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2005"/>
              </a:lnSpc>
            </a:pPr>
            <a:r>
              <a:rPr dirty="0"/>
              <a:t>1</a:t>
            </a: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2005"/>
              </a:lnSpc>
            </a:pPr>
            <a:r>
              <a:rPr dirty="0"/>
              <a:t>1</a:t>
            </a: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2005"/>
              </a:lnSpc>
            </a:pPr>
            <a:r>
              <a:rPr dirty="0"/>
              <a:t>1</a:t>
            </a: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2005"/>
              </a:lnSpc>
            </a:pPr>
            <a:r>
              <a:rPr dirty="0"/>
              <a:t>1</a:t>
            </a: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2005"/>
              </a:lnSpc>
            </a:pPr>
            <a:r>
              <a:rPr dirty="0"/>
              <a:t>1</a:t>
            </a: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3641216" y="9799649"/>
            <a:ext cx="297179" cy="2800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2005"/>
              </a:lnSpc>
            </a:pPr>
            <a:r>
              <a:rPr dirty="0"/>
              <a:t>1</a:t>
            </a:r>
            <a:fld id="{81D60167-4931-47E6-BA6A-407CBD079E47}" type="slidenum">
              <a:rPr dirty="0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Relationship Id="rId3" Type="http://schemas.openxmlformats.org/officeDocument/2006/relationships/image" Target="../media/image2.png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Relationship Id="rId3" Type="http://schemas.openxmlformats.org/officeDocument/2006/relationships/image" Target="../media/image2.png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Relationship Id="rId3" Type="http://schemas.openxmlformats.org/officeDocument/2006/relationships/image" Target="../media/image2.png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png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png"/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6" Type="http://schemas.openxmlformats.org/officeDocument/2006/relationships/image" Target="../media/image9.png"/><Relationship Id="rId7" Type="http://schemas.openxmlformats.org/officeDocument/2006/relationships/image" Target="../media/image10.png"/><Relationship Id="rId8" Type="http://schemas.openxmlformats.org/officeDocument/2006/relationships/image" Target="../media/image2.png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0.png"/><Relationship Id="rId3" Type="http://schemas.openxmlformats.org/officeDocument/2006/relationships/image" Target="../media/image5.png"/><Relationship Id="rId4" Type="http://schemas.openxmlformats.org/officeDocument/2006/relationships/image" Target="../media/image2.png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73217" y="487780"/>
            <a:ext cx="1842770" cy="4648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695325" marR="5080" indent="-683260">
              <a:lnSpc>
                <a:spcPct val="130900"/>
              </a:lnSpc>
              <a:spcBef>
                <a:spcPts val="100"/>
              </a:spcBef>
            </a:pPr>
            <a:r>
              <a:rPr dirty="0" sz="1100" i="1">
                <a:latin typeface="Lucida Calligraphy"/>
                <a:cs typeface="Lucida Calligraphy"/>
              </a:rPr>
              <a:t>Asst. </a:t>
            </a:r>
            <a:r>
              <a:rPr dirty="0" sz="1100" spc="-5" i="1">
                <a:latin typeface="Lucida Calligraphy"/>
                <a:cs typeface="Lucida Calligraphy"/>
              </a:rPr>
              <a:t>Lec. Hussien Yossif  Radhi</a:t>
            </a:r>
            <a:endParaRPr sz="11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63955" y="467969"/>
            <a:ext cx="1892935" cy="4648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75310" marR="5080" indent="-563245">
              <a:lnSpc>
                <a:spcPct val="130900"/>
              </a:lnSpc>
              <a:spcBef>
                <a:spcPts val="100"/>
              </a:spcBef>
            </a:pPr>
            <a:r>
              <a:rPr dirty="0" sz="1100" i="1">
                <a:latin typeface="Lucida Calligraphy"/>
                <a:cs typeface="Lucida Calligraphy"/>
              </a:rPr>
              <a:t>Lecture </a:t>
            </a:r>
            <a:r>
              <a:rPr dirty="0" sz="1100" spc="-5" i="1">
                <a:latin typeface="Lucida Calligraphy"/>
                <a:cs typeface="Lucida Calligraphy"/>
              </a:rPr>
              <a:t>One: Differential  Equations</a:t>
            </a:r>
            <a:endParaRPr sz="1100">
              <a:latin typeface="Lucida Calligraphy"/>
              <a:cs typeface="Lucida Calligraphy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29080" y="1298193"/>
            <a:ext cx="5304155" cy="403796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469265" indent="-228600">
              <a:lnSpc>
                <a:spcPct val="100000"/>
              </a:lnSpc>
              <a:spcBef>
                <a:spcPts val="95"/>
              </a:spcBef>
              <a:buFont typeface="Wingdings"/>
              <a:buChar char=""/>
              <a:tabLst>
                <a:tab pos="469900" algn="l"/>
              </a:tabLst>
            </a:pPr>
            <a:r>
              <a:rPr dirty="0" u="heavy" sz="1600" spc="-5" b="1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Differential Equation(D.E.)</a:t>
            </a:r>
            <a:endParaRPr sz="1600">
              <a:latin typeface="Times New Roman"/>
              <a:cs typeface="Times New Roman"/>
            </a:endParaRPr>
          </a:p>
          <a:p>
            <a:pPr algn="just" marL="12700" marR="6985" indent="220345">
              <a:lnSpc>
                <a:spcPct val="143900"/>
              </a:lnSpc>
              <a:spcBef>
                <a:spcPts val="459"/>
              </a:spcBef>
            </a:pPr>
            <a:r>
              <a:rPr dirty="0" sz="1400" spc="-5">
                <a:latin typeface="Times New Roman"/>
                <a:cs typeface="Times New Roman"/>
              </a:rPr>
              <a:t>The differential equation is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relation between two </a:t>
            </a:r>
            <a:r>
              <a:rPr dirty="0" sz="1400">
                <a:latin typeface="Times New Roman"/>
                <a:cs typeface="Times New Roman"/>
              </a:rPr>
              <a:t>variables. </a:t>
            </a:r>
            <a:r>
              <a:rPr dirty="0" sz="1400" spc="-25">
                <a:latin typeface="Times New Roman"/>
                <a:cs typeface="Times New Roman"/>
              </a:rPr>
              <a:t>It  </a:t>
            </a:r>
            <a:r>
              <a:rPr dirty="0" sz="1400" spc="-5">
                <a:latin typeface="Times New Roman"/>
                <a:cs typeface="Times New Roman"/>
              </a:rPr>
              <a:t>consists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two or more variables </a:t>
            </a:r>
            <a:r>
              <a:rPr dirty="0" sz="1400" spc="-10">
                <a:latin typeface="Times New Roman"/>
                <a:cs typeface="Times New Roman"/>
              </a:rPr>
              <a:t>and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derivatives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one variable  </a:t>
            </a:r>
            <a:r>
              <a:rPr dirty="0" sz="1400">
                <a:latin typeface="Times New Roman"/>
                <a:cs typeface="Times New Roman"/>
              </a:rPr>
              <a:t>to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others.</a:t>
            </a:r>
            <a:endParaRPr sz="1400">
              <a:latin typeface="Times New Roman"/>
              <a:cs typeface="Times New Roman"/>
            </a:endParaRPr>
          </a:p>
          <a:p>
            <a:pPr marL="240665" marR="591185" indent="-228600">
              <a:lnSpc>
                <a:spcPct val="143600"/>
              </a:lnSpc>
            </a:pP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general, there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two types of differential equations </a:t>
            </a:r>
            <a:r>
              <a:rPr dirty="0" sz="1400" spc="-10">
                <a:latin typeface="Times New Roman"/>
                <a:cs typeface="Times New Roman"/>
              </a:rPr>
              <a:t>which </a:t>
            </a:r>
            <a:r>
              <a:rPr dirty="0" sz="1400" spc="-5">
                <a:latin typeface="Times New Roman"/>
                <a:cs typeface="Times New Roman"/>
              </a:rPr>
              <a:t>are:  </a:t>
            </a:r>
            <a:r>
              <a:rPr dirty="0" sz="1400">
                <a:latin typeface="Times New Roman"/>
                <a:cs typeface="Times New Roman"/>
              </a:rPr>
              <a:t>1- </a:t>
            </a:r>
            <a:r>
              <a:rPr dirty="0" sz="1400" spc="-5">
                <a:latin typeface="Times New Roman"/>
                <a:cs typeface="Times New Roman"/>
              </a:rPr>
              <a:t>Ordinary differential</a:t>
            </a:r>
            <a:r>
              <a:rPr dirty="0" sz="1400" spc="-1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equation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ct val="143700"/>
              </a:lnSpc>
              <a:spcBef>
                <a:spcPts val="5"/>
              </a:spcBef>
            </a:pPr>
            <a:r>
              <a:rPr dirty="0" sz="1400" spc="-5">
                <a:latin typeface="Times New Roman"/>
                <a:cs typeface="Times New Roman"/>
              </a:rPr>
              <a:t>This type </a:t>
            </a:r>
            <a:r>
              <a:rPr dirty="0" sz="1400">
                <a:latin typeface="Times New Roman"/>
                <a:cs typeface="Times New Roman"/>
              </a:rPr>
              <a:t>has </a:t>
            </a:r>
            <a:r>
              <a:rPr dirty="0" sz="1400" spc="-5">
                <a:latin typeface="Times New Roman"/>
                <a:cs typeface="Times New Roman"/>
              </a:rPr>
              <a:t>two variables which can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expressed </a:t>
            </a:r>
            <a:r>
              <a:rPr dirty="0" sz="1400" spc="-10">
                <a:latin typeface="Times New Roman"/>
                <a:cs typeface="Times New Roman"/>
              </a:rPr>
              <a:t>as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following  general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equation: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00"/>
              </a:spcBef>
              <a:tabLst>
                <a:tab pos="3359785" algn="l"/>
              </a:tabLst>
            </a:pPr>
            <a:r>
              <a:rPr dirty="0" sz="1400" spc="-5">
                <a:latin typeface="Cambria Math"/>
                <a:cs typeface="Cambria Math"/>
              </a:rPr>
              <a:t>𝑎𝑥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sz="1400" spc="-5">
                <a:latin typeface="Cambria Math"/>
                <a:cs typeface="Cambria Math"/>
              </a:rPr>
              <a:t>𝑏𝑦 </a:t>
            </a:r>
            <a:r>
              <a:rPr dirty="0" sz="1400">
                <a:latin typeface="Cambria Math"/>
                <a:cs typeface="Cambria Math"/>
              </a:rPr>
              <a:t>+ 𝑐 </a:t>
            </a:r>
            <a:r>
              <a:rPr dirty="0" sz="1400" spc="-310">
                <a:latin typeface="Cambria Math"/>
                <a:cs typeface="Cambria Math"/>
              </a:rPr>
              <a:t>𝑦̅</a:t>
            </a:r>
            <a:r>
              <a:rPr dirty="0" sz="1400" spc="3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+  </a:t>
            </a:r>
            <a:r>
              <a:rPr dirty="0" sz="1400" spc="-195">
                <a:latin typeface="Cambria Math"/>
                <a:cs typeface="Cambria Math"/>
              </a:rPr>
              <a:t>𝑑𝑦̿  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sz="1400" spc="-150">
                <a:latin typeface="Cambria Math"/>
                <a:cs typeface="Cambria Math"/>
              </a:rPr>
              <a:t>𝑒𝑦</a:t>
            </a:r>
            <a:r>
              <a:rPr dirty="0" baseline="7936" sz="2100" spc="-225">
                <a:latin typeface="Cambria Math"/>
                <a:cs typeface="Cambria Math"/>
              </a:rPr>
              <a:t>̿</a:t>
            </a:r>
            <a:r>
              <a:rPr dirty="0" sz="1400" spc="-150">
                <a:latin typeface="Cambria Math"/>
                <a:cs typeface="Cambria Math"/>
              </a:rPr>
              <a:t>̅  </a:t>
            </a:r>
            <a:r>
              <a:rPr dirty="0" sz="1400">
                <a:latin typeface="Cambria Math"/>
                <a:cs typeface="Cambria Math"/>
              </a:rPr>
              <a:t>+  … … … +</a:t>
            </a:r>
            <a:r>
              <a:rPr dirty="0" sz="1400" spc="-5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𝑓</a:t>
            </a:r>
            <a:r>
              <a:rPr dirty="0" sz="1400" spc="45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𝑦</a:t>
            </a:r>
            <a:r>
              <a:rPr dirty="0" baseline="27777" sz="1500" spc="104">
                <a:latin typeface="Cambria Math"/>
                <a:cs typeface="Cambria Math"/>
              </a:rPr>
              <a:t>𝑛	</a:t>
            </a:r>
            <a:r>
              <a:rPr dirty="0" sz="1400">
                <a:latin typeface="Times New Roman"/>
                <a:cs typeface="Times New Roman"/>
              </a:rPr>
              <a:t>……….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(1)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80"/>
              </a:spcBef>
            </a:pPr>
            <a:r>
              <a:rPr dirty="0" sz="1400" spc="-5">
                <a:latin typeface="Times New Roman"/>
                <a:cs typeface="Times New Roman"/>
              </a:rPr>
              <a:t>Where </a:t>
            </a:r>
            <a:r>
              <a:rPr dirty="0" sz="1400">
                <a:latin typeface="Times New Roman"/>
                <a:cs typeface="Times New Roman"/>
              </a:rPr>
              <a:t>a, b, c, ………. </a:t>
            </a:r>
            <a:r>
              <a:rPr dirty="0" sz="1400" spc="-5">
                <a:latin typeface="Times New Roman"/>
                <a:cs typeface="Times New Roman"/>
              </a:rPr>
              <a:t>Are constants, and </a:t>
            </a:r>
            <a:r>
              <a:rPr dirty="0" sz="1400">
                <a:latin typeface="Cambria Math"/>
                <a:cs typeface="Cambria Math"/>
              </a:rPr>
              <a:t>𝑛 </a:t>
            </a:r>
            <a:r>
              <a:rPr dirty="0" sz="1400" spc="-5">
                <a:latin typeface="Times New Roman"/>
                <a:cs typeface="Times New Roman"/>
              </a:rPr>
              <a:t>is the order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8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derivative.</a:t>
            </a:r>
            <a:endParaRPr sz="1400">
              <a:latin typeface="Times New Roman"/>
              <a:cs typeface="Times New Roman"/>
            </a:endParaRPr>
          </a:p>
          <a:p>
            <a:pPr marL="240665">
              <a:lnSpc>
                <a:spcPct val="100000"/>
              </a:lnSpc>
              <a:spcBef>
                <a:spcPts val="760"/>
              </a:spcBef>
            </a:pPr>
            <a:r>
              <a:rPr dirty="0" sz="1400">
                <a:latin typeface="Times New Roman"/>
                <a:cs typeface="Times New Roman"/>
              </a:rPr>
              <a:t>2- Partial </a:t>
            </a:r>
            <a:r>
              <a:rPr dirty="0" sz="1400" spc="-5">
                <a:latin typeface="Times New Roman"/>
                <a:cs typeface="Times New Roman"/>
              </a:rPr>
              <a:t>differential</a:t>
            </a:r>
            <a:r>
              <a:rPr dirty="0" sz="1400" spc="-9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equation</a:t>
            </a:r>
            <a:endParaRPr sz="1400">
              <a:latin typeface="Times New Roman"/>
              <a:cs typeface="Times New Roman"/>
            </a:endParaRPr>
          </a:p>
          <a:p>
            <a:pPr marL="12700" marR="10795">
              <a:lnSpc>
                <a:spcPct val="143600"/>
              </a:lnSpc>
            </a:pP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this type, there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more independent variables and one dependent  variable </a:t>
            </a:r>
            <a:r>
              <a:rPr dirty="0" sz="1400" spc="-1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illustrated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equation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two.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780285" y="5646292"/>
            <a:ext cx="368935" cy="0"/>
          </a:xfrm>
          <a:custGeom>
            <a:avLst/>
            <a:gdLst/>
            <a:ahLst/>
            <a:cxnLst/>
            <a:rect l="l" t="t" r="r" b="b"/>
            <a:pathLst>
              <a:path w="368935" h="0">
                <a:moveTo>
                  <a:pt x="0" y="0"/>
                </a:moveTo>
                <a:lnTo>
                  <a:pt x="368807" y="0"/>
                </a:lnTo>
              </a:path>
            </a:pathLst>
          </a:custGeom>
          <a:ln w="1371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173276" y="5488051"/>
            <a:ext cx="1193165" cy="3600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1585"/>
              </a:lnSpc>
              <a:spcBef>
                <a:spcPts val="95"/>
              </a:spcBef>
            </a:pPr>
            <a:r>
              <a:rPr dirty="0" sz="1400">
                <a:latin typeface="Times New Roman"/>
                <a:cs typeface="Times New Roman"/>
              </a:rPr>
              <a:t>(</a:t>
            </a:r>
            <a:r>
              <a:rPr dirty="0" u="heavy" baseline="37698" sz="21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baseline="45893" sz="1725" spc="82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𝑑𝑧</a:t>
            </a:r>
            <a:r>
              <a:rPr dirty="0" sz="1600" spc="55">
                <a:latin typeface="Times New Roman"/>
                <a:cs typeface="Times New Roman"/>
              </a:rPr>
              <a:t>) </a:t>
            </a:r>
            <a:r>
              <a:rPr dirty="0" sz="1600" spc="-5">
                <a:latin typeface="Times New Roman"/>
                <a:cs typeface="Times New Roman"/>
              </a:rPr>
              <a:t>+ ( </a:t>
            </a:r>
            <a:r>
              <a:rPr dirty="0" baseline="45893" sz="1725" spc="112">
                <a:latin typeface="Cambria Math"/>
                <a:cs typeface="Cambria Math"/>
              </a:rPr>
              <a:t>𝑑</a:t>
            </a:r>
            <a:r>
              <a:rPr dirty="0" baseline="78947" sz="1425" spc="112">
                <a:latin typeface="Cambria Math"/>
                <a:cs typeface="Cambria Math"/>
              </a:rPr>
              <a:t>2</a:t>
            </a:r>
            <a:r>
              <a:rPr dirty="0" baseline="45893" sz="1725" spc="112">
                <a:latin typeface="Cambria Math"/>
                <a:cs typeface="Cambria Math"/>
              </a:rPr>
              <a:t>𝑧 </a:t>
            </a:r>
            <a:r>
              <a:rPr dirty="0" sz="1400">
                <a:latin typeface="Times New Roman"/>
                <a:cs typeface="Times New Roman"/>
              </a:rPr>
              <a:t>)</a:t>
            </a:r>
            <a:r>
              <a:rPr dirty="0" sz="1400" spc="-2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+</a:t>
            </a:r>
            <a:endParaRPr sz="1400">
              <a:latin typeface="Times New Roman"/>
              <a:cs typeface="Times New Roman"/>
            </a:endParaRPr>
          </a:p>
          <a:p>
            <a:pPr marL="71755">
              <a:lnSpc>
                <a:spcPts val="1045"/>
              </a:lnSpc>
              <a:tabLst>
                <a:tab pos="606425" algn="l"/>
              </a:tabLst>
            </a:pPr>
            <a:r>
              <a:rPr dirty="0" sz="1150" spc="65">
                <a:latin typeface="Cambria Math"/>
                <a:cs typeface="Cambria Math"/>
              </a:rPr>
              <a:t>𝑑𝑥	</a:t>
            </a:r>
            <a:r>
              <a:rPr dirty="0" sz="1150" spc="70">
                <a:latin typeface="Cambria Math"/>
                <a:cs typeface="Cambria Math"/>
              </a:rPr>
              <a:t>𝑑𝑥𝑑𝑦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872867" y="5512434"/>
            <a:ext cx="85788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……….</a:t>
            </a:r>
            <a:r>
              <a:rPr dirty="0" sz="1400" spc="-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(2)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29080" y="5836386"/>
            <a:ext cx="5302250" cy="1864995"/>
          </a:xfrm>
          <a:prstGeom prst="rect">
            <a:avLst/>
          </a:prstGeom>
        </p:spPr>
        <p:txBody>
          <a:bodyPr wrap="square" lIns="0" tIns="1054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30"/>
              </a:spcBef>
            </a:pPr>
            <a:r>
              <a:rPr dirty="0" sz="1400" spc="-5">
                <a:latin typeface="Times New Roman"/>
                <a:cs typeface="Times New Roman"/>
              </a:rPr>
              <a:t>There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some definitions that must be</a:t>
            </a:r>
            <a:r>
              <a:rPr dirty="0" sz="1400" spc="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considered:</a:t>
            </a:r>
            <a:endParaRPr sz="1400">
              <a:latin typeface="Times New Roman"/>
              <a:cs typeface="Times New Roman"/>
            </a:endParaRPr>
          </a:p>
          <a:p>
            <a:pPr marL="469265" marR="7620" indent="-228600">
              <a:lnSpc>
                <a:spcPct val="143600"/>
              </a:lnSpc>
              <a:buFont typeface="Wingdings"/>
              <a:buChar char=""/>
              <a:tabLst>
                <a:tab pos="469900" algn="l"/>
              </a:tabLst>
            </a:pPr>
            <a:r>
              <a:rPr dirty="0" sz="1400">
                <a:latin typeface="Times New Roman"/>
                <a:cs typeface="Times New Roman"/>
              </a:rPr>
              <a:t>Order of </a:t>
            </a:r>
            <a:r>
              <a:rPr dirty="0" sz="1400" spc="-5">
                <a:latin typeface="Times New Roman"/>
                <a:cs typeface="Times New Roman"/>
              </a:rPr>
              <a:t>the differential equation, </a:t>
            </a:r>
            <a:r>
              <a:rPr dirty="0" sz="1400" spc="-10">
                <a:latin typeface="Times New Roman"/>
                <a:cs typeface="Times New Roman"/>
              </a:rPr>
              <a:t>which </a:t>
            </a:r>
            <a:r>
              <a:rPr dirty="0" sz="1400" spc="-5">
                <a:latin typeface="Times New Roman"/>
                <a:cs typeface="Times New Roman"/>
              </a:rPr>
              <a:t>represents the order of  highest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derivative.</a:t>
            </a:r>
            <a:endParaRPr sz="1400">
              <a:latin typeface="Times New Roman"/>
              <a:cs typeface="Times New Roman"/>
            </a:endParaRPr>
          </a:p>
          <a:p>
            <a:pPr marL="469265" marR="5080" indent="-228600">
              <a:lnSpc>
                <a:spcPts val="2420"/>
              </a:lnSpc>
              <a:spcBef>
                <a:spcPts val="195"/>
              </a:spcBef>
              <a:buFont typeface="Wingdings"/>
              <a:buChar char=""/>
              <a:tabLst>
                <a:tab pos="469900" algn="l"/>
              </a:tabLst>
            </a:pPr>
            <a:r>
              <a:rPr dirty="0" sz="1400">
                <a:latin typeface="Times New Roman"/>
                <a:cs typeface="Times New Roman"/>
              </a:rPr>
              <a:t>Degree of </a:t>
            </a:r>
            <a:r>
              <a:rPr dirty="0" sz="1400" spc="-5">
                <a:latin typeface="Times New Roman"/>
                <a:cs typeface="Times New Roman"/>
              </a:rPr>
              <a:t>the differential equation, </a:t>
            </a:r>
            <a:r>
              <a:rPr dirty="0" sz="1400" spc="-10">
                <a:latin typeface="Times New Roman"/>
                <a:cs typeface="Times New Roman"/>
              </a:rPr>
              <a:t>which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the highest exponent 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highest order derivative.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dirty="0" sz="1400">
                <a:latin typeface="Times New Roman"/>
                <a:cs typeface="Times New Roman"/>
              </a:rPr>
              <a:t>Ex</a:t>
            </a:r>
            <a:r>
              <a:rPr dirty="0" baseline="-9259" sz="1350">
                <a:latin typeface="Times New Roman"/>
                <a:cs typeface="Times New Roman"/>
              </a:rPr>
              <a:t>1</a:t>
            </a:r>
            <a:r>
              <a:rPr dirty="0" sz="1400">
                <a:latin typeface="Times New Roman"/>
                <a:cs typeface="Times New Roman"/>
              </a:rPr>
              <a:t>/ </a:t>
            </a:r>
            <a:r>
              <a:rPr dirty="0" sz="1400" spc="-10">
                <a:latin typeface="Times New Roman"/>
                <a:cs typeface="Times New Roman"/>
              </a:rPr>
              <a:t>what </a:t>
            </a:r>
            <a:r>
              <a:rPr dirty="0" sz="1400" spc="-5">
                <a:latin typeface="Times New Roman"/>
                <a:cs typeface="Times New Roman"/>
              </a:rPr>
              <a:t>is the order </a:t>
            </a:r>
            <a:r>
              <a:rPr dirty="0" sz="140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degree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following differential</a:t>
            </a:r>
            <a:r>
              <a:rPr dirty="0" sz="1400" spc="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equations: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453510" y="7771256"/>
            <a:ext cx="876300" cy="5886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……….</a:t>
            </a:r>
            <a:r>
              <a:rPr dirty="0" sz="1400" spc="-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(3)</a:t>
            </a:r>
            <a:endParaRPr sz="1400">
              <a:latin typeface="Times New Roman"/>
              <a:cs typeface="Times New Roman"/>
            </a:endParaRPr>
          </a:p>
          <a:p>
            <a:pPr marL="32384">
              <a:lnSpc>
                <a:spcPct val="100000"/>
              </a:lnSpc>
              <a:spcBef>
                <a:spcPts val="1070"/>
              </a:spcBef>
            </a:pPr>
            <a:r>
              <a:rPr dirty="0" sz="1400">
                <a:latin typeface="Times New Roman"/>
                <a:cs typeface="Times New Roman"/>
              </a:rPr>
              <a:t>……….</a:t>
            </a:r>
            <a:r>
              <a:rPr dirty="0" sz="1400" spc="-8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(4)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29080" y="7771256"/>
            <a:ext cx="1838960" cy="8985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0665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1- </a:t>
            </a:r>
            <a:r>
              <a:rPr dirty="0" sz="1400" spc="-310">
                <a:latin typeface="Cambria Math"/>
                <a:cs typeface="Cambria Math"/>
              </a:rPr>
              <a:t>𝑦</a:t>
            </a:r>
            <a:r>
              <a:rPr dirty="0" baseline="7936" sz="2100" spc="-465">
                <a:latin typeface="Cambria Math"/>
                <a:cs typeface="Cambria Math"/>
              </a:rPr>
              <a:t>̅</a:t>
            </a:r>
            <a:r>
              <a:rPr dirty="0" baseline="7936" sz="2100" spc="44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+ 4𝑦 =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3</a:t>
            </a:r>
            <a:endParaRPr sz="1400">
              <a:latin typeface="Cambria Math"/>
              <a:cs typeface="Cambria Math"/>
            </a:endParaRPr>
          </a:p>
          <a:p>
            <a:pPr marL="240665">
              <a:lnSpc>
                <a:spcPct val="100000"/>
              </a:lnSpc>
              <a:spcBef>
                <a:spcPts val="1070"/>
              </a:spcBef>
            </a:pPr>
            <a:r>
              <a:rPr dirty="0" sz="1400">
                <a:latin typeface="Times New Roman"/>
                <a:cs typeface="Times New Roman"/>
              </a:rPr>
              <a:t>2- </a:t>
            </a:r>
            <a:r>
              <a:rPr dirty="0" sz="1400">
                <a:latin typeface="Cambria Math"/>
                <a:cs typeface="Cambria Math"/>
              </a:rPr>
              <a:t>𝑦 + </a:t>
            </a:r>
            <a:r>
              <a:rPr dirty="0" sz="1400" spc="-120">
                <a:latin typeface="Cambria Math"/>
                <a:cs typeface="Cambria Math"/>
              </a:rPr>
              <a:t>(𝑦</a:t>
            </a:r>
            <a:r>
              <a:rPr dirty="0" baseline="13888" sz="2100" spc="-179">
                <a:latin typeface="Cambria Math"/>
                <a:cs typeface="Cambria Math"/>
              </a:rPr>
              <a:t>̿</a:t>
            </a:r>
            <a:r>
              <a:rPr dirty="0" sz="1400" spc="-120">
                <a:latin typeface="Cambria Math"/>
                <a:cs typeface="Cambria Math"/>
              </a:rPr>
              <a:t>)</a:t>
            </a:r>
            <a:r>
              <a:rPr dirty="0" baseline="27777" sz="1500" spc="-179">
                <a:latin typeface="Cambria Math"/>
                <a:cs typeface="Cambria Math"/>
              </a:rPr>
              <a:t>3 </a:t>
            </a:r>
            <a:r>
              <a:rPr dirty="0" sz="1400">
                <a:latin typeface="Cambria Math"/>
                <a:cs typeface="Cambria Math"/>
              </a:rPr>
              <a:t>+</a:t>
            </a:r>
            <a:r>
              <a:rPr dirty="0" sz="1400" spc="-114">
                <a:latin typeface="Cambria Math"/>
                <a:cs typeface="Cambria Math"/>
              </a:rPr>
              <a:t> </a:t>
            </a:r>
            <a:r>
              <a:rPr dirty="0" sz="1400" spc="-85">
                <a:latin typeface="Cambria Math"/>
                <a:cs typeface="Cambria Math"/>
              </a:rPr>
              <a:t>(𝑦̅)</a:t>
            </a:r>
            <a:r>
              <a:rPr dirty="0" baseline="30864" sz="1350" spc="-127">
                <a:latin typeface="Times New Roman"/>
                <a:cs typeface="Times New Roman"/>
              </a:rPr>
              <a:t>5</a:t>
            </a:r>
            <a:r>
              <a:rPr dirty="0" sz="1400" spc="-85">
                <a:latin typeface="Times New Roman"/>
                <a:cs typeface="Times New Roman"/>
              </a:rPr>
              <a:t>=0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60"/>
              </a:spcBef>
            </a:pPr>
            <a:r>
              <a:rPr dirty="0" sz="1400" spc="-5">
                <a:latin typeface="Times New Roman"/>
                <a:cs typeface="Times New Roman"/>
              </a:rPr>
              <a:t>Sol: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29080" y="8642451"/>
            <a:ext cx="5301615" cy="64135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44300"/>
              </a:lnSpc>
              <a:spcBef>
                <a:spcPts val="95"/>
              </a:spcBef>
            </a:pPr>
            <a:r>
              <a:rPr dirty="0" sz="1400" spc="-5">
                <a:latin typeface="Times New Roman"/>
                <a:cs typeface="Times New Roman"/>
              </a:rPr>
              <a:t>The first equation has order </a:t>
            </a:r>
            <a:r>
              <a:rPr dirty="0" sz="1400">
                <a:latin typeface="Times New Roman"/>
                <a:cs typeface="Times New Roman"/>
              </a:rPr>
              <a:t>= 2 </a:t>
            </a:r>
            <a:r>
              <a:rPr dirty="0" sz="1400" spc="-5">
                <a:latin typeface="Times New Roman"/>
                <a:cs typeface="Times New Roman"/>
              </a:rPr>
              <a:t>and degree </a:t>
            </a:r>
            <a:r>
              <a:rPr dirty="0" sz="1400">
                <a:latin typeface="Times New Roman"/>
                <a:cs typeface="Times New Roman"/>
              </a:rPr>
              <a:t>= 1&amp; for </a:t>
            </a:r>
            <a:r>
              <a:rPr dirty="0" sz="1400" spc="-5">
                <a:latin typeface="Times New Roman"/>
                <a:cs typeface="Times New Roman"/>
              </a:rPr>
              <a:t>the second equation  order </a:t>
            </a:r>
            <a:r>
              <a:rPr dirty="0" sz="1400">
                <a:latin typeface="Times New Roman"/>
                <a:cs typeface="Times New Roman"/>
              </a:rPr>
              <a:t>= 4 </a:t>
            </a:r>
            <a:r>
              <a:rPr dirty="0" sz="1400" spc="-1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degree </a:t>
            </a:r>
            <a:r>
              <a:rPr dirty="0" sz="1400">
                <a:latin typeface="Times New Roman"/>
                <a:cs typeface="Times New Roman"/>
              </a:rPr>
              <a:t>=</a:t>
            </a:r>
            <a:r>
              <a:rPr dirty="0" sz="1400" spc="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3.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3694048" y="9799649"/>
            <a:ext cx="18034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2005"/>
              </a:lnSpc>
            </a:pPr>
            <a:fld id="{81D60167-4931-47E6-BA6A-407CBD079E47}" type="slidenum">
              <a:rPr dirty="0" sz="2000">
                <a:latin typeface="Calibri"/>
                <a:cs typeface="Calibri"/>
              </a:rPr>
              <a:t>4</a:t>
            </a:fld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73217" y="487780"/>
            <a:ext cx="1842770" cy="4648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695325" marR="5080" indent="-683260">
              <a:lnSpc>
                <a:spcPct val="130900"/>
              </a:lnSpc>
              <a:spcBef>
                <a:spcPts val="100"/>
              </a:spcBef>
            </a:pPr>
            <a:r>
              <a:rPr dirty="0" sz="1100" i="1">
                <a:latin typeface="Lucida Calligraphy"/>
                <a:cs typeface="Lucida Calligraphy"/>
              </a:rPr>
              <a:t>Asst. </a:t>
            </a:r>
            <a:r>
              <a:rPr dirty="0" sz="1100" spc="-5" i="1">
                <a:latin typeface="Lucida Calligraphy"/>
                <a:cs typeface="Lucida Calligraphy"/>
              </a:rPr>
              <a:t>Lec. Hussien Yossif  Radhi</a:t>
            </a:r>
            <a:endParaRPr sz="11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63955" y="467969"/>
            <a:ext cx="1892935" cy="4648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75310" marR="5080" indent="-563245">
              <a:lnSpc>
                <a:spcPct val="130900"/>
              </a:lnSpc>
              <a:spcBef>
                <a:spcPts val="100"/>
              </a:spcBef>
            </a:pPr>
            <a:r>
              <a:rPr dirty="0" sz="1100" i="1">
                <a:latin typeface="Lucida Calligraphy"/>
                <a:cs typeface="Lucida Calligraphy"/>
              </a:rPr>
              <a:t>Lecture </a:t>
            </a:r>
            <a:r>
              <a:rPr dirty="0" sz="1100" spc="-5" i="1">
                <a:latin typeface="Lucida Calligraphy"/>
                <a:cs typeface="Lucida Calligraphy"/>
              </a:rPr>
              <a:t>One: Differential  Equations</a:t>
            </a:r>
            <a:endParaRPr sz="1100">
              <a:latin typeface="Lucida Calligraphy"/>
              <a:cs typeface="Lucida Calligraphy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27150" y="1455165"/>
            <a:ext cx="14160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5">
                <a:latin typeface="Times New Roman"/>
                <a:cs typeface="Times New Roman"/>
              </a:rPr>
              <a:t>11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585339" y="1512061"/>
            <a:ext cx="234950" cy="0"/>
          </a:xfrm>
          <a:custGeom>
            <a:avLst/>
            <a:gdLst/>
            <a:ahLst/>
            <a:cxnLst/>
            <a:rect l="l" t="t" r="r" b="b"/>
            <a:pathLst>
              <a:path w="234950" h="0">
                <a:moveTo>
                  <a:pt x="0" y="0"/>
                </a:moveTo>
                <a:lnTo>
                  <a:pt x="234695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2574163" y="1513077"/>
            <a:ext cx="55753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88620" algn="l"/>
              </a:tabLst>
            </a:pPr>
            <a:r>
              <a:rPr dirty="0" sz="1000" spc="114">
                <a:latin typeface="Cambria Math"/>
                <a:cs typeface="Cambria Math"/>
              </a:rPr>
              <a:t>𝑑</a:t>
            </a:r>
            <a:r>
              <a:rPr dirty="0" sz="1000" spc="150">
                <a:latin typeface="Cambria Math"/>
                <a:cs typeface="Cambria Math"/>
              </a:rPr>
              <a:t>𝑥</a:t>
            </a:r>
            <a:r>
              <a:rPr dirty="0" baseline="20833" sz="1200" spc="52">
                <a:latin typeface="Cambria Math"/>
                <a:cs typeface="Cambria Math"/>
              </a:rPr>
              <a:t>2</a:t>
            </a:r>
            <a:r>
              <a:rPr dirty="0" baseline="20833" sz="1200">
                <a:latin typeface="Cambria Math"/>
                <a:cs typeface="Cambria Math"/>
              </a:rPr>
              <a:t>	</a:t>
            </a:r>
            <a:r>
              <a:rPr dirty="0" sz="1000" spc="95">
                <a:latin typeface="Cambria Math"/>
                <a:cs typeface="Cambria Math"/>
              </a:rPr>
              <a:t>𝑑𝑥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963291" y="1512061"/>
            <a:ext cx="187960" cy="0"/>
          </a:xfrm>
          <a:custGeom>
            <a:avLst/>
            <a:gdLst/>
            <a:ahLst/>
            <a:cxnLst/>
            <a:rect l="l" t="t" r="r" b="b"/>
            <a:pathLst>
              <a:path w="187960" h="0">
                <a:moveTo>
                  <a:pt x="0" y="0"/>
                </a:moveTo>
                <a:lnTo>
                  <a:pt x="187451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129080" y="1371345"/>
            <a:ext cx="236474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Ex </a:t>
            </a:r>
            <a:r>
              <a:rPr dirty="0" sz="1400">
                <a:latin typeface="Times New Roman"/>
                <a:cs typeface="Times New Roman"/>
              </a:rPr>
              <a:t>/ </a:t>
            </a:r>
            <a:r>
              <a:rPr dirty="0" sz="1400" spc="-5">
                <a:latin typeface="Times New Roman"/>
                <a:cs typeface="Times New Roman"/>
              </a:rPr>
              <a:t>Solve </a:t>
            </a:r>
            <a:r>
              <a:rPr dirty="0" sz="1400">
                <a:latin typeface="Cambria Math"/>
                <a:cs typeface="Cambria Math"/>
              </a:rPr>
              <a:t>(1 + </a:t>
            </a:r>
            <a:r>
              <a:rPr dirty="0" sz="1400" spc="20">
                <a:latin typeface="Cambria Math"/>
                <a:cs typeface="Cambria Math"/>
              </a:rPr>
              <a:t>𝑥) </a:t>
            </a:r>
            <a:r>
              <a:rPr dirty="0" baseline="47222" sz="1500" spc="89">
                <a:latin typeface="Cambria Math"/>
                <a:cs typeface="Cambria Math"/>
              </a:rPr>
              <a:t>𝑑</a:t>
            </a:r>
            <a:r>
              <a:rPr dirty="0" baseline="83333" sz="1200" spc="89">
                <a:latin typeface="Cambria Math"/>
                <a:cs typeface="Cambria Math"/>
              </a:rPr>
              <a:t>2</a:t>
            </a:r>
            <a:r>
              <a:rPr dirty="0" baseline="47222" sz="1500" spc="89">
                <a:latin typeface="Cambria Math"/>
                <a:cs typeface="Cambria Math"/>
              </a:rPr>
              <a:t>𝑦</a:t>
            </a:r>
            <a:r>
              <a:rPr dirty="0" sz="1400" spc="60">
                <a:latin typeface="Times New Roman"/>
                <a:cs typeface="Times New Roman"/>
              </a:rPr>
              <a:t>+ </a:t>
            </a:r>
            <a:r>
              <a:rPr dirty="0" baseline="47222" sz="1500" spc="89">
                <a:latin typeface="Cambria Math"/>
                <a:cs typeface="Cambria Math"/>
              </a:rPr>
              <a:t>𝑑𝑦 </a:t>
            </a: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10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0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29080" y="1785873"/>
            <a:ext cx="800735" cy="6737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Sol: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 spc="-5">
                <a:latin typeface="Times New Roman"/>
                <a:cs typeface="Times New Roman"/>
              </a:rPr>
              <a:t>Let </a:t>
            </a:r>
            <a:r>
              <a:rPr dirty="0" sz="1400">
                <a:latin typeface="Cambria Math"/>
                <a:cs typeface="Cambria Math"/>
              </a:rPr>
              <a:t>𝑝 =</a:t>
            </a:r>
            <a:r>
              <a:rPr dirty="0" sz="1400" spc="100">
                <a:latin typeface="Cambria Math"/>
                <a:cs typeface="Cambria Math"/>
              </a:rPr>
              <a:t> </a:t>
            </a:r>
            <a:r>
              <a:rPr dirty="0" baseline="47222" sz="1500" spc="82">
                <a:latin typeface="Cambria Math"/>
                <a:cs typeface="Cambria Math"/>
              </a:rPr>
              <a:t>𝑑𝑦</a:t>
            </a:r>
            <a:endParaRPr baseline="47222" sz="1500">
              <a:latin typeface="Cambria Math"/>
              <a:cs typeface="Cambria Math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755901" y="2360929"/>
            <a:ext cx="165100" cy="0"/>
          </a:xfrm>
          <a:custGeom>
            <a:avLst/>
            <a:gdLst/>
            <a:ahLst/>
            <a:cxnLst/>
            <a:rect l="l" t="t" r="r" b="b"/>
            <a:pathLst>
              <a:path w="165100" h="0">
                <a:moveTo>
                  <a:pt x="0" y="0"/>
                </a:moveTo>
                <a:lnTo>
                  <a:pt x="16459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207386" y="2360929"/>
            <a:ext cx="163195" cy="0"/>
          </a:xfrm>
          <a:custGeom>
            <a:avLst/>
            <a:gdLst/>
            <a:ahLst/>
            <a:cxnLst/>
            <a:rect l="l" t="t" r="r" b="b"/>
            <a:pathLst>
              <a:path w="163194" h="0">
                <a:moveTo>
                  <a:pt x="0" y="0"/>
                </a:moveTo>
                <a:lnTo>
                  <a:pt x="16306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1996185" y="2115057"/>
            <a:ext cx="84963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-33730" sz="2100">
                <a:latin typeface="Cambria Math"/>
                <a:cs typeface="Cambria Math"/>
              </a:rPr>
              <a:t>→ </a:t>
            </a:r>
            <a:r>
              <a:rPr dirty="0" sz="1000" spc="60">
                <a:latin typeface="Cambria Math"/>
                <a:cs typeface="Cambria Math"/>
              </a:rPr>
              <a:t>𝑑𝑝 </a:t>
            </a:r>
            <a:r>
              <a:rPr dirty="0" baseline="-33730" sz="2100">
                <a:latin typeface="Cambria Math"/>
                <a:cs typeface="Cambria Math"/>
              </a:rPr>
              <a:t>=</a:t>
            </a:r>
            <a:r>
              <a:rPr dirty="0" baseline="-33730" sz="2100" spc="-120">
                <a:latin typeface="Cambria Math"/>
                <a:cs typeface="Cambria Math"/>
              </a:rPr>
              <a:t> </a:t>
            </a:r>
            <a:r>
              <a:rPr dirty="0" sz="1000" spc="75">
                <a:latin typeface="Cambria Math"/>
                <a:cs typeface="Cambria Math"/>
              </a:rPr>
              <a:t>𝑑</a:t>
            </a:r>
            <a:r>
              <a:rPr dirty="0" baseline="24305" sz="1200" spc="112">
                <a:latin typeface="Cambria Math"/>
                <a:cs typeface="Cambria Math"/>
              </a:rPr>
              <a:t>2</a:t>
            </a:r>
            <a:r>
              <a:rPr dirty="0" sz="1000" spc="75">
                <a:latin typeface="Cambria Math"/>
                <a:cs typeface="Cambria Math"/>
              </a:rPr>
              <a:t>𝑦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744726" y="2361945"/>
            <a:ext cx="109855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63550" algn="l"/>
                <a:tab pos="858519" algn="l"/>
              </a:tabLst>
            </a:pPr>
            <a:r>
              <a:rPr dirty="0" sz="1000" spc="95">
                <a:latin typeface="Cambria Math"/>
                <a:cs typeface="Cambria Math"/>
              </a:rPr>
              <a:t>𝑑</a:t>
            </a:r>
            <a:r>
              <a:rPr dirty="0" sz="1000" spc="100">
                <a:latin typeface="Cambria Math"/>
                <a:cs typeface="Cambria Math"/>
              </a:rPr>
              <a:t>𝑥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sz="1000" spc="95">
                <a:latin typeface="Cambria Math"/>
                <a:cs typeface="Cambria Math"/>
              </a:rPr>
              <a:t>𝑑</a:t>
            </a:r>
            <a:r>
              <a:rPr dirty="0" sz="1000" spc="100">
                <a:latin typeface="Cambria Math"/>
                <a:cs typeface="Cambria Math"/>
              </a:rPr>
              <a:t>𝑥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sz="1000" spc="130">
                <a:latin typeface="Cambria Math"/>
                <a:cs typeface="Cambria Math"/>
              </a:rPr>
              <a:t>𝑑</a:t>
            </a:r>
            <a:r>
              <a:rPr dirty="0" sz="1000" spc="150">
                <a:latin typeface="Cambria Math"/>
                <a:cs typeface="Cambria Math"/>
              </a:rPr>
              <a:t>𝑥</a:t>
            </a:r>
            <a:r>
              <a:rPr dirty="0" baseline="20833" sz="1200" spc="52">
                <a:latin typeface="Cambria Math"/>
                <a:cs typeface="Cambria Math"/>
              </a:rPr>
              <a:t>2</a:t>
            </a:r>
            <a:endParaRPr baseline="20833" sz="1200">
              <a:latin typeface="Cambria Math"/>
              <a:cs typeface="Cambria Math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2602102" y="2360929"/>
            <a:ext cx="234950" cy="0"/>
          </a:xfrm>
          <a:custGeom>
            <a:avLst/>
            <a:gdLst/>
            <a:ahLst/>
            <a:cxnLst/>
            <a:rect l="l" t="t" r="r" b="b"/>
            <a:pathLst>
              <a:path w="234950" h="0">
                <a:moveTo>
                  <a:pt x="0" y="0"/>
                </a:moveTo>
                <a:lnTo>
                  <a:pt x="234695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1939798" y="2823717"/>
            <a:ext cx="18097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95">
                <a:latin typeface="Cambria Math"/>
                <a:cs typeface="Cambria Math"/>
              </a:rPr>
              <a:t>𝑑𝑥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950973" y="2822701"/>
            <a:ext cx="163195" cy="0"/>
          </a:xfrm>
          <a:custGeom>
            <a:avLst/>
            <a:gdLst/>
            <a:ahLst/>
            <a:cxnLst/>
            <a:rect l="l" t="t" r="r" b="b"/>
            <a:pathLst>
              <a:path w="163194" h="0">
                <a:moveTo>
                  <a:pt x="0" y="0"/>
                </a:moveTo>
                <a:lnTo>
                  <a:pt x="16306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29080" y="2681985"/>
            <a:ext cx="412750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→ </a:t>
            </a:r>
            <a:r>
              <a:rPr dirty="0" baseline="1984" sz="2100">
                <a:latin typeface="Cambria Math"/>
                <a:cs typeface="Cambria Math"/>
              </a:rPr>
              <a:t>(</a:t>
            </a:r>
            <a:r>
              <a:rPr dirty="0" sz="1400">
                <a:latin typeface="Cambria Math"/>
                <a:cs typeface="Cambria Math"/>
              </a:rPr>
              <a:t>1 + </a:t>
            </a:r>
            <a:r>
              <a:rPr dirty="0" sz="1400" spc="20">
                <a:latin typeface="Cambria Math"/>
                <a:cs typeface="Cambria Math"/>
              </a:rPr>
              <a:t>𝑥</a:t>
            </a:r>
            <a:r>
              <a:rPr dirty="0" baseline="1984" sz="2100" spc="30">
                <a:latin typeface="Cambria Math"/>
                <a:cs typeface="Cambria Math"/>
              </a:rPr>
              <a:t>) </a:t>
            </a:r>
            <a:r>
              <a:rPr dirty="0" baseline="47222" sz="1500" spc="89">
                <a:latin typeface="Cambria Math"/>
                <a:cs typeface="Cambria Math"/>
              </a:rPr>
              <a:t>𝑑𝑝 </a:t>
            </a:r>
            <a:r>
              <a:rPr dirty="0" sz="1400">
                <a:latin typeface="Cambria Math"/>
                <a:cs typeface="Cambria Math"/>
              </a:rPr>
              <a:t>+ 𝑝 = </a:t>
            </a:r>
            <a:r>
              <a:rPr dirty="0" sz="1400" spc="-5">
                <a:latin typeface="Cambria Math"/>
                <a:cs typeface="Cambria Math"/>
              </a:rPr>
              <a:t>0</a:t>
            </a:r>
            <a:r>
              <a:rPr dirty="0" sz="1400" spc="-5">
                <a:latin typeface="Times New Roman"/>
                <a:cs typeface="Times New Roman"/>
              </a:rPr>
              <a:t>. Which exact and </a:t>
            </a:r>
            <a:r>
              <a:rPr dirty="0" sz="1400">
                <a:latin typeface="Times New Roman"/>
                <a:cs typeface="Times New Roman"/>
              </a:rPr>
              <a:t>can be </a:t>
            </a:r>
            <a:r>
              <a:rPr dirty="0" sz="1400" spc="-5">
                <a:latin typeface="Times New Roman"/>
                <a:cs typeface="Times New Roman"/>
              </a:rPr>
              <a:t>solved</a:t>
            </a:r>
            <a:r>
              <a:rPr dirty="0" sz="1400" spc="-22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as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2826130" y="3287521"/>
            <a:ext cx="165100" cy="0"/>
          </a:xfrm>
          <a:custGeom>
            <a:avLst/>
            <a:gdLst/>
            <a:ahLst/>
            <a:cxnLst/>
            <a:rect l="l" t="t" r="r" b="b"/>
            <a:pathLst>
              <a:path w="165100" h="0">
                <a:moveTo>
                  <a:pt x="0" y="0"/>
                </a:moveTo>
                <a:lnTo>
                  <a:pt x="16459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1129080" y="3146806"/>
            <a:ext cx="26987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1984" sz="2100">
                <a:latin typeface="Cambria Math"/>
                <a:cs typeface="Cambria Math"/>
              </a:rPr>
              <a:t>(</a:t>
            </a:r>
            <a:r>
              <a:rPr dirty="0" sz="1400">
                <a:latin typeface="Cambria Math"/>
                <a:cs typeface="Cambria Math"/>
              </a:rPr>
              <a:t>1 + </a:t>
            </a:r>
            <a:r>
              <a:rPr dirty="0" sz="1400" spc="15">
                <a:latin typeface="Cambria Math"/>
                <a:cs typeface="Cambria Math"/>
              </a:rPr>
              <a:t>𝑥</a:t>
            </a:r>
            <a:r>
              <a:rPr dirty="0" baseline="1984" sz="2100" spc="22">
                <a:latin typeface="Cambria Math"/>
                <a:cs typeface="Cambria Math"/>
              </a:rPr>
              <a:t>)</a:t>
            </a:r>
            <a:r>
              <a:rPr dirty="0" sz="1400" spc="15">
                <a:latin typeface="Cambria Math"/>
                <a:cs typeface="Cambria Math"/>
              </a:rPr>
              <a:t>𝑝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sz="1400" spc="15">
                <a:latin typeface="Cambria Math"/>
                <a:cs typeface="Cambria Math"/>
              </a:rPr>
              <a:t>𝑐</a:t>
            </a:r>
            <a:r>
              <a:rPr dirty="0" baseline="-9259" sz="1350" spc="22">
                <a:latin typeface="Times New Roman"/>
                <a:cs typeface="Times New Roman"/>
              </a:rPr>
              <a:t>1 </a:t>
            </a:r>
            <a:r>
              <a:rPr dirty="0" sz="1400" spc="-5">
                <a:latin typeface="Times New Roman"/>
                <a:cs typeface="Times New Roman"/>
              </a:rPr>
              <a:t>but </a:t>
            </a:r>
            <a:r>
              <a:rPr dirty="0" sz="1400">
                <a:latin typeface="Cambria Math"/>
                <a:cs typeface="Cambria Math"/>
              </a:rPr>
              <a:t>𝑝 = </a:t>
            </a:r>
            <a:r>
              <a:rPr dirty="0" baseline="47222" sz="1500" spc="89">
                <a:latin typeface="Cambria Math"/>
                <a:cs typeface="Cambria Math"/>
              </a:rPr>
              <a:t>𝑑𝑦 </a:t>
            </a:r>
            <a:r>
              <a:rPr dirty="0" sz="1400" spc="-5">
                <a:latin typeface="Times New Roman"/>
                <a:cs typeface="Times New Roman"/>
              </a:rPr>
              <a:t>then </a:t>
            </a:r>
            <a:r>
              <a:rPr dirty="0" sz="1400">
                <a:latin typeface="Cambria Math"/>
                <a:cs typeface="Cambria Math"/>
              </a:rPr>
              <a:t>𝑑𝑦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921633" y="3093465"/>
            <a:ext cx="30734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65">
                <a:latin typeface="Cambria Math"/>
                <a:cs typeface="Cambria Math"/>
              </a:rPr>
              <a:t>𝑐</a:t>
            </a:r>
            <a:r>
              <a:rPr dirty="0" baseline="-13888" sz="1200" spc="104">
                <a:latin typeface="Cambria Math"/>
                <a:cs typeface="Cambria Math"/>
              </a:rPr>
              <a:t>1</a:t>
            </a:r>
            <a:r>
              <a:rPr dirty="0" sz="1000" spc="95">
                <a:latin typeface="Cambria Math"/>
                <a:cs typeface="Cambria Math"/>
              </a:rPr>
              <a:t>𝑑𝑥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814954" y="3288537"/>
            <a:ext cx="145034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087120" algn="l"/>
              </a:tabLst>
            </a:pPr>
            <a:r>
              <a:rPr dirty="0" sz="1000" spc="95">
                <a:latin typeface="Cambria Math"/>
                <a:cs typeface="Cambria Math"/>
              </a:rPr>
              <a:t>𝑑</a:t>
            </a:r>
            <a:r>
              <a:rPr dirty="0" sz="1000" spc="100">
                <a:latin typeface="Cambria Math"/>
                <a:cs typeface="Cambria Math"/>
              </a:rPr>
              <a:t>𝑥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sz="1000" spc="-15">
                <a:latin typeface="Cambria Math"/>
                <a:cs typeface="Cambria Math"/>
              </a:rPr>
              <a:t>(</a:t>
            </a:r>
            <a:r>
              <a:rPr dirty="0" sz="1000" spc="30">
                <a:latin typeface="Cambria Math"/>
                <a:cs typeface="Cambria Math"/>
              </a:rPr>
              <a:t>1</a:t>
            </a:r>
            <a:r>
              <a:rPr dirty="0" sz="1000" spc="-30">
                <a:latin typeface="Cambria Math"/>
                <a:cs typeface="Cambria Math"/>
              </a:rPr>
              <a:t>+</a:t>
            </a:r>
            <a:r>
              <a:rPr dirty="0" sz="1000" spc="140">
                <a:latin typeface="Cambria Math"/>
                <a:cs typeface="Cambria Math"/>
              </a:rPr>
              <a:t>𝑥</a:t>
            </a:r>
            <a:r>
              <a:rPr dirty="0" sz="1000" spc="-5">
                <a:latin typeface="Cambria Math"/>
                <a:cs typeface="Cambria Math"/>
              </a:rPr>
              <a:t>)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3902328" y="3287521"/>
            <a:ext cx="349250" cy="0"/>
          </a:xfrm>
          <a:custGeom>
            <a:avLst/>
            <a:gdLst/>
            <a:ahLst/>
            <a:cxnLst/>
            <a:rect l="l" t="t" r="r" b="b"/>
            <a:pathLst>
              <a:path w="349250" h="0">
                <a:moveTo>
                  <a:pt x="0" y="0"/>
                </a:moveTo>
                <a:lnTo>
                  <a:pt x="34899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141780" y="4891150"/>
            <a:ext cx="234950" cy="0"/>
          </a:xfrm>
          <a:custGeom>
            <a:avLst/>
            <a:gdLst/>
            <a:ahLst/>
            <a:cxnLst/>
            <a:rect l="l" t="t" r="r" b="b"/>
            <a:pathLst>
              <a:path w="234950" h="0">
                <a:moveTo>
                  <a:pt x="0" y="0"/>
                </a:moveTo>
                <a:lnTo>
                  <a:pt x="23469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996694" y="4891150"/>
            <a:ext cx="165100" cy="0"/>
          </a:xfrm>
          <a:custGeom>
            <a:avLst/>
            <a:gdLst/>
            <a:ahLst/>
            <a:cxnLst/>
            <a:rect l="l" t="t" r="r" b="b"/>
            <a:pathLst>
              <a:path w="165100" h="0">
                <a:moveTo>
                  <a:pt x="0" y="0"/>
                </a:moveTo>
                <a:lnTo>
                  <a:pt x="16459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1129080" y="3592194"/>
            <a:ext cx="3448050" cy="14776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→ </a:t>
            </a:r>
            <a:r>
              <a:rPr dirty="0" sz="1400">
                <a:latin typeface="Cambria Math"/>
                <a:cs typeface="Cambria Math"/>
              </a:rPr>
              <a:t>𝑦 = </a:t>
            </a:r>
            <a:r>
              <a:rPr dirty="0" sz="1400" spc="-25">
                <a:latin typeface="Cambria Math"/>
                <a:cs typeface="Cambria Math"/>
              </a:rPr>
              <a:t>𝑐</a:t>
            </a:r>
            <a:r>
              <a:rPr dirty="0" baseline="-16666" sz="1500" spc="-37">
                <a:latin typeface="Cambria Math"/>
                <a:cs typeface="Cambria Math"/>
              </a:rPr>
              <a:t>1 </a:t>
            </a:r>
            <a:r>
              <a:rPr dirty="0" sz="1400">
                <a:latin typeface="Cambria Math"/>
                <a:cs typeface="Cambria Math"/>
              </a:rPr>
              <a:t>ln</a:t>
            </a:r>
            <a:r>
              <a:rPr dirty="0" baseline="1984" sz="2100">
                <a:latin typeface="Cambria Math"/>
                <a:cs typeface="Cambria Math"/>
              </a:rPr>
              <a:t>(</a:t>
            </a:r>
            <a:r>
              <a:rPr dirty="0" sz="1400">
                <a:latin typeface="Cambria Math"/>
                <a:cs typeface="Cambria Math"/>
              </a:rPr>
              <a:t>1 + </a:t>
            </a:r>
            <a:r>
              <a:rPr dirty="0" sz="1400" spc="20">
                <a:latin typeface="Cambria Math"/>
                <a:cs typeface="Cambria Math"/>
              </a:rPr>
              <a:t>𝑥</a:t>
            </a:r>
            <a:r>
              <a:rPr dirty="0" baseline="1984" sz="2100" spc="30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+</a:t>
            </a:r>
            <a:r>
              <a:rPr dirty="0" sz="1400" spc="25">
                <a:latin typeface="Cambria Math"/>
                <a:cs typeface="Cambria Math"/>
              </a:rPr>
              <a:t> </a:t>
            </a:r>
            <a:r>
              <a:rPr dirty="0" sz="1400" spc="-10">
                <a:latin typeface="Cambria Math"/>
                <a:cs typeface="Cambria Math"/>
              </a:rPr>
              <a:t>𝑐</a:t>
            </a:r>
            <a:r>
              <a:rPr dirty="0" baseline="-16666" sz="1500" spc="-15">
                <a:latin typeface="Cambria Math"/>
                <a:cs typeface="Cambria Math"/>
              </a:rPr>
              <a:t>2</a:t>
            </a:r>
            <a:endParaRPr baseline="-16666" sz="1500">
              <a:latin typeface="Cambria Math"/>
              <a:cs typeface="Cambria Math"/>
            </a:endParaRPr>
          </a:p>
          <a:p>
            <a:pPr marL="240665">
              <a:lnSpc>
                <a:spcPct val="100000"/>
              </a:lnSpc>
              <a:spcBef>
                <a:spcPts val="1190"/>
              </a:spcBef>
            </a:pPr>
            <a:r>
              <a:rPr dirty="0" sz="1400" b="1">
                <a:latin typeface="Times New Roman"/>
                <a:cs typeface="Times New Roman"/>
              </a:rPr>
              <a:t>3- Second – </a:t>
            </a:r>
            <a:r>
              <a:rPr dirty="0" sz="1400" spc="-5" b="1">
                <a:latin typeface="Times New Roman"/>
                <a:cs typeface="Times New Roman"/>
              </a:rPr>
              <a:t>Order D.E. </a:t>
            </a:r>
            <a:r>
              <a:rPr dirty="0" sz="1400" b="1">
                <a:latin typeface="Times New Roman"/>
                <a:cs typeface="Times New Roman"/>
              </a:rPr>
              <a:t>not </a:t>
            </a:r>
            <a:r>
              <a:rPr dirty="0" sz="1400" spc="-5" b="1">
                <a:latin typeface="Times New Roman"/>
                <a:cs typeface="Times New Roman"/>
              </a:rPr>
              <a:t>containing</a:t>
            </a:r>
            <a:r>
              <a:rPr dirty="0" sz="1400" spc="-75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(x)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175"/>
              </a:spcBef>
            </a:pP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this case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differential equation is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500">
              <a:latin typeface="Times New Roman"/>
              <a:cs typeface="Times New Roman"/>
            </a:endParaRPr>
          </a:p>
          <a:p>
            <a:pPr marL="12700">
              <a:lnSpc>
                <a:spcPts val="1390"/>
              </a:lnSpc>
            </a:pPr>
            <a:r>
              <a:rPr dirty="0" baseline="47222" sz="1500" spc="112">
                <a:latin typeface="Cambria Math"/>
                <a:cs typeface="Cambria Math"/>
              </a:rPr>
              <a:t>𝑑</a:t>
            </a:r>
            <a:r>
              <a:rPr dirty="0" baseline="83333" sz="1200" spc="112">
                <a:latin typeface="Cambria Math"/>
                <a:cs typeface="Cambria Math"/>
              </a:rPr>
              <a:t>2</a:t>
            </a:r>
            <a:r>
              <a:rPr dirty="0" baseline="47222" sz="1500" spc="112">
                <a:latin typeface="Cambria Math"/>
                <a:cs typeface="Cambria Math"/>
              </a:rPr>
              <a:t>𝑦 </a:t>
            </a:r>
            <a:r>
              <a:rPr dirty="0" sz="1400">
                <a:latin typeface="Cambria Math"/>
                <a:cs typeface="Cambria Math"/>
              </a:rPr>
              <a:t>= 𝑓 </a:t>
            </a:r>
            <a:r>
              <a:rPr dirty="0" sz="1400" spc="40">
                <a:latin typeface="Cambria Math"/>
                <a:cs typeface="Cambria Math"/>
              </a:rPr>
              <a:t>(𝑦, </a:t>
            </a:r>
            <a:r>
              <a:rPr dirty="0" baseline="47222" sz="1500" spc="127">
                <a:latin typeface="Cambria Math"/>
                <a:cs typeface="Cambria Math"/>
              </a:rPr>
              <a:t>𝑑𝑦</a:t>
            </a:r>
            <a:r>
              <a:rPr dirty="0" sz="1400" spc="85">
                <a:latin typeface="Cambria Math"/>
                <a:cs typeface="Cambria Math"/>
              </a:rPr>
              <a:t>) </a:t>
            </a:r>
            <a:r>
              <a:rPr dirty="0" sz="1400">
                <a:latin typeface="Times New Roman"/>
                <a:cs typeface="Times New Roman"/>
              </a:rPr>
              <a:t>……….</a:t>
            </a:r>
            <a:r>
              <a:rPr dirty="0" sz="1400" spc="-6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(21)</a:t>
            </a:r>
            <a:endParaRPr sz="1400">
              <a:latin typeface="Times New Roman"/>
              <a:cs typeface="Times New Roman"/>
            </a:endParaRPr>
          </a:p>
          <a:p>
            <a:pPr marL="13970">
              <a:lnSpc>
                <a:spcPts val="910"/>
              </a:lnSpc>
              <a:tabLst>
                <a:tab pos="868680" algn="l"/>
              </a:tabLst>
            </a:pPr>
            <a:r>
              <a:rPr dirty="0" sz="1000" spc="75">
                <a:latin typeface="Cambria Math"/>
                <a:cs typeface="Cambria Math"/>
              </a:rPr>
              <a:t>𝑑𝑥</a:t>
            </a:r>
            <a:r>
              <a:rPr dirty="0" baseline="20833" sz="1200" spc="112">
                <a:latin typeface="Cambria Math"/>
                <a:cs typeface="Cambria Math"/>
              </a:rPr>
              <a:t>2	</a:t>
            </a:r>
            <a:r>
              <a:rPr dirty="0" sz="1000" spc="50">
                <a:latin typeface="Cambria Math"/>
                <a:cs typeface="Cambria Math"/>
              </a:rPr>
              <a:t>𝑑𝑥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258695" y="5361558"/>
            <a:ext cx="18097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95">
                <a:latin typeface="Cambria Math"/>
                <a:cs typeface="Cambria Math"/>
              </a:rPr>
              <a:t>𝑑𝑥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2269870" y="5360542"/>
            <a:ext cx="165100" cy="0"/>
          </a:xfrm>
          <a:custGeom>
            <a:avLst/>
            <a:gdLst/>
            <a:ahLst/>
            <a:cxnLst/>
            <a:rect l="l" t="t" r="r" b="b"/>
            <a:pathLst>
              <a:path w="165100" h="0">
                <a:moveTo>
                  <a:pt x="0" y="0"/>
                </a:moveTo>
                <a:lnTo>
                  <a:pt x="16459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1129080" y="5219826"/>
            <a:ext cx="442023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Times New Roman"/>
                <a:cs typeface="Times New Roman"/>
              </a:rPr>
              <a:t>Substitute </a:t>
            </a:r>
            <a:r>
              <a:rPr dirty="0" sz="1400">
                <a:latin typeface="Cambria Math"/>
                <a:cs typeface="Cambria Math"/>
              </a:rPr>
              <a:t>𝑝 = </a:t>
            </a:r>
            <a:r>
              <a:rPr dirty="0" baseline="47222" sz="1500" spc="89">
                <a:latin typeface="Cambria Math"/>
                <a:cs typeface="Cambria Math"/>
              </a:rPr>
              <a:t>𝑑𝑦 </a:t>
            </a:r>
            <a:r>
              <a:rPr dirty="0" sz="1400">
                <a:latin typeface="Times New Roman"/>
                <a:cs typeface="Times New Roman"/>
              </a:rPr>
              <a:t>and </a:t>
            </a:r>
            <a:r>
              <a:rPr dirty="0" sz="1400" spc="-10">
                <a:latin typeface="Times New Roman"/>
                <a:cs typeface="Times New Roman"/>
              </a:rPr>
              <a:t>write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second derivative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2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form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1141780" y="5916802"/>
            <a:ext cx="294640" cy="0"/>
          </a:xfrm>
          <a:custGeom>
            <a:avLst/>
            <a:gdLst/>
            <a:ahLst/>
            <a:cxnLst/>
            <a:rect l="l" t="t" r="r" b="b"/>
            <a:pathLst>
              <a:path w="294640" h="0">
                <a:moveTo>
                  <a:pt x="0" y="0"/>
                </a:moveTo>
                <a:lnTo>
                  <a:pt x="294131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1707133" y="5916802"/>
            <a:ext cx="204470" cy="0"/>
          </a:xfrm>
          <a:custGeom>
            <a:avLst/>
            <a:gdLst/>
            <a:ahLst/>
            <a:cxnLst/>
            <a:rect l="l" t="t" r="r" b="b"/>
            <a:pathLst>
              <a:path w="204469" h="0">
                <a:moveTo>
                  <a:pt x="0" y="0"/>
                </a:moveTo>
                <a:lnTo>
                  <a:pt x="20421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2181098" y="5916802"/>
            <a:ext cx="206375" cy="0"/>
          </a:xfrm>
          <a:custGeom>
            <a:avLst/>
            <a:gdLst/>
            <a:ahLst/>
            <a:cxnLst/>
            <a:rect l="l" t="t" r="r" b="b"/>
            <a:pathLst>
              <a:path w="206375" h="0">
                <a:moveTo>
                  <a:pt x="0" y="0"/>
                </a:moveTo>
                <a:lnTo>
                  <a:pt x="20604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2455798" y="5916802"/>
            <a:ext cx="205740" cy="0"/>
          </a:xfrm>
          <a:custGeom>
            <a:avLst/>
            <a:gdLst/>
            <a:ahLst/>
            <a:cxnLst/>
            <a:rect l="l" t="t" r="r" b="b"/>
            <a:pathLst>
              <a:path w="205739" h="0">
                <a:moveTo>
                  <a:pt x="0" y="0"/>
                </a:moveTo>
                <a:lnTo>
                  <a:pt x="20573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 txBox="1"/>
          <p:nvPr/>
        </p:nvSpPr>
        <p:spPr>
          <a:xfrm>
            <a:off x="1129080" y="5599658"/>
            <a:ext cx="2151380" cy="535305"/>
          </a:xfrm>
          <a:prstGeom prst="rect">
            <a:avLst/>
          </a:prstGeom>
        </p:spPr>
        <p:txBody>
          <a:bodyPr wrap="square" lIns="0" tIns="53975" rIns="0" bIns="0" rtlCol="0" vert="horz">
            <a:spAutoFit/>
          </a:bodyPr>
          <a:lstStyle/>
          <a:p>
            <a:pPr marL="13970">
              <a:lnSpc>
                <a:spcPct val="100000"/>
              </a:lnSpc>
              <a:spcBef>
                <a:spcPts val="425"/>
              </a:spcBef>
              <a:tabLst>
                <a:tab pos="577850" algn="l"/>
                <a:tab pos="1051560" algn="l"/>
                <a:tab pos="1934210" algn="l"/>
              </a:tabLst>
            </a:pPr>
            <a:r>
              <a:rPr dirty="0" sz="1400" spc="50">
                <a:latin typeface="Cambria Math"/>
                <a:cs typeface="Cambria Math"/>
              </a:rPr>
              <a:t>𝑑</a:t>
            </a:r>
            <a:r>
              <a:rPr dirty="0" baseline="27777" sz="1500" spc="112">
                <a:latin typeface="Cambria Math"/>
                <a:cs typeface="Cambria Math"/>
              </a:rPr>
              <a:t>2</a:t>
            </a:r>
            <a:r>
              <a:rPr dirty="0" sz="1400">
                <a:latin typeface="Cambria Math"/>
                <a:cs typeface="Cambria Math"/>
              </a:rPr>
              <a:t>𝑦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>
                <a:latin typeface="Cambria Math"/>
                <a:cs typeface="Cambria Math"/>
              </a:rPr>
              <a:t>𝑑𝑝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>
                <a:latin typeface="Cambria Math"/>
                <a:cs typeface="Cambria Math"/>
              </a:rPr>
              <a:t>𝑑𝑝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-5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𝑑𝑦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>
                <a:latin typeface="Cambria Math"/>
                <a:cs typeface="Cambria Math"/>
              </a:rPr>
              <a:t>𝑑𝑝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325"/>
              </a:spcBef>
            </a:pPr>
            <a:r>
              <a:rPr dirty="0" sz="1400" spc="45">
                <a:latin typeface="Cambria Math"/>
                <a:cs typeface="Cambria Math"/>
              </a:rPr>
              <a:t>𝑑𝑥</a:t>
            </a:r>
            <a:r>
              <a:rPr dirty="0" baseline="22222" sz="1500" spc="67">
                <a:latin typeface="Cambria Math"/>
                <a:cs typeface="Cambria Math"/>
              </a:rPr>
              <a:t>2  </a:t>
            </a:r>
            <a:r>
              <a:rPr dirty="0" baseline="37698" sz="2100">
                <a:latin typeface="Cambria Math"/>
                <a:cs typeface="Cambria Math"/>
              </a:rPr>
              <a:t>=  </a:t>
            </a:r>
            <a:r>
              <a:rPr dirty="0" sz="1400">
                <a:latin typeface="Cambria Math"/>
                <a:cs typeface="Cambria Math"/>
              </a:rPr>
              <a:t>𝑑𝑥  </a:t>
            </a:r>
            <a:r>
              <a:rPr dirty="0" baseline="37698" sz="2100">
                <a:latin typeface="Cambria Math"/>
                <a:cs typeface="Cambria Math"/>
              </a:rPr>
              <a:t>=  </a:t>
            </a:r>
            <a:r>
              <a:rPr dirty="0" sz="1400">
                <a:latin typeface="Cambria Math"/>
                <a:cs typeface="Cambria Math"/>
              </a:rPr>
              <a:t>𝑑𝑦  𝑑𝑥  </a:t>
            </a:r>
            <a:r>
              <a:rPr dirty="0" baseline="37698" sz="2100">
                <a:latin typeface="Cambria Math"/>
                <a:cs typeface="Cambria Math"/>
              </a:rPr>
              <a:t>= 𝑝</a:t>
            </a:r>
            <a:r>
              <a:rPr dirty="0" baseline="37698" sz="2100" spc="-15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𝑑𝑦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3063875" y="5916802"/>
            <a:ext cx="205740" cy="0"/>
          </a:xfrm>
          <a:custGeom>
            <a:avLst/>
            <a:gdLst/>
            <a:ahLst/>
            <a:cxnLst/>
            <a:rect l="l" t="t" r="r" b="b"/>
            <a:pathLst>
              <a:path w="205739" h="0">
                <a:moveTo>
                  <a:pt x="0" y="0"/>
                </a:moveTo>
                <a:lnTo>
                  <a:pt x="20573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 txBox="1"/>
          <p:nvPr/>
        </p:nvSpPr>
        <p:spPr>
          <a:xfrm>
            <a:off x="2000757" y="6446901"/>
            <a:ext cx="18669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105">
                <a:latin typeface="Cambria Math"/>
                <a:cs typeface="Cambria Math"/>
              </a:rPr>
              <a:t>𝑑𝑦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2013457" y="6445884"/>
            <a:ext cx="165100" cy="0"/>
          </a:xfrm>
          <a:custGeom>
            <a:avLst/>
            <a:gdLst/>
            <a:ahLst/>
            <a:cxnLst/>
            <a:rect l="l" t="t" r="r" b="b"/>
            <a:pathLst>
              <a:path w="165100" h="0">
                <a:moveTo>
                  <a:pt x="0" y="0"/>
                </a:moveTo>
                <a:lnTo>
                  <a:pt x="16459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 txBox="1"/>
          <p:nvPr/>
        </p:nvSpPr>
        <p:spPr>
          <a:xfrm>
            <a:off x="1129080" y="6305168"/>
            <a:ext cx="181483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Times New Roman"/>
                <a:cs typeface="Times New Roman"/>
              </a:rPr>
              <a:t>This lead </a:t>
            </a:r>
            <a:r>
              <a:rPr dirty="0" sz="1400">
                <a:latin typeface="Cambria Math"/>
                <a:cs typeface="Cambria Math"/>
              </a:rPr>
              <a:t>𝑝 </a:t>
            </a:r>
            <a:r>
              <a:rPr dirty="0" baseline="47222" sz="1500" spc="89">
                <a:latin typeface="Cambria Math"/>
                <a:cs typeface="Cambria Math"/>
              </a:rPr>
              <a:t>𝑑𝑝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sz="1400" spc="10">
                <a:latin typeface="Cambria Math"/>
                <a:cs typeface="Cambria Math"/>
              </a:rPr>
              <a:t>𝑓(𝑦,</a:t>
            </a:r>
            <a:r>
              <a:rPr dirty="0" sz="1400" spc="30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𝑝)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1312417" y="7319136"/>
            <a:ext cx="234950" cy="0"/>
          </a:xfrm>
          <a:custGeom>
            <a:avLst/>
            <a:gdLst/>
            <a:ahLst/>
            <a:cxnLst/>
            <a:rect l="l" t="t" r="r" b="b"/>
            <a:pathLst>
              <a:path w="234950" h="0">
                <a:moveTo>
                  <a:pt x="0" y="0"/>
                </a:moveTo>
                <a:lnTo>
                  <a:pt x="23469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2036317" y="7319136"/>
            <a:ext cx="165100" cy="0"/>
          </a:xfrm>
          <a:custGeom>
            <a:avLst/>
            <a:gdLst/>
            <a:ahLst/>
            <a:cxnLst/>
            <a:rect l="l" t="t" r="r" b="b"/>
            <a:pathLst>
              <a:path w="165100" h="0">
                <a:moveTo>
                  <a:pt x="0" y="0"/>
                </a:moveTo>
                <a:lnTo>
                  <a:pt x="16489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2527426" y="7319136"/>
            <a:ext cx="165100" cy="0"/>
          </a:xfrm>
          <a:custGeom>
            <a:avLst/>
            <a:gdLst/>
            <a:ahLst/>
            <a:cxnLst/>
            <a:rect l="l" t="t" r="r" b="b"/>
            <a:pathLst>
              <a:path w="165100" h="0">
                <a:moveTo>
                  <a:pt x="0" y="0"/>
                </a:moveTo>
                <a:lnTo>
                  <a:pt x="16459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 txBox="1"/>
          <p:nvPr/>
        </p:nvSpPr>
        <p:spPr>
          <a:xfrm>
            <a:off x="1129080" y="6631913"/>
            <a:ext cx="3322954" cy="1202055"/>
          </a:xfrm>
          <a:prstGeom prst="rect">
            <a:avLst/>
          </a:prstGeom>
        </p:spPr>
        <p:txBody>
          <a:bodyPr wrap="square" lIns="0" tIns="1270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0"/>
              </a:spcBef>
            </a:pPr>
            <a:r>
              <a:rPr dirty="0" sz="1400" spc="-5">
                <a:latin typeface="Times New Roman"/>
                <a:cs typeface="Times New Roman"/>
              </a:rPr>
              <a:t>Ex</a:t>
            </a:r>
            <a:r>
              <a:rPr dirty="0" baseline="-9259" sz="1350" spc="-7">
                <a:latin typeface="Times New Roman"/>
                <a:cs typeface="Times New Roman"/>
              </a:rPr>
              <a:t>12</a:t>
            </a:r>
            <a:r>
              <a:rPr dirty="0" sz="1400" spc="-5">
                <a:latin typeface="Times New Roman"/>
                <a:cs typeface="Times New Roman"/>
              </a:rPr>
              <a:t>/ Solve the </a:t>
            </a:r>
            <a:r>
              <a:rPr dirty="0" sz="1400" spc="-10">
                <a:latin typeface="Times New Roman"/>
                <a:cs typeface="Times New Roman"/>
              </a:rPr>
              <a:t>following </a:t>
            </a:r>
            <a:r>
              <a:rPr dirty="0" sz="1400" spc="-5">
                <a:latin typeface="Times New Roman"/>
                <a:cs typeface="Times New Roman"/>
              </a:rPr>
              <a:t>differential</a:t>
            </a:r>
            <a:r>
              <a:rPr dirty="0" sz="1400" spc="8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equation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00"/>
              </a:spcBef>
            </a:pPr>
            <a:r>
              <a:rPr dirty="0" baseline="-33730" sz="2100">
                <a:latin typeface="Cambria Math"/>
                <a:cs typeface="Cambria Math"/>
              </a:rPr>
              <a:t>𝑦 </a:t>
            </a:r>
            <a:r>
              <a:rPr dirty="0" sz="1000" spc="75">
                <a:latin typeface="Cambria Math"/>
                <a:cs typeface="Cambria Math"/>
              </a:rPr>
              <a:t>𝑑</a:t>
            </a:r>
            <a:r>
              <a:rPr dirty="0" baseline="24305" sz="1200" spc="112">
                <a:latin typeface="Cambria Math"/>
                <a:cs typeface="Cambria Math"/>
              </a:rPr>
              <a:t>2</a:t>
            </a:r>
            <a:r>
              <a:rPr dirty="0" sz="1000" spc="75">
                <a:latin typeface="Cambria Math"/>
                <a:cs typeface="Cambria Math"/>
              </a:rPr>
              <a:t>𝑦 </a:t>
            </a:r>
            <a:r>
              <a:rPr dirty="0" baseline="-33730" sz="2100">
                <a:latin typeface="Cambria Math"/>
                <a:cs typeface="Cambria Math"/>
              </a:rPr>
              <a:t>= </a:t>
            </a:r>
            <a:r>
              <a:rPr dirty="0" baseline="-33730" sz="2100" spc="60">
                <a:latin typeface="Cambria Math"/>
                <a:cs typeface="Cambria Math"/>
              </a:rPr>
              <a:t>𝑦</a:t>
            </a:r>
            <a:r>
              <a:rPr dirty="0" baseline="-16666" sz="1500" spc="60">
                <a:latin typeface="Cambria Math"/>
                <a:cs typeface="Cambria Math"/>
              </a:rPr>
              <a:t>2 </a:t>
            </a:r>
            <a:r>
              <a:rPr dirty="0" sz="1000" spc="60">
                <a:latin typeface="Cambria Math"/>
                <a:cs typeface="Cambria Math"/>
              </a:rPr>
              <a:t>𝑑𝑦 </a:t>
            </a:r>
            <a:r>
              <a:rPr dirty="0" baseline="-33730" sz="2100">
                <a:latin typeface="Cambria Math"/>
                <a:cs typeface="Cambria Math"/>
              </a:rPr>
              <a:t>+</a:t>
            </a:r>
            <a:r>
              <a:rPr dirty="0" baseline="-33730" sz="2100" spc="330">
                <a:latin typeface="Cambria Math"/>
                <a:cs typeface="Cambria Math"/>
              </a:rPr>
              <a:t> </a:t>
            </a:r>
            <a:r>
              <a:rPr dirty="0" baseline="-33730" sz="2100" spc="37">
                <a:latin typeface="Cambria Math"/>
                <a:cs typeface="Cambria Math"/>
              </a:rPr>
              <a:t>(</a:t>
            </a:r>
            <a:r>
              <a:rPr dirty="0" sz="1000" spc="25">
                <a:latin typeface="Cambria Math"/>
                <a:cs typeface="Cambria Math"/>
              </a:rPr>
              <a:t>𝑑𝑦</a:t>
            </a:r>
            <a:r>
              <a:rPr dirty="0" baseline="-33730" sz="2100" spc="37">
                <a:latin typeface="Cambria Math"/>
                <a:cs typeface="Cambria Math"/>
              </a:rPr>
              <a:t>)</a:t>
            </a:r>
            <a:r>
              <a:rPr dirty="0" baseline="-18518" sz="1350" spc="37">
                <a:latin typeface="Times New Roman"/>
                <a:cs typeface="Times New Roman"/>
              </a:rPr>
              <a:t>2</a:t>
            </a:r>
            <a:endParaRPr baseline="-18518" sz="1350">
              <a:latin typeface="Times New Roman"/>
              <a:cs typeface="Times New Roman"/>
            </a:endParaRPr>
          </a:p>
          <a:p>
            <a:pPr algn="ctr" marR="1574165">
              <a:lnSpc>
                <a:spcPct val="100000"/>
              </a:lnSpc>
              <a:spcBef>
                <a:spcPts val="254"/>
              </a:spcBef>
              <a:tabLst>
                <a:tab pos="723265" algn="l"/>
                <a:tab pos="1214755" algn="l"/>
              </a:tabLst>
            </a:pPr>
            <a:r>
              <a:rPr dirty="0" sz="1000" spc="75">
                <a:latin typeface="Cambria Math"/>
                <a:cs typeface="Cambria Math"/>
              </a:rPr>
              <a:t>𝑑𝑥</a:t>
            </a:r>
            <a:r>
              <a:rPr dirty="0" baseline="20833" sz="1200" spc="112">
                <a:latin typeface="Cambria Math"/>
                <a:cs typeface="Cambria Math"/>
              </a:rPr>
              <a:t>2	</a:t>
            </a:r>
            <a:r>
              <a:rPr dirty="0" sz="1000" spc="50">
                <a:latin typeface="Cambria Math"/>
                <a:cs typeface="Cambria Math"/>
              </a:rPr>
              <a:t>𝑑𝑥	𝑑𝑥</a:t>
            </a:r>
            <a:endParaRPr sz="10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965"/>
              </a:spcBef>
            </a:pPr>
            <a:r>
              <a:rPr dirty="0" sz="1400" spc="-5">
                <a:latin typeface="Times New Roman"/>
                <a:cs typeface="Times New Roman"/>
              </a:rPr>
              <a:t>Sol: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129080" y="8025765"/>
            <a:ext cx="8401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Let </a:t>
            </a:r>
            <a:r>
              <a:rPr dirty="0" sz="1400">
                <a:latin typeface="Cambria Math"/>
                <a:cs typeface="Cambria Math"/>
              </a:rPr>
              <a:t>𝑝 =</a:t>
            </a:r>
            <a:r>
              <a:rPr dirty="0" sz="1400" spc="95">
                <a:latin typeface="Cambria Math"/>
                <a:cs typeface="Cambria Math"/>
              </a:rPr>
              <a:t> </a:t>
            </a:r>
            <a:r>
              <a:rPr dirty="0" baseline="47222" sz="1500" spc="82">
                <a:latin typeface="Cambria Math"/>
                <a:cs typeface="Cambria Math"/>
              </a:rPr>
              <a:t>𝑑𝑦</a:t>
            </a:r>
            <a:endParaRPr baseline="47222" sz="1500">
              <a:latin typeface="Cambria Math"/>
              <a:cs typeface="Cambria Math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1795526" y="8166480"/>
            <a:ext cx="165100" cy="0"/>
          </a:xfrm>
          <a:custGeom>
            <a:avLst/>
            <a:gdLst/>
            <a:ahLst/>
            <a:cxnLst/>
            <a:rect l="l" t="t" r="r" b="b"/>
            <a:pathLst>
              <a:path w="165100" h="0">
                <a:moveTo>
                  <a:pt x="0" y="0"/>
                </a:moveTo>
                <a:lnTo>
                  <a:pt x="16459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2324735" y="8166480"/>
            <a:ext cx="234950" cy="0"/>
          </a:xfrm>
          <a:custGeom>
            <a:avLst/>
            <a:gdLst/>
            <a:ahLst/>
            <a:cxnLst/>
            <a:rect l="l" t="t" r="r" b="b"/>
            <a:pathLst>
              <a:path w="234950" h="0">
                <a:moveTo>
                  <a:pt x="0" y="0"/>
                </a:moveTo>
                <a:lnTo>
                  <a:pt x="234695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 txBox="1"/>
          <p:nvPr/>
        </p:nvSpPr>
        <p:spPr>
          <a:xfrm>
            <a:off x="2075433" y="7920608"/>
            <a:ext cx="109918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-33730" sz="2100">
                <a:latin typeface="Cambria Math"/>
                <a:cs typeface="Cambria Math"/>
              </a:rPr>
              <a:t>→ </a:t>
            </a:r>
            <a:r>
              <a:rPr dirty="0" sz="1000" spc="80">
                <a:latin typeface="Cambria Math"/>
                <a:cs typeface="Cambria Math"/>
              </a:rPr>
              <a:t>𝑑</a:t>
            </a:r>
            <a:r>
              <a:rPr dirty="0" baseline="24305" sz="1200" spc="120">
                <a:latin typeface="Cambria Math"/>
                <a:cs typeface="Cambria Math"/>
              </a:rPr>
              <a:t>2</a:t>
            </a:r>
            <a:r>
              <a:rPr dirty="0" sz="1000" spc="80">
                <a:latin typeface="Cambria Math"/>
                <a:cs typeface="Cambria Math"/>
              </a:rPr>
              <a:t>𝑦 </a:t>
            </a:r>
            <a:r>
              <a:rPr dirty="0" baseline="-33730" sz="2100">
                <a:latin typeface="Cambria Math"/>
                <a:cs typeface="Cambria Math"/>
              </a:rPr>
              <a:t>= 𝑝</a:t>
            </a:r>
            <a:r>
              <a:rPr dirty="0" baseline="-33730" sz="2100" spc="179">
                <a:latin typeface="Cambria Math"/>
                <a:cs typeface="Cambria Math"/>
              </a:rPr>
              <a:t> </a:t>
            </a:r>
            <a:r>
              <a:rPr dirty="0" sz="1000" spc="55">
                <a:latin typeface="Cambria Math"/>
                <a:cs typeface="Cambria Math"/>
              </a:rPr>
              <a:t>𝑑𝑝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784350" y="8167496"/>
            <a:ext cx="139065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41655" algn="l"/>
                <a:tab pos="1216660" algn="l"/>
              </a:tabLst>
            </a:pPr>
            <a:r>
              <a:rPr dirty="0" sz="1000" spc="95">
                <a:latin typeface="Cambria Math"/>
                <a:cs typeface="Cambria Math"/>
              </a:rPr>
              <a:t>𝑑</a:t>
            </a:r>
            <a:r>
              <a:rPr dirty="0" sz="1000" spc="100">
                <a:latin typeface="Cambria Math"/>
                <a:cs typeface="Cambria Math"/>
              </a:rPr>
              <a:t>𝑥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sz="1000" spc="130">
                <a:latin typeface="Cambria Math"/>
                <a:cs typeface="Cambria Math"/>
              </a:rPr>
              <a:t>𝑑</a:t>
            </a:r>
            <a:r>
              <a:rPr dirty="0" sz="1000" spc="150">
                <a:latin typeface="Cambria Math"/>
                <a:cs typeface="Cambria Math"/>
              </a:rPr>
              <a:t>𝑥</a:t>
            </a:r>
            <a:r>
              <a:rPr dirty="0" baseline="20833" sz="1200" spc="52">
                <a:latin typeface="Cambria Math"/>
                <a:cs typeface="Cambria Math"/>
              </a:rPr>
              <a:t>2</a:t>
            </a:r>
            <a:r>
              <a:rPr dirty="0" baseline="20833" sz="1200">
                <a:latin typeface="Cambria Math"/>
                <a:cs typeface="Cambria Math"/>
              </a:rPr>
              <a:t>	</a:t>
            </a:r>
            <a:r>
              <a:rPr dirty="0" sz="1000" spc="105">
                <a:latin typeface="Cambria Math"/>
                <a:cs typeface="Cambria Math"/>
              </a:rPr>
              <a:t>𝑑𝑦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3001391" y="8166480"/>
            <a:ext cx="165100" cy="0"/>
          </a:xfrm>
          <a:custGeom>
            <a:avLst/>
            <a:gdLst/>
            <a:ahLst/>
            <a:cxnLst/>
            <a:rect l="l" t="t" r="r" b="b"/>
            <a:pathLst>
              <a:path w="165100" h="0">
                <a:moveTo>
                  <a:pt x="0" y="0"/>
                </a:moveTo>
                <a:lnTo>
                  <a:pt x="16459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 txBox="1"/>
          <p:nvPr/>
        </p:nvSpPr>
        <p:spPr>
          <a:xfrm>
            <a:off x="1581658" y="8655557"/>
            <a:ext cx="18669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105">
                <a:latin typeface="Cambria Math"/>
                <a:cs typeface="Cambria Math"/>
              </a:rPr>
              <a:t>𝑑𝑦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1594358" y="8654541"/>
            <a:ext cx="165100" cy="0"/>
          </a:xfrm>
          <a:custGeom>
            <a:avLst/>
            <a:gdLst/>
            <a:ahLst/>
            <a:cxnLst/>
            <a:rect l="l" t="t" r="r" b="b"/>
            <a:pathLst>
              <a:path w="165100" h="0">
                <a:moveTo>
                  <a:pt x="0" y="0"/>
                </a:moveTo>
                <a:lnTo>
                  <a:pt x="164591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 txBox="1"/>
          <p:nvPr/>
        </p:nvSpPr>
        <p:spPr>
          <a:xfrm>
            <a:off x="1129080" y="8513826"/>
            <a:ext cx="369633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→ </a:t>
            </a:r>
            <a:r>
              <a:rPr dirty="0" sz="1400" spc="-5">
                <a:latin typeface="Cambria Math"/>
                <a:cs typeface="Cambria Math"/>
              </a:rPr>
              <a:t>𝑦𝑝 </a:t>
            </a:r>
            <a:r>
              <a:rPr dirty="0" baseline="47222" sz="1500" spc="89">
                <a:latin typeface="Cambria Math"/>
                <a:cs typeface="Cambria Math"/>
              </a:rPr>
              <a:t>𝑑𝑝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sz="1400" spc="50">
                <a:latin typeface="Cambria Math"/>
                <a:cs typeface="Cambria Math"/>
              </a:rPr>
              <a:t>𝑦</a:t>
            </a:r>
            <a:r>
              <a:rPr dirty="0" baseline="27777" sz="1500" spc="75">
                <a:latin typeface="Cambria Math"/>
                <a:cs typeface="Cambria Math"/>
              </a:rPr>
              <a:t>2</a:t>
            </a:r>
            <a:r>
              <a:rPr dirty="0" sz="1400" spc="50">
                <a:latin typeface="Cambria Math"/>
                <a:cs typeface="Cambria Math"/>
              </a:rPr>
              <a:t>𝑝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sz="1400" spc="20">
                <a:latin typeface="Cambria Math"/>
                <a:cs typeface="Cambria Math"/>
              </a:rPr>
              <a:t>𝑝</a:t>
            </a:r>
            <a:r>
              <a:rPr dirty="0" baseline="27777" sz="1500" spc="30">
                <a:latin typeface="Cambria Math"/>
                <a:cs typeface="Cambria Math"/>
              </a:rPr>
              <a:t>2 </a:t>
            </a:r>
            <a:r>
              <a:rPr dirty="0" sz="1400" spc="-5">
                <a:latin typeface="Times New Roman"/>
                <a:cs typeface="Times New Roman"/>
              </a:rPr>
              <a:t>[linear differential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equation]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1129080" y="8954261"/>
            <a:ext cx="228409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The solution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this equation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is: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1129080" y="9511995"/>
            <a:ext cx="12573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mbria Math"/>
                <a:cs typeface="Cambria Math"/>
              </a:rPr>
              <a:t>𝑦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1141780" y="9533838"/>
            <a:ext cx="102235" cy="0"/>
          </a:xfrm>
          <a:custGeom>
            <a:avLst/>
            <a:gdLst/>
            <a:ahLst/>
            <a:cxnLst/>
            <a:rect l="l" t="t" r="r" b="b"/>
            <a:pathLst>
              <a:path w="102234" h="0">
                <a:moveTo>
                  <a:pt x="0" y="0"/>
                </a:moveTo>
                <a:lnTo>
                  <a:pt x="102107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 txBox="1"/>
          <p:nvPr/>
        </p:nvSpPr>
        <p:spPr>
          <a:xfrm>
            <a:off x="1129080" y="9393122"/>
            <a:ext cx="75692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41666" sz="2100">
                <a:latin typeface="Cambria Math"/>
                <a:cs typeface="Cambria Math"/>
              </a:rPr>
              <a:t>𝑝 </a:t>
            </a:r>
            <a:r>
              <a:rPr dirty="0" sz="1400">
                <a:latin typeface="Cambria Math"/>
                <a:cs typeface="Cambria Math"/>
              </a:rPr>
              <a:t>= 𝑦 +</a:t>
            </a:r>
            <a:r>
              <a:rPr dirty="0" sz="1400" spc="12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𝑐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1851405" y="9481515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20">
                <a:latin typeface="Cambria Math"/>
                <a:cs typeface="Cambria Math"/>
              </a:rPr>
              <a:t>1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 txBox="1"/>
          <p:nvPr/>
        </p:nvSpPr>
        <p:spPr>
          <a:xfrm>
            <a:off x="3641216" y="9799649"/>
            <a:ext cx="28448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005"/>
              </a:lnSpc>
            </a:pPr>
            <a:r>
              <a:rPr dirty="0" sz="2000">
                <a:latin typeface="Calibri"/>
                <a:cs typeface="Calibri"/>
              </a:rPr>
              <a:t>10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73217" y="487780"/>
            <a:ext cx="1842770" cy="4648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695325" marR="5080" indent="-683260">
              <a:lnSpc>
                <a:spcPct val="130900"/>
              </a:lnSpc>
              <a:spcBef>
                <a:spcPts val="100"/>
              </a:spcBef>
            </a:pPr>
            <a:r>
              <a:rPr dirty="0" sz="1100" i="1">
                <a:latin typeface="Lucida Calligraphy"/>
                <a:cs typeface="Lucida Calligraphy"/>
              </a:rPr>
              <a:t>Asst. </a:t>
            </a:r>
            <a:r>
              <a:rPr dirty="0" sz="1100" spc="-5" i="1">
                <a:latin typeface="Lucida Calligraphy"/>
                <a:cs typeface="Lucida Calligraphy"/>
              </a:rPr>
              <a:t>Lec. Hussien Yossif  Radhi</a:t>
            </a:r>
            <a:endParaRPr sz="11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63955" y="467969"/>
            <a:ext cx="1892935" cy="4648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75310" marR="5080" indent="-563245">
              <a:lnSpc>
                <a:spcPct val="130900"/>
              </a:lnSpc>
              <a:spcBef>
                <a:spcPts val="100"/>
              </a:spcBef>
            </a:pPr>
            <a:r>
              <a:rPr dirty="0" sz="1100" i="1">
                <a:latin typeface="Lucida Calligraphy"/>
                <a:cs typeface="Lucida Calligraphy"/>
              </a:rPr>
              <a:t>Lecture </a:t>
            </a:r>
            <a:r>
              <a:rPr dirty="0" sz="1100" spc="-5" i="1">
                <a:latin typeface="Lucida Calligraphy"/>
                <a:cs typeface="Lucida Calligraphy"/>
              </a:rPr>
              <a:t>One: Differential  Equations</a:t>
            </a:r>
            <a:endParaRPr sz="1100">
              <a:latin typeface="Lucida Calligraphy"/>
              <a:cs typeface="Lucida Calligraphy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29080" y="1241806"/>
            <a:ext cx="40894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-33730" sz="2100">
                <a:latin typeface="Times New Roman"/>
                <a:cs typeface="Times New Roman"/>
              </a:rPr>
              <a:t>→</a:t>
            </a:r>
            <a:r>
              <a:rPr dirty="0" baseline="-33730" sz="2100" spc="-112">
                <a:latin typeface="Times New Roman"/>
                <a:cs typeface="Times New Roman"/>
              </a:rPr>
              <a:t> </a:t>
            </a:r>
            <a:r>
              <a:rPr dirty="0" sz="1000" spc="55">
                <a:latin typeface="Cambria Math"/>
                <a:cs typeface="Cambria Math"/>
              </a:rPr>
              <a:t>𝑑𝑦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364233" y="1487677"/>
            <a:ext cx="165100" cy="0"/>
          </a:xfrm>
          <a:custGeom>
            <a:avLst/>
            <a:gdLst/>
            <a:ahLst/>
            <a:cxnLst/>
            <a:rect l="l" t="t" r="r" b="b"/>
            <a:pathLst>
              <a:path w="165100" h="0">
                <a:moveTo>
                  <a:pt x="0" y="0"/>
                </a:moveTo>
                <a:lnTo>
                  <a:pt x="164591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353058" y="1488693"/>
            <a:ext cx="160210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433195" algn="l"/>
              </a:tabLst>
            </a:pPr>
            <a:r>
              <a:rPr dirty="0" sz="1000" spc="95">
                <a:latin typeface="Cambria Math"/>
                <a:cs typeface="Cambria Math"/>
              </a:rPr>
              <a:t>𝑑</a:t>
            </a:r>
            <a:r>
              <a:rPr dirty="0" sz="1000" spc="100">
                <a:latin typeface="Cambria Math"/>
                <a:cs typeface="Cambria Math"/>
              </a:rPr>
              <a:t>𝑥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sz="1000" spc="95">
                <a:latin typeface="Cambria Math"/>
                <a:cs typeface="Cambria Math"/>
              </a:rPr>
              <a:t>𝑑𝑥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784982" y="1487677"/>
            <a:ext cx="165100" cy="0"/>
          </a:xfrm>
          <a:custGeom>
            <a:avLst/>
            <a:gdLst/>
            <a:ahLst/>
            <a:cxnLst/>
            <a:rect l="l" t="t" r="r" b="b"/>
            <a:pathLst>
              <a:path w="165100" h="0">
                <a:moveTo>
                  <a:pt x="0" y="0"/>
                </a:moveTo>
                <a:lnTo>
                  <a:pt x="16459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604517" y="1346961"/>
            <a:ext cx="227901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sz="1400" spc="5">
                <a:latin typeface="Cambria Math"/>
                <a:cs typeface="Cambria Math"/>
              </a:rPr>
              <a:t>𝑦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5">
                <a:latin typeface="Cambria Math"/>
                <a:cs typeface="Cambria Math"/>
              </a:rPr>
              <a:t>𝑦 </a:t>
            </a:r>
            <a:r>
              <a:rPr dirty="0" sz="1400">
                <a:latin typeface="Cambria Math"/>
                <a:cs typeface="Cambria Math"/>
              </a:rPr>
              <a:t>+ 𝑐</a:t>
            </a:r>
            <a:r>
              <a:rPr dirty="0" baseline="-16666" sz="1500">
                <a:latin typeface="Cambria Math"/>
                <a:cs typeface="Cambria Math"/>
              </a:rPr>
              <a:t>1</a:t>
            </a:r>
            <a:r>
              <a:rPr dirty="0" baseline="1984" sz="2100">
                <a:latin typeface="Cambria Math"/>
                <a:cs typeface="Cambria Math"/>
              </a:rPr>
              <a:t>) </a:t>
            </a:r>
            <a:r>
              <a:rPr dirty="0" sz="1400">
                <a:latin typeface="Times New Roman"/>
                <a:cs typeface="Times New Roman"/>
              </a:rPr>
              <a:t>→ </a:t>
            </a:r>
            <a:r>
              <a:rPr dirty="0" baseline="47222" sz="1500" spc="89">
                <a:latin typeface="Cambria Math"/>
                <a:cs typeface="Cambria Math"/>
              </a:rPr>
              <a:t>𝑑𝑦 </a:t>
            </a:r>
            <a:r>
              <a:rPr dirty="0" sz="1400">
                <a:latin typeface="Cambria Math"/>
                <a:cs typeface="Cambria Math"/>
              </a:rPr>
              <a:t>− </a:t>
            </a:r>
            <a:r>
              <a:rPr dirty="0" sz="1400" spc="-5">
                <a:latin typeface="Cambria Math"/>
                <a:cs typeface="Cambria Math"/>
              </a:rPr>
              <a:t>𝑦𝑐</a:t>
            </a:r>
            <a:r>
              <a:rPr dirty="0" baseline="-16666" sz="1500" spc="-7">
                <a:latin typeface="Cambria Math"/>
                <a:cs typeface="Cambria Math"/>
              </a:rPr>
              <a:t>1 </a:t>
            </a: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215">
                <a:latin typeface="Cambria Math"/>
                <a:cs typeface="Cambria Math"/>
              </a:rPr>
              <a:t> </a:t>
            </a:r>
            <a:r>
              <a:rPr dirty="0" sz="1400" spc="40">
                <a:latin typeface="Cambria Math"/>
                <a:cs typeface="Cambria Math"/>
              </a:rPr>
              <a:t>𝑦</a:t>
            </a:r>
            <a:r>
              <a:rPr dirty="0" baseline="27777" sz="1500" spc="60">
                <a:latin typeface="Cambria Math"/>
                <a:cs typeface="Cambria Math"/>
              </a:rPr>
              <a:t>2</a:t>
            </a:r>
            <a:endParaRPr baseline="27777" sz="1500">
              <a:latin typeface="Cambria Math"/>
              <a:cs typeface="Cambria Math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431414" y="2313685"/>
            <a:ext cx="160020" cy="0"/>
          </a:xfrm>
          <a:custGeom>
            <a:avLst/>
            <a:gdLst/>
            <a:ahLst/>
            <a:cxnLst/>
            <a:rect l="l" t="t" r="r" b="b"/>
            <a:pathLst>
              <a:path w="160019" h="0">
                <a:moveTo>
                  <a:pt x="0" y="0"/>
                </a:moveTo>
                <a:lnTo>
                  <a:pt x="16001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266566" y="2313685"/>
            <a:ext cx="165100" cy="0"/>
          </a:xfrm>
          <a:custGeom>
            <a:avLst/>
            <a:gdLst/>
            <a:ahLst/>
            <a:cxnLst/>
            <a:rect l="l" t="t" r="r" b="b"/>
            <a:pathLst>
              <a:path w="165100" h="0">
                <a:moveTo>
                  <a:pt x="0" y="0"/>
                </a:moveTo>
                <a:lnTo>
                  <a:pt x="164591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158360" y="2313685"/>
            <a:ext cx="165100" cy="0"/>
          </a:xfrm>
          <a:custGeom>
            <a:avLst/>
            <a:gdLst/>
            <a:ahLst/>
            <a:cxnLst/>
            <a:rect l="l" t="t" r="r" b="b"/>
            <a:pathLst>
              <a:path w="165100" h="0">
                <a:moveTo>
                  <a:pt x="0" y="0"/>
                </a:moveTo>
                <a:lnTo>
                  <a:pt x="164591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1129080" y="1763013"/>
            <a:ext cx="5278120" cy="7289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Use Bernoulli's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Solution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ts val="1395"/>
              </a:lnSpc>
            </a:pPr>
            <a:r>
              <a:rPr dirty="0" sz="1400">
                <a:latin typeface="Times New Roman"/>
                <a:cs typeface="Times New Roman"/>
              </a:rPr>
              <a:t>let </a:t>
            </a:r>
            <a:r>
              <a:rPr dirty="0" sz="1400">
                <a:latin typeface="Cambria Math"/>
                <a:cs typeface="Cambria Math"/>
              </a:rPr>
              <a:t>𝑧 = </a:t>
            </a:r>
            <a:r>
              <a:rPr dirty="0" sz="1400" spc="10">
                <a:latin typeface="Cambria Math"/>
                <a:cs typeface="Cambria Math"/>
              </a:rPr>
              <a:t>𝑦</a:t>
            </a:r>
            <a:r>
              <a:rPr dirty="0" baseline="27777" sz="1500" spc="15">
                <a:latin typeface="Cambria Math"/>
                <a:cs typeface="Cambria Math"/>
              </a:rPr>
              <a:t>(1−2) </a:t>
            </a:r>
            <a:r>
              <a:rPr dirty="0" sz="1400">
                <a:latin typeface="Cambria Math"/>
                <a:cs typeface="Cambria Math"/>
              </a:rPr>
              <a:t>→ </a:t>
            </a:r>
            <a:r>
              <a:rPr dirty="0" baseline="47222" sz="1500" spc="67">
                <a:latin typeface="Cambria Math"/>
                <a:cs typeface="Cambria Math"/>
              </a:rPr>
              <a:t>𝑑𝑧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sz="1400" spc="15">
                <a:latin typeface="Cambria Math"/>
                <a:cs typeface="Cambria Math"/>
              </a:rPr>
              <a:t>−𝑦</a:t>
            </a:r>
            <a:r>
              <a:rPr dirty="0" baseline="27777" sz="1500" spc="22">
                <a:latin typeface="Cambria Math"/>
                <a:cs typeface="Cambria Math"/>
              </a:rPr>
              <a:t>−2 </a:t>
            </a:r>
            <a:r>
              <a:rPr dirty="0" baseline="47222" sz="1500" spc="89">
                <a:latin typeface="Cambria Math"/>
                <a:cs typeface="Cambria Math"/>
              </a:rPr>
              <a:t>𝑑𝑦 </a:t>
            </a:r>
            <a:r>
              <a:rPr dirty="0" sz="1400">
                <a:latin typeface="Cambria Math"/>
                <a:cs typeface="Cambria Math"/>
              </a:rPr>
              <a:t>→ </a:t>
            </a:r>
            <a:r>
              <a:rPr dirty="0" sz="1400" spc="15">
                <a:latin typeface="Cambria Math"/>
                <a:cs typeface="Cambria Math"/>
              </a:rPr>
              <a:t>−𝑦</a:t>
            </a:r>
            <a:r>
              <a:rPr dirty="0" baseline="27777" sz="1500" spc="22">
                <a:latin typeface="Cambria Math"/>
                <a:cs typeface="Cambria Math"/>
              </a:rPr>
              <a:t>−2 </a:t>
            </a:r>
            <a:r>
              <a:rPr dirty="0" baseline="47222" sz="1500" spc="89">
                <a:latin typeface="Cambria Math"/>
                <a:cs typeface="Cambria Math"/>
              </a:rPr>
              <a:t>𝑑𝑦 </a:t>
            </a:r>
            <a:r>
              <a:rPr dirty="0" sz="1400">
                <a:latin typeface="Cambria Math"/>
                <a:cs typeface="Cambria Math"/>
              </a:rPr>
              <a:t>− </a:t>
            </a:r>
            <a:r>
              <a:rPr dirty="0" sz="1400" spc="20">
                <a:latin typeface="Cambria Math"/>
                <a:cs typeface="Cambria Math"/>
              </a:rPr>
              <a:t>𝑦𝑐</a:t>
            </a:r>
            <a:r>
              <a:rPr dirty="0" baseline="-16666" sz="1500" spc="30">
                <a:latin typeface="Cambria Math"/>
                <a:cs typeface="Cambria Math"/>
              </a:rPr>
              <a:t>1</a:t>
            </a:r>
            <a:r>
              <a:rPr dirty="0" baseline="1984" sz="2100" spc="30">
                <a:latin typeface="Cambria Math"/>
                <a:cs typeface="Cambria Math"/>
              </a:rPr>
              <a:t>(</a:t>
            </a:r>
            <a:r>
              <a:rPr dirty="0" sz="1400" spc="20">
                <a:latin typeface="Cambria Math"/>
                <a:cs typeface="Cambria Math"/>
              </a:rPr>
              <a:t>−𝑦</a:t>
            </a:r>
            <a:r>
              <a:rPr dirty="0" baseline="27777" sz="1500" spc="30">
                <a:latin typeface="Cambria Math"/>
                <a:cs typeface="Cambria Math"/>
              </a:rPr>
              <a:t>2</a:t>
            </a:r>
            <a:r>
              <a:rPr dirty="0" baseline="1984" sz="2100" spc="30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sz="1400" spc="40">
                <a:latin typeface="Cambria Math"/>
                <a:cs typeface="Cambria Math"/>
              </a:rPr>
              <a:t>𝑦</a:t>
            </a:r>
            <a:r>
              <a:rPr dirty="0" baseline="27777" sz="1500" spc="60">
                <a:latin typeface="Cambria Math"/>
                <a:cs typeface="Cambria Math"/>
              </a:rPr>
              <a:t>2</a:t>
            </a:r>
            <a:r>
              <a:rPr dirty="0" baseline="27777" sz="1500" spc="44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∗ </a:t>
            </a:r>
            <a:r>
              <a:rPr dirty="0" sz="1400" spc="20">
                <a:latin typeface="Cambria Math"/>
                <a:cs typeface="Cambria Math"/>
              </a:rPr>
              <a:t>(−𝑦</a:t>
            </a:r>
            <a:r>
              <a:rPr dirty="0" baseline="27777" sz="1500" spc="30">
                <a:latin typeface="Cambria Math"/>
                <a:cs typeface="Cambria Math"/>
              </a:rPr>
              <a:t>−2</a:t>
            </a:r>
            <a:r>
              <a:rPr dirty="0" sz="1400" spc="20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  <a:p>
            <a:pPr marL="1301750">
              <a:lnSpc>
                <a:spcPts val="915"/>
              </a:lnSpc>
              <a:tabLst>
                <a:tab pos="2138680" algn="l"/>
                <a:tab pos="3030220" algn="l"/>
              </a:tabLst>
            </a:pPr>
            <a:r>
              <a:rPr dirty="0" sz="1000" spc="50">
                <a:latin typeface="Cambria Math"/>
                <a:cs typeface="Cambria Math"/>
              </a:rPr>
              <a:t>𝑑𝑥	𝑑𝑥	𝑑𝑥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141780" y="2776981"/>
            <a:ext cx="160020" cy="0"/>
          </a:xfrm>
          <a:custGeom>
            <a:avLst/>
            <a:gdLst/>
            <a:ahLst/>
            <a:cxnLst/>
            <a:rect l="l" t="t" r="r" b="b"/>
            <a:pathLst>
              <a:path w="160019" h="0">
                <a:moveTo>
                  <a:pt x="0" y="0"/>
                </a:moveTo>
                <a:lnTo>
                  <a:pt x="16001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461895" y="2776981"/>
            <a:ext cx="160020" cy="0"/>
          </a:xfrm>
          <a:custGeom>
            <a:avLst/>
            <a:gdLst/>
            <a:ahLst/>
            <a:cxnLst/>
            <a:rect l="l" t="t" r="r" b="b"/>
            <a:pathLst>
              <a:path w="160019" h="0">
                <a:moveTo>
                  <a:pt x="0" y="0"/>
                </a:moveTo>
                <a:lnTo>
                  <a:pt x="16001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3973448" y="2582925"/>
            <a:ext cx="17335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85">
                <a:latin typeface="Cambria Math"/>
                <a:cs typeface="Cambria Math"/>
              </a:rPr>
              <a:t>𝑑𝑧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129080" y="2777998"/>
            <a:ext cx="317881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332230" algn="l"/>
                <a:tab pos="2698115" algn="l"/>
              </a:tabLst>
            </a:pPr>
            <a:r>
              <a:rPr dirty="0" sz="1000" spc="95">
                <a:latin typeface="Cambria Math"/>
                <a:cs typeface="Cambria Math"/>
              </a:rPr>
              <a:t>𝑑</a:t>
            </a:r>
            <a:r>
              <a:rPr dirty="0" sz="1000" spc="100">
                <a:latin typeface="Cambria Math"/>
                <a:cs typeface="Cambria Math"/>
              </a:rPr>
              <a:t>𝑥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sz="1000" spc="95">
                <a:latin typeface="Cambria Math"/>
                <a:cs typeface="Cambria Math"/>
              </a:rPr>
              <a:t>𝑑</a:t>
            </a:r>
            <a:r>
              <a:rPr dirty="0" sz="1000" spc="100">
                <a:latin typeface="Cambria Math"/>
                <a:cs typeface="Cambria Math"/>
              </a:rPr>
              <a:t>𝑥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baseline="2777" sz="1500" spc="-22">
                <a:latin typeface="Cambria Math"/>
                <a:cs typeface="Cambria Math"/>
              </a:rPr>
              <a:t>(</a:t>
            </a:r>
            <a:r>
              <a:rPr dirty="0" sz="1000" spc="30">
                <a:latin typeface="Cambria Math"/>
                <a:cs typeface="Cambria Math"/>
              </a:rPr>
              <a:t>1</a:t>
            </a:r>
            <a:r>
              <a:rPr dirty="0" sz="1000" spc="-30">
                <a:latin typeface="Cambria Math"/>
                <a:cs typeface="Cambria Math"/>
              </a:rPr>
              <a:t>+</a:t>
            </a:r>
            <a:r>
              <a:rPr dirty="0" sz="1000" spc="65">
                <a:latin typeface="Cambria Math"/>
                <a:cs typeface="Cambria Math"/>
              </a:rPr>
              <a:t>𝑐</a:t>
            </a:r>
            <a:r>
              <a:rPr dirty="0" baseline="-13888" sz="1200" spc="104">
                <a:latin typeface="Cambria Math"/>
                <a:cs typeface="Cambria Math"/>
              </a:rPr>
              <a:t>1</a:t>
            </a:r>
            <a:r>
              <a:rPr dirty="0" sz="1000" spc="110">
                <a:latin typeface="Cambria Math"/>
                <a:cs typeface="Cambria Math"/>
              </a:rPr>
              <a:t>𝑧</a:t>
            </a:r>
            <a:r>
              <a:rPr dirty="0" baseline="2777" sz="1500" spc="-7">
                <a:latin typeface="Cambria Math"/>
                <a:cs typeface="Cambria Math"/>
              </a:rPr>
              <a:t>)</a:t>
            </a:r>
            <a:endParaRPr baseline="2777" sz="1500">
              <a:latin typeface="Cambria Math"/>
              <a:cs typeface="Cambria Math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3827653" y="2776981"/>
            <a:ext cx="467995" cy="0"/>
          </a:xfrm>
          <a:custGeom>
            <a:avLst/>
            <a:gdLst/>
            <a:ahLst/>
            <a:cxnLst/>
            <a:rect l="l" t="t" r="r" b="b"/>
            <a:pathLst>
              <a:path w="467995" h="0">
                <a:moveTo>
                  <a:pt x="0" y="0"/>
                </a:moveTo>
                <a:lnTo>
                  <a:pt x="46786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133652" y="2636266"/>
            <a:ext cx="524891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210560" algn="l"/>
              </a:tabLst>
            </a:pPr>
            <a:r>
              <a:rPr dirty="0" baseline="47222" sz="1500" spc="67">
                <a:latin typeface="Cambria Math"/>
                <a:cs typeface="Cambria Math"/>
              </a:rPr>
              <a:t>𝑑𝑧  </a:t>
            </a:r>
            <a:r>
              <a:rPr dirty="0" sz="1400">
                <a:latin typeface="Cambria Math"/>
                <a:cs typeface="Cambria Math"/>
              </a:rPr>
              <a:t>+ 𝑐</a:t>
            </a:r>
            <a:r>
              <a:rPr dirty="0" baseline="-16666" sz="1500">
                <a:latin typeface="Cambria Math"/>
                <a:cs typeface="Cambria Math"/>
              </a:rPr>
              <a:t>1</a:t>
            </a:r>
            <a:r>
              <a:rPr dirty="0" sz="1400">
                <a:latin typeface="Cambria Math"/>
                <a:cs typeface="Cambria Math"/>
              </a:rPr>
              <a:t>𝑧 = −1 →  </a:t>
            </a:r>
            <a:r>
              <a:rPr dirty="0" baseline="47222" sz="1500" spc="67">
                <a:latin typeface="Cambria Math"/>
                <a:cs typeface="Cambria Math"/>
              </a:rPr>
              <a:t>𝑑𝑧  </a:t>
            </a:r>
            <a:r>
              <a:rPr dirty="0" sz="1400">
                <a:latin typeface="Cambria Math"/>
                <a:cs typeface="Cambria Math"/>
              </a:rPr>
              <a:t>= −1 −</a:t>
            </a:r>
            <a:r>
              <a:rPr dirty="0" sz="1400" spc="-114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𝑐</a:t>
            </a:r>
            <a:r>
              <a:rPr dirty="0" baseline="-16666" sz="1500">
                <a:latin typeface="Cambria Math"/>
                <a:cs typeface="Cambria Math"/>
              </a:rPr>
              <a:t>1</a:t>
            </a:r>
            <a:r>
              <a:rPr dirty="0" sz="1400">
                <a:latin typeface="Cambria Math"/>
                <a:cs typeface="Cambria Math"/>
              </a:rPr>
              <a:t>𝑧</a:t>
            </a:r>
            <a:r>
              <a:rPr dirty="0" sz="1400" spc="11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→	= 𝑑𝑥 </a:t>
            </a:r>
            <a:r>
              <a:rPr dirty="0" sz="1400" spc="-5">
                <a:latin typeface="Times New Roman"/>
                <a:cs typeface="Times New Roman"/>
              </a:rPr>
              <a:t>integrate the two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sides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359153" y="3276346"/>
            <a:ext cx="14732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65">
                <a:latin typeface="Cambria Math"/>
                <a:cs typeface="Cambria Math"/>
              </a:rPr>
              <a:t>𝑐</a:t>
            </a:r>
            <a:r>
              <a:rPr dirty="0" baseline="-13888" sz="1200" spc="52">
                <a:latin typeface="Cambria Math"/>
                <a:cs typeface="Cambria Math"/>
              </a:rPr>
              <a:t>1</a:t>
            </a:r>
            <a:endParaRPr baseline="-13888" sz="1200">
              <a:latin typeface="Cambria Math"/>
              <a:cs typeface="Cambria Math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1141780" y="3275329"/>
            <a:ext cx="588645" cy="0"/>
          </a:xfrm>
          <a:custGeom>
            <a:avLst/>
            <a:gdLst/>
            <a:ahLst/>
            <a:cxnLst/>
            <a:rect l="l" t="t" r="r" b="b"/>
            <a:pathLst>
              <a:path w="588644" h="0">
                <a:moveTo>
                  <a:pt x="0" y="0"/>
                </a:moveTo>
                <a:lnTo>
                  <a:pt x="588263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1129080" y="3134613"/>
            <a:ext cx="481203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47222" sz="1500" spc="37">
                <a:latin typeface="Cambria Math"/>
                <a:cs typeface="Cambria Math"/>
              </a:rPr>
              <a:t>ln(1+𝑐</a:t>
            </a:r>
            <a:r>
              <a:rPr dirty="0" baseline="41666" sz="1200" spc="37">
                <a:latin typeface="Cambria Math"/>
                <a:cs typeface="Cambria Math"/>
              </a:rPr>
              <a:t>1</a:t>
            </a:r>
            <a:r>
              <a:rPr dirty="0" baseline="47222" sz="1500" spc="37">
                <a:latin typeface="Cambria Math"/>
                <a:cs typeface="Cambria Math"/>
              </a:rPr>
              <a:t>𝑧) </a:t>
            </a:r>
            <a:r>
              <a:rPr dirty="0" sz="1400">
                <a:latin typeface="Cambria Math"/>
                <a:cs typeface="Cambria Math"/>
              </a:rPr>
              <a:t>= −𝑥 + </a:t>
            </a:r>
            <a:r>
              <a:rPr dirty="0" sz="1400" spc="-10">
                <a:latin typeface="Cambria Math"/>
                <a:cs typeface="Cambria Math"/>
              </a:rPr>
              <a:t>𝑐</a:t>
            </a:r>
            <a:r>
              <a:rPr dirty="0" baseline="-16666" sz="1500" spc="-15">
                <a:latin typeface="Cambria Math"/>
                <a:cs typeface="Cambria Math"/>
              </a:rPr>
              <a:t>2 </a:t>
            </a:r>
            <a:r>
              <a:rPr dirty="0" sz="1400">
                <a:latin typeface="Cambria Math"/>
                <a:cs typeface="Cambria Math"/>
              </a:rPr>
              <a:t>→ ln</a:t>
            </a:r>
            <a:r>
              <a:rPr dirty="0" baseline="1984" sz="2100">
                <a:latin typeface="Cambria Math"/>
                <a:cs typeface="Cambria Math"/>
              </a:rPr>
              <a:t>(</a:t>
            </a:r>
            <a:r>
              <a:rPr dirty="0" sz="1400">
                <a:latin typeface="Cambria Math"/>
                <a:cs typeface="Cambria Math"/>
              </a:rPr>
              <a:t>1 + </a:t>
            </a:r>
            <a:r>
              <a:rPr dirty="0" sz="1400" spc="5">
                <a:latin typeface="Cambria Math"/>
                <a:cs typeface="Cambria Math"/>
              </a:rPr>
              <a:t>𝑐</a:t>
            </a:r>
            <a:r>
              <a:rPr dirty="0" baseline="-16666" sz="1500" spc="7">
                <a:latin typeface="Cambria Math"/>
                <a:cs typeface="Cambria Math"/>
              </a:rPr>
              <a:t>1</a:t>
            </a:r>
            <a:r>
              <a:rPr dirty="0" sz="1400" spc="5">
                <a:latin typeface="Cambria Math"/>
                <a:cs typeface="Cambria Math"/>
              </a:rPr>
              <a:t>𝑧</a:t>
            </a:r>
            <a:r>
              <a:rPr dirty="0" baseline="1984" sz="2100" spc="7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= −𝑐</a:t>
            </a:r>
            <a:r>
              <a:rPr dirty="0" baseline="-16666" sz="1500">
                <a:latin typeface="Cambria Math"/>
                <a:cs typeface="Cambria Math"/>
              </a:rPr>
              <a:t>1</a:t>
            </a:r>
            <a:r>
              <a:rPr dirty="0" sz="1400">
                <a:latin typeface="Cambria Math"/>
                <a:cs typeface="Cambria Math"/>
              </a:rPr>
              <a:t>𝑥 + 𝑐</a:t>
            </a:r>
            <a:r>
              <a:rPr dirty="0" baseline="-16666" sz="1500">
                <a:latin typeface="Cambria Math"/>
                <a:cs typeface="Cambria Math"/>
              </a:rPr>
              <a:t>1</a:t>
            </a:r>
            <a:r>
              <a:rPr dirty="0" sz="1400">
                <a:latin typeface="Cambria Math"/>
                <a:cs typeface="Cambria Math"/>
              </a:rPr>
              <a:t>𝑐</a:t>
            </a:r>
            <a:r>
              <a:rPr dirty="0" baseline="-16666" sz="1500">
                <a:latin typeface="Cambria Math"/>
                <a:cs typeface="Cambria Math"/>
              </a:rPr>
              <a:t>2</a:t>
            </a:r>
            <a:r>
              <a:rPr dirty="0" sz="1400">
                <a:latin typeface="Times New Roman"/>
                <a:cs typeface="Times New Roman"/>
              </a:rPr>
              <a:t>(taking </a:t>
            </a:r>
            <a:r>
              <a:rPr dirty="0" sz="1400" spc="-5">
                <a:latin typeface="Times New Roman"/>
                <a:cs typeface="Times New Roman"/>
              </a:rPr>
              <a:t>Exp.)</a:t>
            </a:r>
            <a:r>
              <a:rPr dirty="0" sz="1400" spc="270">
                <a:latin typeface="Times New Roman"/>
                <a:cs typeface="Times New Roman"/>
              </a:rPr>
              <a:t> </a:t>
            </a:r>
            <a:r>
              <a:rPr dirty="0" sz="1400">
                <a:latin typeface="Cambria Math"/>
                <a:cs typeface="Cambria Math"/>
              </a:rPr>
              <a:t>→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513077" y="3733926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20">
                <a:latin typeface="Cambria Math"/>
                <a:cs typeface="Cambria Math"/>
              </a:rPr>
              <a:t>1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129080" y="3580002"/>
            <a:ext cx="154686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-19841" sz="2100">
                <a:latin typeface="Cambria Math"/>
                <a:cs typeface="Cambria Math"/>
              </a:rPr>
              <a:t>1 + 𝑐 𝑧 =</a:t>
            </a:r>
            <a:r>
              <a:rPr dirty="0" baseline="-19841" sz="2100" spc="52">
                <a:latin typeface="Cambria Math"/>
                <a:cs typeface="Cambria Math"/>
              </a:rPr>
              <a:t> 𝑒</a:t>
            </a:r>
            <a:r>
              <a:rPr dirty="0" sz="1000" spc="35">
                <a:latin typeface="Cambria Math"/>
                <a:cs typeface="Cambria Math"/>
              </a:rPr>
              <a:t>−𝑐</a:t>
            </a:r>
            <a:r>
              <a:rPr dirty="0" baseline="-13888" sz="1200" spc="52">
                <a:latin typeface="Cambria Math"/>
                <a:cs typeface="Cambria Math"/>
              </a:rPr>
              <a:t>1</a:t>
            </a:r>
            <a:r>
              <a:rPr dirty="0" sz="1000" spc="35">
                <a:latin typeface="Cambria Math"/>
                <a:cs typeface="Cambria Math"/>
              </a:rPr>
              <a:t>𝑥+𝑐</a:t>
            </a:r>
            <a:r>
              <a:rPr dirty="0" baseline="-13888" sz="1200" spc="52">
                <a:latin typeface="Cambria Math"/>
                <a:cs typeface="Cambria Math"/>
              </a:rPr>
              <a:t>1</a:t>
            </a:r>
            <a:r>
              <a:rPr dirty="0" sz="1000" spc="35">
                <a:latin typeface="Cambria Math"/>
                <a:cs typeface="Cambria Math"/>
              </a:rPr>
              <a:t>𝑐</a:t>
            </a:r>
            <a:r>
              <a:rPr dirty="0" baseline="-13888" sz="1200" spc="52">
                <a:latin typeface="Cambria Math"/>
                <a:cs typeface="Cambria Math"/>
              </a:rPr>
              <a:t>2</a:t>
            </a:r>
            <a:endParaRPr baseline="-13888" sz="1200">
              <a:latin typeface="Cambria Math"/>
              <a:cs typeface="Cambria Math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746375" y="3645534"/>
            <a:ext cx="261112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, but </a:t>
            </a:r>
            <a:r>
              <a:rPr dirty="0" sz="1400">
                <a:latin typeface="Cambria Math"/>
                <a:cs typeface="Cambria Math"/>
              </a:rPr>
              <a:t>𝑧 = </a:t>
            </a:r>
            <a:r>
              <a:rPr dirty="0" sz="1400" spc="20">
                <a:latin typeface="Cambria Math"/>
                <a:cs typeface="Cambria Math"/>
              </a:rPr>
              <a:t>𝑦</a:t>
            </a:r>
            <a:r>
              <a:rPr dirty="0" baseline="27777" sz="1500" spc="30">
                <a:latin typeface="Cambria Math"/>
                <a:cs typeface="Cambria Math"/>
              </a:rPr>
              <a:t>−1 </a:t>
            </a:r>
            <a:r>
              <a:rPr dirty="0" sz="1400">
                <a:latin typeface="Cambria Math"/>
                <a:cs typeface="Cambria Math"/>
              </a:rPr>
              <a:t>→ </a:t>
            </a:r>
            <a:r>
              <a:rPr dirty="0" sz="1400" spc="20">
                <a:latin typeface="Cambria Math"/>
                <a:cs typeface="Cambria Math"/>
              </a:rPr>
              <a:t>𝑦</a:t>
            </a:r>
            <a:r>
              <a:rPr dirty="0" baseline="27777" sz="1500" spc="30">
                <a:latin typeface="Cambria Math"/>
                <a:cs typeface="Cambria Math"/>
              </a:rPr>
              <a:t>−1 </a:t>
            </a: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baseline="47222" sz="1500" spc="67">
                <a:latin typeface="Cambria Math"/>
                <a:cs typeface="Cambria Math"/>
              </a:rPr>
              <a:t>𝑒</a:t>
            </a:r>
            <a:r>
              <a:rPr dirty="0" baseline="83333" sz="1200" spc="67">
                <a:latin typeface="Cambria Math"/>
                <a:cs typeface="Cambria Math"/>
              </a:rPr>
              <a:t>−𝑐</a:t>
            </a:r>
            <a:r>
              <a:rPr dirty="0" baseline="69444" sz="1200" spc="67">
                <a:latin typeface="Cambria Math"/>
                <a:cs typeface="Cambria Math"/>
              </a:rPr>
              <a:t>1</a:t>
            </a:r>
            <a:r>
              <a:rPr dirty="0" baseline="83333" sz="1200" spc="67">
                <a:latin typeface="Cambria Math"/>
                <a:cs typeface="Cambria Math"/>
              </a:rPr>
              <a:t>𝑥+𝑐</a:t>
            </a:r>
            <a:r>
              <a:rPr dirty="0" baseline="69444" sz="1200" spc="67">
                <a:latin typeface="Cambria Math"/>
                <a:cs typeface="Cambria Math"/>
              </a:rPr>
              <a:t>1</a:t>
            </a:r>
            <a:r>
              <a:rPr dirty="0" baseline="83333" sz="1200" spc="67">
                <a:latin typeface="Cambria Math"/>
                <a:cs typeface="Cambria Math"/>
              </a:rPr>
              <a:t>𝑐</a:t>
            </a:r>
            <a:r>
              <a:rPr dirty="0" baseline="69444" sz="1200" spc="67">
                <a:latin typeface="Cambria Math"/>
                <a:cs typeface="Cambria Math"/>
              </a:rPr>
              <a:t>2</a:t>
            </a:r>
            <a:r>
              <a:rPr dirty="0" baseline="47222" sz="1500" spc="67">
                <a:latin typeface="Cambria Math"/>
                <a:cs typeface="Cambria Math"/>
              </a:rPr>
              <a:t>−1</a:t>
            </a:r>
            <a:endParaRPr baseline="47222" sz="1500">
              <a:latin typeface="Cambria Math"/>
              <a:cs typeface="Cambria Math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857369" y="3787266"/>
            <a:ext cx="14732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65">
                <a:latin typeface="Cambria Math"/>
                <a:cs typeface="Cambria Math"/>
              </a:rPr>
              <a:t>𝑐</a:t>
            </a:r>
            <a:r>
              <a:rPr dirty="0" baseline="-13888" sz="1200" spc="52">
                <a:latin typeface="Cambria Math"/>
                <a:cs typeface="Cambria Math"/>
              </a:rPr>
              <a:t>1</a:t>
            </a:r>
            <a:endParaRPr baseline="-13888" sz="1200">
              <a:latin typeface="Cambria Math"/>
              <a:cs typeface="Cambria Math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4522596" y="3786250"/>
            <a:ext cx="822325" cy="0"/>
          </a:xfrm>
          <a:custGeom>
            <a:avLst/>
            <a:gdLst/>
            <a:ahLst/>
            <a:cxnLst/>
            <a:rect l="l" t="t" r="r" b="b"/>
            <a:pathLst>
              <a:path w="822325" h="0">
                <a:moveTo>
                  <a:pt x="0" y="0"/>
                </a:moveTo>
                <a:lnTo>
                  <a:pt x="82174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1129080" y="4113402"/>
            <a:ext cx="3111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mbria Math"/>
                <a:cs typeface="Cambria Math"/>
              </a:rPr>
              <a:t>𝑦</a:t>
            </a:r>
            <a:r>
              <a:rPr dirty="0" sz="1400" spc="2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458213" y="4060063"/>
            <a:ext cx="847725" cy="3327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dirty="0" sz="1000" spc="25">
                <a:latin typeface="Cambria Math"/>
                <a:cs typeface="Cambria Math"/>
              </a:rPr>
              <a:t>𝑐</a:t>
            </a:r>
            <a:r>
              <a:rPr dirty="0" baseline="-13888" sz="1200" spc="37">
                <a:latin typeface="Cambria Math"/>
                <a:cs typeface="Cambria Math"/>
              </a:rPr>
              <a:t>1</a:t>
            </a:r>
            <a:endParaRPr baseline="-13888" sz="1200">
              <a:latin typeface="Cambria Math"/>
              <a:cs typeface="Cambria Math"/>
            </a:endParaRPr>
          </a:p>
          <a:p>
            <a:pPr algn="ctr">
              <a:lnSpc>
                <a:spcPct val="100000"/>
              </a:lnSpc>
              <a:spcBef>
                <a:spcPts val="25"/>
              </a:spcBef>
            </a:pPr>
            <a:r>
              <a:rPr dirty="0" baseline="-16666" sz="1500" spc="67">
                <a:latin typeface="Cambria Math"/>
                <a:cs typeface="Cambria Math"/>
              </a:rPr>
              <a:t>𝑒</a:t>
            </a:r>
            <a:r>
              <a:rPr dirty="0" sz="800" spc="45">
                <a:latin typeface="Cambria Math"/>
                <a:cs typeface="Cambria Math"/>
              </a:rPr>
              <a:t>−𝑐</a:t>
            </a:r>
            <a:r>
              <a:rPr dirty="0" baseline="-13888" sz="1200" spc="67">
                <a:latin typeface="Cambria Math"/>
                <a:cs typeface="Cambria Math"/>
              </a:rPr>
              <a:t>1</a:t>
            </a:r>
            <a:r>
              <a:rPr dirty="0" sz="800" spc="45">
                <a:latin typeface="Cambria Math"/>
                <a:cs typeface="Cambria Math"/>
              </a:rPr>
              <a:t>𝑥+𝑐</a:t>
            </a:r>
            <a:r>
              <a:rPr dirty="0" baseline="-13888" sz="1200" spc="67">
                <a:latin typeface="Cambria Math"/>
                <a:cs typeface="Cambria Math"/>
              </a:rPr>
              <a:t>1</a:t>
            </a:r>
            <a:r>
              <a:rPr dirty="0" sz="800" spc="45">
                <a:latin typeface="Cambria Math"/>
                <a:cs typeface="Cambria Math"/>
              </a:rPr>
              <a:t>𝑐</a:t>
            </a:r>
            <a:r>
              <a:rPr dirty="0" baseline="-13888" sz="1200" spc="67">
                <a:latin typeface="Cambria Math"/>
                <a:cs typeface="Cambria Math"/>
              </a:rPr>
              <a:t>2</a:t>
            </a:r>
            <a:r>
              <a:rPr dirty="0" baseline="-16666" sz="1500" spc="67">
                <a:latin typeface="Cambria Math"/>
                <a:cs typeface="Cambria Math"/>
              </a:rPr>
              <a:t>−1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1470913" y="4254119"/>
            <a:ext cx="822325" cy="0"/>
          </a:xfrm>
          <a:custGeom>
            <a:avLst/>
            <a:gdLst/>
            <a:ahLst/>
            <a:cxnLst/>
            <a:rect l="l" t="t" r="r" b="b"/>
            <a:pathLst>
              <a:path w="822325" h="0">
                <a:moveTo>
                  <a:pt x="0" y="0"/>
                </a:moveTo>
                <a:lnTo>
                  <a:pt x="82174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1129080" y="4527930"/>
            <a:ext cx="5304790" cy="468439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469265" indent="-228600">
              <a:lnSpc>
                <a:spcPct val="100000"/>
              </a:lnSpc>
              <a:spcBef>
                <a:spcPts val="95"/>
              </a:spcBef>
              <a:buFont typeface="Wingdings"/>
              <a:buChar char=""/>
              <a:tabLst>
                <a:tab pos="469900" algn="l"/>
              </a:tabLst>
            </a:pPr>
            <a:r>
              <a:rPr dirty="0" u="heavy" sz="16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Second – Order Homogenous</a:t>
            </a:r>
            <a:r>
              <a:rPr dirty="0" u="heavy" sz="1600" spc="4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16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D.E.</a:t>
            </a:r>
            <a:endParaRPr sz="1600">
              <a:latin typeface="Times New Roman"/>
              <a:cs typeface="Times New Roman"/>
            </a:endParaRPr>
          </a:p>
          <a:p>
            <a:pPr marL="233045">
              <a:lnSpc>
                <a:spcPct val="100000"/>
              </a:lnSpc>
              <a:spcBef>
                <a:spcPts val="1195"/>
              </a:spcBef>
            </a:pPr>
            <a:r>
              <a:rPr dirty="0" sz="1400" spc="-5">
                <a:latin typeface="Times New Roman"/>
                <a:cs typeface="Times New Roman"/>
              </a:rPr>
              <a:t>The general form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second-order homogeneous D.E.</a:t>
            </a:r>
            <a:r>
              <a:rPr dirty="0" sz="1400" spc="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is:</a:t>
            </a:r>
            <a:endParaRPr sz="1400">
              <a:latin typeface="Times New Roman"/>
              <a:cs typeface="Times New Roman"/>
            </a:endParaRPr>
          </a:p>
          <a:p>
            <a:pPr marL="56515">
              <a:lnSpc>
                <a:spcPct val="100000"/>
              </a:lnSpc>
              <a:spcBef>
                <a:spcPts val="770"/>
              </a:spcBef>
            </a:pPr>
            <a:r>
              <a:rPr dirty="0" sz="1400" spc="-200">
                <a:latin typeface="Cambria Math"/>
                <a:cs typeface="Cambria Math"/>
              </a:rPr>
              <a:t>𝑎𝑦̿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sz="1400" spc="-195">
                <a:latin typeface="Cambria Math"/>
                <a:cs typeface="Cambria Math"/>
              </a:rPr>
              <a:t>𝑏𝑦̅ </a:t>
            </a:r>
            <a:r>
              <a:rPr dirty="0" sz="1400">
                <a:latin typeface="Cambria Math"/>
                <a:cs typeface="Cambria Math"/>
              </a:rPr>
              <a:t>+ 𝑐𝑦 = 0 </a:t>
            </a:r>
            <a:r>
              <a:rPr dirty="0" sz="1400">
                <a:latin typeface="Times New Roman"/>
                <a:cs typeface="Times New Roman"/>
              </a:rPr>
              <a:t>……….</a:t>
            </a:r>
            <a:r>
              <a:rPr dirty="0" sz="1400" spc="-10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(22)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ct val="145100"/>
              </a:lnSpc>
              <a:spcBef>
                <a:spcPts val="45"/>
              </a:spcBef>
              <a:tabLst>
                <a:tab pos="3611245" algn="l"/>
              </a:tabLst>
            </a:pPr>
            <a:r>
              <a:rPr dirty="0" sz="1400" spc="-5">
                <a:latin typeface="Times New Roman"/>
                <a:cs typeface="Times New Roman"/>
              </a:rPr>
              <a:t>To solve this </a:t>
            </a:r>
            <a:r>
              <a:rPr dirty="0" sz="1400" spc="-10">
                <a:latin typeface="Times New Roman"/>
                <a:cs typeface="Times New Roman"/>
              </a:rPr>
              <a:t>equation </a:t>
            </a:r>
            <a:r>
              <a:rPr dirty="0" sz="1400" spc="-5">
                <a:latin typeface="Times New Roman"/>
                <a:cs typeface="Times New Roman"/>
              </a:rPr>
              <a:t>let </a:t>
            </a:r>
            <a:r>
              <a:rPr dirty="0" sz="1400">
                <a:latin typeface="Cambria Math"/>
                <a:cs typeface="Cambria Math"/>
              </a:rPr>
              <a:t>𝑦  =   </a:t>
            </a:r>
            <a:r>
              <a:rPr dirty="0" sz="1400" spc="60">
                <a:latin typeface="Cambria Math"/>
                <a:cs typeface="Cambria Math"/>
              </a:rPr>
              <a:t>𝑒</a:t>
            </a:r>
            <a:r>
              <a:rPr dirty="0" baseline="27777" sz="1500" spc="89">
                <a:latin typeface="Cambria Math"/>
                <a:cs typeface="Cambria Math"/>
              </a:rPr>
              <a:t>𝑟𝑥   </a:t>
            </a:r>
            <a:r>
              <a:rPr dirty="0" sz="1400">
                <a:latin typeface="Cambria Math"/>
                <a:cs typeface="Cambria Math"/>
              </a:rPr>
              <a:t>→</a:t>
            </a:r>
            <a:r>
              <a:rPr dirty="0" sz="1400" spc="25">
                <a:latin typeface="Cambria Math"/>
                <a:cs typeface="Cambria Math"/>
              </a:rPr>
              <a:t> </a:t>
            </a:r>
            <a:r>
              <a:rPr dirty="0" sz="1400" spc="-310">
                <a:latin typeface="Cambria Math"/>
                <a:cs typeface="Cambria Math"/>
              </a:rPr>
              <a:t>𝑦̅</a:t>
            </a:r>
            <a:r>
              <a:rPr dirty="0" sz="1400" spc="12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50">
                <a:latin typeface="Cambria Math"/>
                <a:cs typeface="Cambria Math"/>
              </a:rPr>
              <a:t>𝑟𝑒</a:t>
            </a:r>
            <a:r>
              <a:rPr dirty="0" baseline="27777" sz="1500" spc="75">
                <a:latin typeface="Cambria Math"/>
                <a:cs typeface="Cambria Math"/>
              </a:rPr>
              <a:t>𝑟𝑥	</a:t>
            </a:r>
            <a:r>
              <a:rPr dirty="0" sz="1400">
                <a:latin typeface="Cambria Math"/>
                <a:cs typeface="Cambria Math"/>
              </a:rPr>
              <a:t>→ </a:t>
            </a:r>
            <a:r>
              <a:rPr dirty="0" sz="1400" spc="-310">
                <a:latin typeface="Cambria Math"/>
                <a:cs typeface="Cambria Math"/>
              </a:rPr>
              <a:t>𝑦̿</a:t>
            </a:r>
            <a:r>
              <a:rPr dirty="0" sz="1400" spc="10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sz="1400" spc="65">
                <a:latin typeface="Cambria Math"/>
                <a:cs typeface="Cambria Math"/>
              </a:rPr>
              <a:t>𝑟</a:t>
            </a:r>
            <a:r>
              <a:rPr dirty="0" baseline="27777" sz="1500" spc="97">
                <a:latin typeface="Cambria Math"/>
                <a:cs typeface="Cambria Math"/>
              </a:rPr>
              <a:t>2</a:t>
            </a:r>
            <a:r>
              <a:rPr dirty="0" sz="1400" spc="65">
                <a:latin typeface="Cambria Math"/>
                <a:cs typeface="Cambria Math"/>
              </a:rPr>
              <a:t>𝑒</a:t>
            </a:r>
            <a:r>
              <a:rPr dirty="0" baseline="27777" sz="1500" spc="97">
                <a:latin typeface="Cambria Math"/>
                <a:cs typeface="Cambria Math"/>
              </a:rPr>
              <a:t>𝑟𝑥 </a:t>
            </a:r>
            <a:r>
              <a:rPr dirty="0" sz="1400" spc="-5">
                <a:latin typeface="Times New Roman"/>
                <a:cs typeface="Times New Roman"/>
              </a:rPr>
              <a:t>this lead  to: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80"/>
              </a:spcBef>
            </a:pPr>
            <a:r>
              <a:rPr dirty="0" sz="1400" spc="60">
                <a:latin typeface="Cambria Math"/>
                <a:cs typeface="Cambria Math"/>
              </a:rPr>
              <a:t>𝑎𝑟</a:t>
            </a:r>
            <a:r>
              <a:rPr dirty="0" baseline="27777" sz="1500" spc="89">
                <a:latin typeface="Cambria Math"/>
                <a:cs typeface="Cambria Math"/>
              </a:rPr>
              <a:t>2</a:t>
            </a:r>
            <a:r>
              <a:rPr dirty="0" sz="1400" spc="60">
                <a:latin typeface="Cambria Math"/>
                <a:cs typeface="Cambria Math"/>
              </a:rPr>
              <a:t>𝑒</a:t>
            </a:r>
            <a:r>
              <a:rPr dirty="0" baseline="27777" sz="1500" spc="89">
                <a:latin typeface="Cambria Math"/>
                <a:cs typeface="Cambria Math"/>
              </a:rPr>
              <a:t>𝑟𝑥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sz="1400" spc="40">
                <a:latin typeface="Cambria Math"/>
                <a:cs typeface="Cambria Math"/>
              </a:rPr>
              <a:t>𝑏𝑟𝑒</a:t>
            </a:r>
            <a:r>
              <a:rPr dirty="0" baseline="27777" sz="1500" spc="60">
                <a:latin typeface="Cambria Math"/>
                <a:cs typeface="Cambria Math"/>
              </a:rPr>
              <a:t>𝑟𝑥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sz="1400" spc="60">
                <a:latin typeface="Cambria Math"/>
                <a:cs typeface="Cambria Math"/>
              </a:rPr>
              <a:t>𝑐𝑒</a:t>
            </a:r>
            <a:r>
              <a:rPr dirty="0" baseline="27777" sz="1500" spc="89">
                <a:latin typeface="Cambria Math"/>
                <a:cs typeface="Cambria Math"/>
              </a:rPr>
              <a:t>𝑟𝑥 </a:t>
            </a:r>
            <a:r>
              <a:rPr dirty="0" sz="1400">
                <a:latin typeface="Cambria Math"/>
                <a:cs typeface="Cambria Math"/>
              </a:rPr>
              <a:t>= 0 </a:t>
            </a:r>
            <a:r>
              <a:rPr dirty="0" sz="1400">
                <a:latin typeface="Times New Roman"/>
                <a:cs typeface="Times New Roman"/>
              </a:rPr>
              <a:t>………. </a:t>
            </a:r>
            <a:r>
              <a:rPr dirty="0" sz="1400" spc="-5">
                <a:latin typeface="Times New Roman"/>
                <a:cs typeface="Times New Roman"/>
              </a:rPr>
              <a:t>(23) since </a:t>
            </a:r>
            <a:r>
              <a:rPr dirty="0" sz="1400" spc="60">
                <a:latin typeface="Cambria Math"/>
                <a:cs typeface="Cambria Math"/>
              </a:rPr>
              <a:t>𝑒</a:t>
            </a:r>
            <a:r>
              <a:rPr dirty="0" baseline="27777" sz="1500" spc="89">
                <a:latin typeface="Cambria Math"/>
                <a:cs typeface="Cambria Math"/>
              </a:rPr>
              <a:t>𝑟𝑥 </a:t>
            </a:r>
            <a:r>
              <a:rPr dirty="0" sz="1400">
                <a:latin typeface="Cambria Math"/>
                <a:cs typeface="Cambria Math"/>
              </a:rPr>
              <a:t>≠ 0</a:t>
            </a:r>
            <a:r>
              <a:rPr dirty="0" sz="1400" spc="20">
                <a:latin typeface="Cambria Math"/>
                <a:cs typeface="Cambria Math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then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05"/>
              </a:spcBef>
            </a:pPr>
            <a:r>
              <a:rPr dirty="0" sz="1400" spc="40">
                <a:latin typeface="Cambria Math"/>
                <a:cs typeface="Cambria Math"/>
              </a:rPr>
              <a:t>𝑎𝑟</a:t>
            </a:r>
            <a:r>
              <a:rPr dirty="0" baseline="27777" sz="1500" spc="60">
                <a:latin typeface="Cambria Math"/>
                <a:cs typeface="Cambria Math"/>
              </a:rPr>
              <a:t>2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sz="1400" spc="-5">
                <a:latin typeface="Cambria Math"/>
                <a:cs typeface="Cambria Math"/>
              </a:rPr>
              <a:t>𝑏𝑟 </a:t>
            </a:r>
            <a:r>
              <a:rPr dirty="0" sz="1400">
                <a:latin typeface="Cambria Math"/>
                <a:cs typeface="Cambria Math"/>
              </a:rPr>
              <a:t>+ 𝑐 = 0 </a:t>
            </a:r>
            <a:r>
              <a:rPr dirty="0" sz="1400">
                <a:latin typeface="Times New Roman"/>
                <a:cs typeface="Times New Roman"/>
              </a:rPr>
              <a:t>……….</a:t>
            </a:r>
            <a:r>
              <a:rPr dirty="0" sz="1400" spc="-2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(24)</a:t>
            </a:r>
            <a:endParaRPr sz="1400">
              <a:latin typeface="Times New Roman"/>
              <a:cs typeface="Times New Roman"/>
            </a:endParaRPr>
          </a:p>
          <a:p>
            <a:pPr marL="12700" marR="11430">
              <a:lnSpc>
                <a:spcPct val="143600"/>
              </a:lnSpc>
              <a:spcBef>
                <a:spcPts val="20"/>
              </a:spcBef>
            </a:pPr>
            <a:r>
              <a:rPr dirty="0" sz="1400" spc="-5">
                <a:latin typeface="Times New Roman"/>
                <a:cs typeface="Times New Roman"/>
              </a:rPr>
              <a:t>Now the </a:t>
            </a:r>
            <a:r>
              <a:rPr dirty="0" sz="1400" spc="-10">
                <a:latin typeface="Times New Roman"/>
                <a:cs typeface="Times New Roman"/>
              </a:rPr>
              <a:t>roots </a:t>
            </a:r>
            <a:r>
              <a:rPr dirty="0" sz="1400" spc="-5">
                <a:latin typeface="Times New Roman"/>
                <a:cs typeface="Times New Roman"/>
              </a:rPr>
              <a:t>of eq.(24) and according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these roots the solution </a:t>
            </a:r>
            <a:r>
              <a:rPr dirty="0" sz="1400">
                <a:latin typeface="Times New Roman"/>
                <a:cs typeface="Times New Roman"/>
              </a:rPr>
              <a:t>of  eq.(22) </a:t>
            </a:r>
            <a:r>
              <a:rPr dirty="0" sz="1400" spc="-10">
                <a:latin typeface="Times New Roman"/>
                <a:cs typeface="Times New Roman"/>
              </a:rPr>
              <a:t>will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be:</a:t>
            </a:r>
            <a:endParaRPr sz="1400">
              <a:latin typeface="Times New Roman"/>
              <a:cs typeface="Times New Roman"/>
            </a:endParaRPr>
          </a:p>
          <a:p>
            <a:pPr marL="469265" indent="-228600">
              <a:lnSpc>
                <a:spcPct val="100000"/>
              </a:lnSpc>
              <a:spcBef>
                <a:spcPts val="760"/>
              </a:spcBef>
              <a:buFont typeface="Wingdings"/>
              <a:buChar char=""/>
              <a:tabLst>
                <a:tab pos="469265" algn="l"/>
                <a:tab pos="469900" algn="l"/>
              </a:tabLst>
            </a:pPr>
            <a:r>
              <a:rPr dirty="0" sz="1400">
                <a:latin typeface="Times New Roman"/>
                <a:cs typeface="Times New Roman"/>
              </a:rPr>
              <a:t>If </a:t>
            </a:r>
            <a:r>
              <a:rPr dirty="0" sz="1400" spc="-85">
                <a:latin typeface="Cambria Math"/>
                <a:cs typeface="Cambria Math"/>
              </a:rPr>
              <a:t>𝑟</a:t>
            </a:r>
            <a:r>
              <a:rPr dirty="0" baseline="-16666" sz="1500" spc="-127">
                <a:latin typeface="Cambria Math"/>
                <a:cs typeface="Cambria Math"/>
              </a:rPr>
              <a:t>1</a:t>
            </a:r>
            <a:r>
              <a:rPr dirty="0" baseline="-16666" sz="1500" spc="75">
                <a:latin typeface="Cambria Math"/>
                <a:cs typeface="Cambria Math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and </a:t>
            </a:r>
            <a:r>
              <a:rPr dirty="0" sz="1400" spc="-70">
                <a:latin typeface="Cambria Math"/>
                <a:cs typeface="Cambria Math"/>
              </a:rPr>
              <a:t>𝑟</a:t>
            </a:r>
            <a:r>
              <a:rPr dirty="0" baseline="-16666" sz="1500" spc="-104">
                <a:latin typeface="Cambria Math"/>
                <a:cs typeface="Cambria Math"/>
              </a:rPr>
              <a:t>2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equal real numbers then </a:t>
            </a:r>
            <a:r>
              <a:rPr dirty="0" sz="1400">
                <a:latin typeface="Cambria Math"/>
                <a:cs typeface="Cambria Math"/>
              </a:rPr>
              <a:t>𝑦 =</a:t>
            </a:r>
            <a:r>
              <a:rPr dirty="0" sz="1400" spc="140">
                <a:latin typeface="Cambria Math"/>
                <a:cs typeface="Cambria Math"/>
              </a:rPr>
              <a:t> </a:t>
            </a:r>
            <a:r>
              <a:rPr dirty="0" sz="1400" spc="30">
                <a:latin typeface="Cambria Math"/>
                <a:cs typeface="Cambria Math"/>
              </a:rPr>
              <a:t>𝑒</a:t>
            </a:r>
            <a:r>
              <a:rPr dirty="0" baseline="27777" sz="1500" spc="44">
                <a:latin typeface="Cambria Math"/>
                <a:cs typeface="Cambria Math"/>
              </a:rPr>
              <a:t>𝑟𝑥</a:t>
            </a:r>
            <a:r>
              <a:rPr dirty="0" sz="1400" spc="30">
                <a:latin typeface="Cambria Math"/>
                <a:cs typeface="Cambria Math"/>
              </a:rPr>
              <a:t>(𝑐</a:t>
            </a:r>
            <a:r>
              <a:rPr dirty="0" baseline="-16666" sz="1500" spc="44">
                <a:latin typeface="Cambria Math"/>
                <a:cs typeface="Cambria Math"/>
              </a:rPr>
              <a:t>1</a:t>
            </a:r>
            <a:r>
              <a:rPr dirty="0" sz="1400" spc="30">
                <a:latin typeface="Times New Roman"/>
                <a:cs typeface="Times New Roman"/>
              </a:rPr>
              <a:t>+</a:t>
            </a:r>
            <a:r>
              <a:rPr dirty="0" sz="1400" spc="30">
                <a:latin typeface="Cambria Math"/>
                <a:cs typeface="Cambria Math"/>
              </a:rPr>
              <a:t>𝑥𝑐</a:t>
            </a:r>
            <a:r>
              <a:rPr dirty="0" baseline="-16666" sz="1500" spc="44">
                <a:latin typeface="Cambria Math"/>
                <a:cs typeface="Cambria Math"/>
              </a:rPr>
              <a:t>2</a:t>
            </a:r>
            <a:r>
              <a:rPr dirty="0" sz="1400" spc="30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  <a:p>
            <a:pPr marL="469265" indent="-228600">
              <a:lnSpc>
                <a:spcPct val="100000"/>
              </a:lnSpc>
              <a:spcBef>
                <a:spcPts val="780"/>
              </a:spcBef>
              <a:buFont typeface="Wingdings"/>
              <a:buChar char=""/>
              <a:tabLst>
                <a:tab pos="469265" algn="l"/>
                <a:tab pos="469900" algn="l"/>
              </a:tabLst>
            </a:pPr>
            <a:r>
              <a:rPr dirty="0" sz="1400">
                <a:latin typeface="Times New Roman"/>
                <a:cs typeface="Times New Roman"/>
              </a:rPr>
              <a:t>If </a:t>
            </a:r>
            <a:r>
              <a:rPr dirty="0" sz="1400" spc="-85">
                <a:latin typeface="Cambria Math"/>
                <a:cs typeface="Cambria Math"/>
              </a:rPr>
              <a:t>𝑟</a:t>
            </a:r>
            <a:r>
              <a:rPr dirty="0" baseline="-16666" sz="1500" spc="-127">
                <a:latin typeface="Cambria Math"/>
                <a:cs typeface="Cambria Math"/>
              </a:rPr>
              <a:t>1</a:t>
            </a:r>
            <a:r>
              <a:rPr dirty="0" baseline="-16666" sz="1500" spc="75">
                <a:latin typeface="Cambria Math"/>
                <a:cs typeface="Cambria Math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and </a:t>
            </a:r>
            <a:r>
              <a:rPr dirty="0" sz="1400" spc="-70">
                <a:latin typeface="Cambria Math"/>
                <a:cs typeface="Cambria Math"/>
              </a:rPr>
              <a:t>𝑟</a:t>
            </a:r>
            <a:r>
              <a:rPr dirty="0" baseline="-16666" sz="1500" spc="-104">
                <a:latin typeface="Cambria Math"/>
                <a:cs typeface="Cambria Math"/>
              </a:rPr>
              <a:t>2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not equal </a:t>
            </a:r>
            <a:r>
              <a:rPr dirty="0" sz="1400">
                <a:latin typeface="Times New Roman"/>
                <a:cs typeface="Times New Roman"/>
              </a:rPr>
              <a:t>real </a:t>
            </a:r>
            <a:r>
              <a:rPr dirty="0" sz="1400" spc="-5">
                <a:latin typeface="Times New Roman"/>
                <a:cs typeface="Times New Roman"/>
              </a:rPr>
              <a:t>numbers then </a:t>
            </a:r>
            <a:r>
              <a:rPr dirty="0" sz="1400">
                <a:latin typeface="Cambria Math"/>
                <a:cs typeface="Cambria Math"/>
              </a:rPr>
              <a:t>𝑦 </a:t>
            </a:r>
            <a:r>
              <a:rPr dirty="0" sz="1400" spc="20">
                <a:latin typeface="Times New Roman"/>
                <a:cs typeface="Times New Roman"/>
              </a:rPr>
              <a:t>=</a:t>
            </a:r>
            <a:r>
              <a:rPr dirty="0" sz="1400" spc="20">
                <a:latin typeface="Cambria Math"/>
                <a:cs typeface="Cambria Math"/>
              </a:rPr>
              <a:t>(𝑐</a:t>
            </a:r>
            <a:r>
              <a:rPr dirty="0" baseline="-16666" sz="1500" spc="30">
                <a:latin typeface="Cambria Math"/>
                <a:cs typeface="Cambria Math"/>
              </a:rPr>
              <a:t>1</a:t>
            </a:r>
            <a:r>
              <a:rPr dirty="0" sz="1400" spc="20">
                <a:latin typeface="Cambria Math"/>
                <a:cs typeface="Cambria Math"/>
              </a:rPr>
              <a:t>𝑒</a:t>
            </a:r>
            <a:r>
              <a:rPr dirty="0" baseline="27777" sz="1500" spc="30">
                <a:latin typeface="Cambria Math"/>
                <a:cs typeface="Cambria Math"/>
              </a:rPr>
              <a:t>𝑟</a:t>
            </a:r>
            <a:r>
              <a:rPr dirty="0" baseline="20833" sz="1200" spc="30">
                <a:latin typeface="Cambria Math"/>
                <a:cs typeface="Cambria Math"/>
              </a:rPr>
              <a:t>1</a:t>
            </a:r>
            <a:r>
              <a:rPr dirty="0" baseline="27777" sz="1500" spc="30">
                <a:latin typeface="Cambria Math"/>
                <a:cs typeface="Cambria Math"/>
              </a:rPr>
              <a:t>𝑥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sz="1400" spc="30">
                <a:latin typeface="Cambria Math"/>
                <a:cs typeface="Cambria Math"/>
              </a:rPr>
              <a:t>𝑐</a:t>
            </a:r>
            <a:r>
              <a:rPr dirty="0" baseline="-16666" sz="1500" spc="44">
                <a:latin typeface="Cambria Math"/>
                <a:cs typeface="Cambria Math"/>
              </a:rPr>
              <a:t>2</a:t>
            </a:r>
            <a:r>
              <a:rPr dirty="0" sz="1400" spc="30">
                <a:latin typeface="Cambria Math"/>
                <a:cs typeface="Cambria Math"/>
              </a:rPr>
              <a:t>𝑒</a:t>
            </a:r>
            <a:r>
              <a:rPr dirty="0" baseline="27777" sz="1500" spc="44">
                <a:latin typeface="Cambria Math"/>
                <a:cs typeface="Cambria Math"/>
              </a:rPr>
              <a:t>𝑟</a:t>
            </a:r>
            <a:r>
              <a:rPr dirty="0" baseline="20833" sz="1200" spc="44">
                <a:latin typeface="Cambria Math"/>
                <a:cs typeface="Cambria Math"/>
              </a:rPr>
              <a:t>2</a:t>
            </a:r>
            <a:r>
              <a:rPr dirty="0" baseline="27777" sz="1500" spc="44">
                <a:latin typeface="Cambria Math"/>
                <a:cs typeface="Cambria Math"/>
              </a:rPr>
              <a:t>𝑥</a:t>
            </a:r>
            <a:r>
              <a:rPr dirty="0" baseline="27777" sz="1500" spc="127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  <a:p>
            <a:pPr marL="469265" indent="-228600">
              <a:lnSpc>
                <a:spcPct val="100000"/>
              </a:lnSpc>
              <a:spcBef>
                <a:spcPts val="780"/>
              </a:spcBef>
              <a:buFont typeface="Wingdings"/>
              <a:buChar char=""/>
              <a:tabLst>
                <a:tab pos="469265" algn="l"/>
                <a:tab pos="469900" algn="l"/>
              </a:tabLst>
            </a:pPr>
            <a:r>
              <a:rPr dirty="0" sz="1400">
                <a:latin typeface="Times New Roman"/>
                <a:cs typeface="Times New Roman"/>
              </a:rPr>
              <a:t>If </a:t>
            </a:r>
            <a:r>
              <a:rPr dirty="0" sz="1400" spc="-85">
                <a:latin typeface="Cambria Math"/>
                <a:cs typeface="Cambria Math"/>
              </a:rPr>
              <a:t>𝑟</a:t>
            </a:r>
            <a:r>
              <a:rPr dirty="0" baseline="-16666" sz="1500" spc="-127">
                <a:latin typeface="Cambria Math"/>
                <a:cs typeface="Cambria Math"/>
              </a:rPr>
              <a:t>1</a:t>
            </a:r>
            <a:r>
              <a:rPr dirty="0" baseline="-16666" sz="1500" spc="75">
                <a:latin typeface="Cambria Math"/>
                <a:cs typeface="Cambria Math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and </a:t>
            </a:r>
            <a:r>
              <a:rPr dirty="0" sz="1400" spc="-70">
                <a:latin typeface="Cambria Math"/>
                <a:cs typeface="Cambria Math"/>
              </a:rPr>
              <a:t>𝑟</a:t>
            </a:r>
            <a:r>
              <a:rPr dirty="0" baseline="-16666" sz="1500" spc="-104">
                <a:latin typeface="Cambria Math"/>
                <a:cs typeface="Cambria Math"/>
              </a:rPr>
              <a:t>2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complex conjugated numbers</a:t>
            </a:r>
            <a:r>
              <a:rPr dirty="0" sz="1400" spc="-7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then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80"/>
              </a:spcBef>
            </a:pPr>
            <a:r>
              <a:rPr dirty="0" sz="1400">
                <a:latin typeface="Cambria Math"/>
                <a:cs typeface="Cambria Math"/>
              </a:rPr>
              <a:t>𝑦 = </a:t>
            </a:r>
            <a:r>
              <a:rPr dirty="0" sz="1400" spc="20">
                <a:latin typeface="Cambria Math"/>
                <a:cs typeface="Cambria Math"/>
              </a:rPr>
              <a:t>𝑒</a:t>
            </a:r>
            <a:r>
              <a:rPr dirty="0" baseline="27777" sz="1500" spc="30">
                <a:latin typeface="Cambria Math"/>
                <a:cs typeface="Cambria Math"/>
              </a:rPr>
              <a:t>∝𝑥</a:t>
            </a:r>
            <a:r>
              <a:rPr dirty="0" sz="1400" spc="20">
                <a:latin typeface="Cambria Math"/>
                <a:cs typeface="Cambria Math"/>
              </a:rPr>
              <a:t>(𝑐</a:t>
            </a:r>
            <a:r>
              <a:rPr dirty="0" baseline="-16666" sz="1500" spc="30">
                <a:latin typeface="Cambria Math"/>
                <a:cs typeface="Cambria Math"/>
              </a:rPr>
              <a:t>1</a:t>
            </a:r>
            <a:r>
              <a:rPr dirty="0" sz="1400" spc="20">
                <a:latin typeface="Cambria Math"/>
                <a:cs typeface="Cambria Math"/>
              </a:rPr>
              <a:t>𝑐𝑜𝑠𝛽𝑥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sz="1400" spc="-10">
                <a:latin typeface="Cambria Math"/>
                <a:cs typeface="Cambria Math"/>
              </a:rPr>
              <a:t>𝑐</a:t>
            </a:r>
            <a:r>
              <a:rPr dirty="0" baseline="-16666" sz="1500" spc="-15">
                <a:latin typeface="Cambria Math"/>
                <a:cs typeface="Cambria Math"/>
              </a:rPr>
              <a:t>2</a:t>
            </a:r>
            <a:r>
              <a:rPr dirty="0" baseline="-16666" sz="1500" spc="3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𝑠𝑖𝑛𝛽𝑥)</a:t>
            </a:r>
            <a:endParaRPr sz="1400">
              <a:latin typeface="Cambria Math"/>
              <a:cs typeface="Cambria Math"/>
            </a:endParaRPr>
          </a:p>
          <a:p>
            <a:pPr marL="12700" marR="6350">
              <a:lnSpc>
                <a:spcPct val="145000"/>
              </a:lnSpc>
              <a:spcBef>
                <a:spcPts val="35"/>
              </a:spcBef>
            </a:pPr>
            <a:r>
              <a:rPr dirty="0" sz="1400" spc="-5">
                <a:latin typeface="Times New Roman"/>
                <a:cs typeface="Times New Roman"/>
              </a:rPr>
              <a:t>Where </a:t>
            </a:r>
            <a:r>
              <a:rPr dirty="0" sz="1400">
                <a:latin typeface="Times New Roman"/>
                <a:cs typeface="Times New Roman"/>
              </a:rPr>
              <a:t>(</a:t>
            </a:r>
            <a:r>
              <a:rPr dirty="0" sz="1400">
                <a:latin typeface="Cambria Math"/>
                <a:cs typeface="Cambria Math"/>
              </a:rPr>
              <a:t>𝑐</a:t>
            </a:r>
            <a:r>
              <a:rPr dirty="0" baseline="-16666" sz="1500">
                <a:latin typeface="Cambria Math"/>
                <a:cs typeface="Cambria Math"/>
              </a:rPr>
              <a:t>1</a:t>
            </a:r>
            <a:r>
              <a:rPr dirty="0" sz="1400">
                <a:latin typeface="Cambria Math"/>
                <a:cs typeface="Cambria Math"/>
              </a:rPr>
              <a:t>, </a:t>
            </a:r>
            <a:r>
              <a:rPr dirty="0" sz="1400" spc="5">
                <a:latin typeface="Cambria Math"/>
                <a:cs typeface="Cambria Math"/>
              </a:rPr>
              <a:t>𝑐</a:t>
            </a:r>
            <a:r>
              <a:rPr dirty="0" baseline="-16666" sz="1500" spc="7">
                <a:latin typeface="Cambria Math"/>
                <a:cs typeface="Cambria Math"/>
              </a:rPr>
              <a:t>2</a:t>
            </a:r>
            <a:r>
              <a:rPr dirty="0" sz="1400" spc="5">
                <a:latin typeface="Cambria Math"/>
                <a:cs typeface="Cambria Math"/>
              </a:rPr>
              <a:t>)</a:t>
            </a:r>
            <a:r>
              <a:rPr dirty="0" sz="1400" spc="5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constants and </a:t>
            </a:r>
            <a:r>
              <a:rPr dirty="0" sz="1400">
                <a:latin typeface="Times New Roman"/>
                <a:cs typeface="Times New Roman"/>
              </a:rPr>
              <a:t>(</a:t>
            </a:r>
            <a:r>
              <a:rPr dirty="0" sz="1400">
                <a:latin typeface="Cambria Math"/>
                <a:cs typeface="Cambria Math"/>
              </a:rPr>
              <a:t>∝, </a:t>
            </a:r>
            <a:r>
              <a:rPr dirty="0" sz="1400" spc="15">
                <a:latin typeface="Cambria Math"/>
                <a:cs typeface="Cambria Math"/>
              </a:rPr>
              <a:t>𝛽)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the real </a:t>
            </a:r>
            <a:r>
              <a:rPr dirty="0" sz="1400" spc="-1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imaginary parts of 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complex root.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005"/>
              </a:lnSpc>
            </a:pPr>
            <a:r>
              <a:rPr dirty="0"/>
              <a:t>1</a:t>
            </a:r>
            <a:r>
              <a:rPr dirty="0"/>
              <a:t>1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73217" y="487780"/>
            <a:ext cx="1842770" cy="4648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695325" marR="5080" indent="-683260">
              <a:lnSpc>
                <a:spcPct val="130900"/>
              </a:lnSpc>
              <a:spcBef>
                <a:spcPts val="100"/>
              </a:spcBef>
            </a:pPr>
            <a:r>
              <a:rPr dirty="0" sz="1100" i="1">
                <a:latin typeface="Lucida Calligraphy"/>
                <a:cs typeface="Lucida Calligraphy"/>
              </a:rPr>
              <a:t>Asst. </a:t>
            </a:r>
            <a:r>
              <a:rPr dirty="0" sz="1100" spc="-5" i="1">
                <a:latin typeface="Lucida Calligraphy"/>
                <a:cs typeface="Lucida Calligraphy"/>
              </a:rPr>
              <a:t>Lec. Hussien Yossif  Radhi</a:t>
            </a:r>
            <a:endParaRPr sz="11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63955" y="467969"/>
            <a:ext cx="1892935" cy="4648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75310" marR="5080" indent="-563245">
              <a:lnSpc>
                <a:spcPct val="130900"/>
              </a:lnSpc>
              <a:spcBef>
                <a:spcPts val="100"/>
              </a:spcBef>
            </a:pPr>
            <a:r>
              <a:rPr dirty="0" sz="1100" i="1">
                <a:latin typeface="Lucida Calligraphy"/>
                <a:cs typeface="Lucida Calligraphy"/>
              </a:rPr>
              <a:t>Lecture </a:t>
            </a:r>
            <a:r>
              <a:rPr dirty="0" sz="1100" spc="-5" i="1">
                <a:latin typeface="Lucida Calligraphy"/>
                <a:cs typeface="Lucida Calligraphy"/>
              </a:rPr>
              <a:t>One: Differential  Equations</a:t>
            </a:r>
            <a:endParaRPr sz="1100">
              <a:latin typeface="Lucida Calligraphy"/>
              <a:cs typeface="Lucida Calligraphy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29080" y="1205839"/>
            <a:ext cx="3554729" cy="1587500"/>
          </a:xfrm>
          <a:prstGeom prst="rect">
            <a:avLst/>
          </a:prstGeom>
        </p:spPr>
        <p:txBody>
          <a:bodyPr wrap="square" lIns="0" tIns="108585" rIns="0" bIns="0" rtlCol="0" vert="horz">
            <a:spAutoFit/>
          </a:bodyPr>
          <a:lstStyle/>
          <a:p>
            <a:pPr marL="56515">
              <a:lnSpc>
                <a:spcPct val="100000"/>
              </a:lnSpc>
              <a:spcBef>
                <a:spcPts val="855"/>
              </a:spcBef>
            </a:pPr>
            <a:r>
              <a:rPr dirty="0" sz="1400" spc="-5">
                <a:latin typeface="Times New Roman"/>
                <a:cs typeface="Times New Roman"/>
              </a:rPr>
              <a:t>Ex13/ Solve </a:t>
            </a:r>
            <a:r>
              <a:rPr dirty="0" sz="1400" spc="-310">
                <a:latin typeface="Cambria Math"/>
                <a:cs typeface="Cambria Math"/>
              </a:rPr>
              <a:t>𝑦̿</a:t>
            </a:r>
            <a:r>
              <a:rPr dirty="0" sz="1400" spc="3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− </a:t>
            </a:r>
            <a:r>
              <a:rPr dirty="0" sz="1400" spc="-210">
                <a:latin typeface="Cambria Math"/>
                <a:cs typeface="Cambria Math"/>
              </a:rPr>
              <a:t>6𝑦̅ </a:t>
            </a:r>
            <a:r>
              <a:rPr dirty="0" sz="1400">
                <a:latin typeface="Cambria Math"/>
                <a:cs typeface="Cambria Math"/>
              </a:rPr>
              <a:t>+13𝑦 =</a:t>
            </a:r>
            <a:r>
              <a:rPr dirty="0" sz="1400" spc="15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0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dirty="0" sz="1400" spc="-5">
                <a:latin typeface="Times New Roman"/>
                <a:cs typeface="Times New Roman"/>
              </a:rPr>
              <a:t>Sol: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80"/>
              </a:spcBef>
              <a:tabLst>
                <a:tab pos="2045970" algn="l"/>
              </a:tabLst>
            </a:pPr>
            <a:r>
              <a:rPr dirty="0" sz="1400" spc="-5">
                <a:latin typeface="Times New Roman"/>
                <a:cs typeface="Times New Roman"/>
              </a:rPr>
              <a:t>Let </a:t>
            </a:r>
            <a:r>
              <a:rPr dirty="0" sz="1400">
                <a:latin typeface="Cambria Math"/>
                <a:cs typeface="Cambria Math"/>
              </a:rPr>
              <a:t>𝑦  =   </a:t>
            </a:r>
            <a:r>
              <a:rPr dirty="0" sz="1400" spc="60">
                <a:latin typeface="Cambria Math"/>
                <a:cs typeface="Cambria Math"/>
              </a:rPr>
              <a:t>𝑒</a:t>
            </a:r>
            <a:r>
              <a:rPr dirty="0" baseline="27777" sz="1500" spc="89">
                <a:latin typeface="Cambria Math"/>
                <a:cs typeface="Cambria Math"/>
              </a:rPr>
              <a:t>𝑟𝑥   </a:t>
            </a:r>
            <a:r>
              <a:rPr dirty="0" sz="1400">
                <a:latin typeface="Cambria Math"/>
                <a:cs typeface="Cambria Math"/>
              </a:rPr>
              <a:t>→</a:t>
            </a:r>
            <a:r>
              <a:rPr dirty="0" sz="1400" spc="-95">
                <a:latin typeface="Cambria Math"/>
                <a:cs typeface="Cambria Math"/>
              </a:rPr>
              <a:t> </a:t>
            </a:r>
            <a:r>
              <a:rPr dirty="0" sz="1400" spc="-310">
                <a:latin typeface="Cambria Math"/>
                <a:cs typeface="Cambria Math"/>
              </a:rPr>
              <a:t>𝑦̅</a:t>
            </a:r>
            <a:r>
              <a:rPr dirty="0" sz="1400" spc="12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50">
                <a:latin typeface="Cambria Math"/>
                <a:cs typeface="Cambria Math"/>
              </a:rPr>
              <a:t>𝑟𝑒</a:t>
            </a:r>
            <a:r>
              <a:rPr dirty="0" baseline="27777" sz="1500" spc="75">
                <a:latin typeface="Cambria Math"/>
                <a:cs typeface="Cambria Math"/>
              </a:rPr>
              <a:t>𝑟𝑥	</a:t>
            </a:r>
            <a:r>
              <a:rPr dirty="0" sz="1400">
                <a:latin typeface="Cambria Math"/>
                <a:cs typeface="Cambria Math"/>
              </a:rPr>
              <a:t>→ </a:t>
            </a:r>
            <a:r>
              <a:rPr dirty="0" sz="1400" spc="-310">
                <a:latin typeface="Cambria Math"/>
                <a:cs typeface="Cambria Math"/>
              </a:rPr>
              <a:t>𝑦̿</a:t>
            </a:r>
            <a:r>
              <a:rPr dirty="0" sz="1400" spc="10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140">
                <a:latin typeface="Cambria Math"/>
                <a:cs typeface="Cambria Math"/>
              </a:rPr>
              <a:t> </a:t>
            </a:r>
            <a:r>
              <a:rPr dirty="0" sz="1400" spc="65">
                <a:latin typeface="Cambria Math"/>
                <a:cs typeface="Cambria Math"/>
              </a:rPr>
              <a:t>𝑟</a:t>
            </a:r>
            <a:r>
              <a:rPr dirty="0" baseline="27777" sz="1500" spc="97">
                <a:latin typeface="Cambria Math"/>
                <a:cs typeface="Cambria Math"/>
              </a:rPr>
              <a:t>2</a:t>
            </a:r>
            <a:r>
              <a:rPr dirty="0" sz="1400" spc="65">
                <a:latin typeface="Cambria Math"/>
                <a:cs typeface="Cambria Math"/>
              </a:rPr>
              <a:t>𝑒</a:t>
            </a:r>
            <a:r>
              <a:rPr dirty="0" baseline="27777" sz="1500" spc="97">
                <a:latin typeface="Cambria Math"/>
                <a:cs typeface="Cambria Math"/>
              </a:rPr>
              <a:t>𝑟𝑥</a:t>
            </a:r>
            <a:endParaRPr baseline="27777" sz="15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805"/>
              </a:spcBef>
            </a:pPr>
            <a:r>
              <a:rPr dirty="0" sz="1400" spc="65">
                <a:latin typeface="Cambria Math"/>
                <a:cs typeface="Cambria Math"/>
              </a:rPr>
              <a:t>𝑟</a:t>
            </a:r>
            <a:r>
              <a:rPr dirty="0" baseline="27777" sz="1500" spc="97">
                <a:latin typeface="Cambria Math"/>
                <a:cs typeface="Cambria Math"/>
              </a:rPr>
              <a:t>2</a:t>
            </a:r>
            <a:r>
              <a:rPr dirty="0" sz="1400" spc="65">
                <a:latin typeface="Cambria Math"/>
                <a:cs typeface="Cambria Math"/>
              </a:rPr>
              <a:t>𝑒</a:t>
            </a:r>
            <a:r>
              <a:rPr dirty="0" baseline="27777" sz="1500" spc="97">
                <a:latin typeface="Cambria Math"/>
                <a:cs typeface="Cambria Math"/>
              </a:rPr>
              <a:t>𝑟𝑥 </a:t>
            </a:r>
            <a:r>
              <a:rPr dirty="0" sz="1400">
                <a:latin typeface="Cambria Math"/>
                <a:cs typeface="Cambria Math"/>
              </a:rPr>
              <a:t>− 6 </a:t>
            </a:r>
            <a:r>
              <a:rPr dirty="0" sz="1400" spc="50">
                <a:latin typeface="Cambria Math"/>
                <a:cs typeface="Cambria Math"/>
              </a:rPr>
              <a:t>𝑟𝑒</a:t>
            </a:r>
            <a:r>
              <a:rPr dirty="0" baseline="27777" sz="1500" spc="75">
                <a:latin typeface="Cambria Math"/>
                <a:cs typeface="Cambria Math"/>
              </a:rPr>
              <a:t>𝑟𝑥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sz="1400" spc="35">
                <a:latin typeface="Cambria Math"/>
                <a:cs typeface="Cambria Math"/>
              </a:rPr>
              <a:t>13𝑒</a:t>
            </a:r>
            <a:r>
              <a:rPr dirty="0" baseline="27777" sz="1500" spc="52">
                <a:latin typeface="Cambria Math"/>
                <a:cs typeface="Cambria Math"/>
              </a:rPr>
              <a:t>𝑟𝑥 </a:t>
            </a:r>
            <a:r>
              <a:rPr dirty="0" sz="1400">
                <a:latin typeface="Cambria Math"/>
                <a:cs typeface="Cambria Math"/>
              </a:rPr>
              <a:t>= 0 </a:t>
            </a:r>
            <a:r>
              <a:rPr dirty="0" sz="1400" spc="-5">
                <a:latin typeface="Times New Roman"/>
                <a:cs typeface="Times New Roman"/>
              </a:rPr>
              <a:t>since </a:t>
            </a:r>
            <a:r>
              <a:rPr dirty="0" sz="1400" spc="60">
                <a:latin typeface="Cambria Math"/>
                <a:cs typeface="Cambria Math"/>
              </a:rPr>
              <a:t>𝑒</a:t>
            </a:r>
            <a:r>
              <a:rPr dirty="0" baseline="27777" sz="1500" spc="89">
                <a:latin typeface="Cambria Math"/>
                <a:cs typeface="Cambria Math"/>
              </a:rPr>
              <a:t>𝑟𝑥 </a:t>
            </a:r>
            <a:r>
              <a:rPr dirty="0" sz="1400">
                <a:latin typeface="Cambria Math"/>
                <a:cs typeface="Cambria Math"/>
              </a:rPr>
              <a:t>≠ 0</a:t>
            </a:r>
            <a:r>
              <a:rPr dirty="0" sz="1400" spc="60">
                <a:latin typeface="Cambria Math"/>
                <a:cs typeface="Cambria Math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then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05"/>
              </a:spcBef>
            </a:pPr>
            <a:r>
              <a:rPr dirty="0" sz="1400" spc="45">
                <a:latin typeface="Cambria Math"/>
                <a:cs typeface="Cambria Math"/>
              </a:rPr>
              <a:t>𝑟</a:t>
            </a:r>
            <a:r>
              <a:rPr dirty="0" baseline="27777" sz="1500" spc="67">
                <a:latin typeface="Cambria Math"/>
                <a:cs typeface="Cambria Math"/>
              </a:rPr>
              <a:t>2 </a:t>
            </a:r>
            <a:r>
              <a:rPr dirty="0" sz="1400">
                <a:latin typeface="Cambria Math"/>
                <a:cs typeface="Cambria Math"/>
              </a:rPr>
              <a:t>− 6 𝑟 + 13 =</a:t>
            </a:r>
            <a:r>
              <a:rPr dirty="0" sz="1400" spc="-2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0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29080" y="2945637"/>
            <a:ext cx="29591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mbria Math"/>
                <a:cs typeface="Cambria Math"/>
              </a:rPr>
              <a:t>𝑟</a:t>
            </a:r>
            <a:r>
              <a:rPr dirty="0" sz="1400" spc="2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752854" y="2927095"/>
            <a:ext cx="386080" cy="0"/>
          </a:xfrm>
          <a:custGeom>
            <a:avLst/>
            <a:gdLst/>
            <a:ahLst/>
            <a:cxnLst/>
            <a:rect l="l" t="t" r="r" b="b"/>
            <a:pathLst>
              <a:path w="386080" h="0">
                <a:moveTo>
                  <a:pt x="0" y="0"/>
                </a:moveTo>
                <a:lnTo>
                  <a:pt x="385571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655442" y="2928619"/>
            <a:ext cx="239395" cy="0"/>
          </a:xfrm>
          <a:custGeom>
            <a:avLst/>
            <a:gdLst/>
            <a:ahLst/>
            <a:cxnLst/>
            <a:rect l="l" t="t" r="r" b="b"/>
            <a:pathLst>
              <a:path w="239394" h="0">
                <a:moveTo>
                  <a:pt x="0" y="0"/>
                </a:moveTo>
                <a:lnTo>
                  <a:pt x="239268" y="0"/>
                </a:lnTo>
              </a:path>
            </a:pathLst>
          </a:custGeom>
          <a:ln w="762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488694" y="2849625"/>
            <a:ext cx="141922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sng" baseline="2777" sz="1500" spc="-382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baseline="2777" sz="1500" spc="7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6±</a:t>
            </a:r>
            <a:r>
              <a:rPr dirty="0" u="sng" sz="1000" spc="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√</a:t>
            </a:r>
            <a:r>
              <a:rPr dirty="0" u="sng" baseline="2777" sz="1500" spc="7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36−52</a:t>
            </a:r>
            <a:r>
              <a:rPr dirty="0" baseline="2777" sz="1500" spc="7">
                <a:latin typeface="Cambria Math"/>
                <a:cs typeface="Cambria Math"/>
              </a:rPr>
              <a:t> </a:t>
            </a:r>
            <a:r>
              <a:rPr dirty="0" baseline="-29761" sz="2100">
                <a:latin typeface="Cambria Math"/>
                <a:cs typeface="Cambria Math"/>
              </a:rPr>
              <a:t>=</a:t>
            </a:r>
            <a:r>
              <a:rPr dirty="0" u="sng" baseline="1984" sz="2100" spc="31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baseline="2777" sz="1500" spc="7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6±</a:t>
            </a:r>
            <a:r>
              <a:rPr dirty="0" u="sng" sz="1000" spc="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√</a:t>
            </a:r>
            <a:r>
              <a:rPr dirty="0" u="sng" baseline="2777" sz="1500" spc="7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−16</a:t>
            </a:r>
            <a:endParaRPr baseline="2777" sz="15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770633" y="3087369"/>
            <a:ext cx="928369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842010" algn="l"/>
              </a:tabLst>
            </a:pPr>
            <a:r>
              <a:rPr dirty="0" sz="1000" spc="20">
                <a:latin typeface="Cambria Math"/>
                <a:cs typeface="Cambria Math"/>
              </a:rPr>
              <a:t>2</a:t>
            </a:r>
            <a:r>
              <a:rPr dirty="0" sz="1000" spc="20">
                <a:latin typeface="Cambria Math"/>
                <a:cs typeface="Cambria Math"/>
              </a:rPr>
              <a:t>	</a:t>
            </a:r>
            <a:r>
              <a:rPr dirty="0" sz="1000" spc="2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370330" y="8999219"/>
            <a:ext cx="152400" cy="152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1129080" y="3206470"/>
            <a:ext cx="5304790" cy="5995035"/>
          </a:xfrm>
          <a:prstGeom prst="rect">
            <a:avLst/>
          </a:prstGeom>
        </p:spPr>
        <p:txBody>
          <a:bodyPr wrap="square" lIns="0" tIns="1149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5"/>
              </a:spcBef>
            </a:pPr>
            <a:r>
              <a:rPr dirty="0" sz="1400">
                <a:latin typeface="Times New Roman"/>
                <a:cs typeface="Times New Roman"/>
              </a:rPr>
              <a:t>→ </a:t>
            </a:r>
            <a:r>
              <a:rPr dirty="0" sz="1400">
                <a:latin typeface="Cambria Math"/>
                <a:cs typeface="Cambria Math"/>
              </a:rPr>
              <a:t>𝑟 = 3 ±</a:t>
            </a:r>
            <a:r>
              <a:rPr dirty="0" sz="1400" spc="-15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𝑗2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805"/>
              </a:spcBef>
            </a:pPr>
            <a:r>
              <a:rPr dirty="0" sz="1400">
                <a:latin typeface="Cambria Math"/>
                <a:cs typeface="Cambria Math"/>
              </a:rPr>
              <a:t>𝑦 = </a:t>
            </a:r>
            <a:r>
              <a:rPr dirty="0" sz="1400" spc="20">
                <a:latin typeface="Cambria Math"/>
                <a:cs typeface="Cambria Math"/>
              </a:rPr>
              <a:t>𝑒</a:t>
            </a:r>
            <a:r>
              <a:rPr dirty="0" baseline="27777" sz="1500" spc="30">
                <a:latin typeface="Cambria Math"/>
                <a:cs typeface="Cambria Math"/>
              </a:rPr>
              <a:t>3𝑥</a:t>
            </a:r>
            <a:r>
              <a:rPr dirty="0" sz="1400" spc="20">
                <a:latin typeface="Cambria Math"/>
                <a:cs typeface="Cambria Math"/>
              </a:rPr>
              <a:t>(𝑐</a:t>
            </a:r>
            <a:r>
              <a:rPr dirty="0" baseline="-16666" sz="1500" spc="30">
                <a:latin typeface="Cambria Math"/>
                <a:cs typeface="Cambria Math"/>
              </a:rPr>
              <a:t>1</a:t>
            </a:r>
            <a:r>
              <a:rPr dirty="0" sz="1400" spc="20">
                <a:latin typeface="Cambria Math"/>
                <a:cs typeface="Cambria Math"/>
              </a:rPr>
              <a:t>𝑐𝑜𝑠2𝑥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sz="1400" spc="-10">
                <a:latin typeface="Cambria Math"/>
                <a:cs typeface="Cambria Math"/>
              </a:rPr>
              <a:t>𝑐</a:t>
            </a:r>
            <a:r>
              <a:rPr dirty="0" baseline="-16666" sz="1500" spc="-15">
                <a:latin typeface="Cambria Math"/>
                <a:cs typeface="Cambria Math"/>
              </a:rPr>
              <a:t>2</a:t>
            </a:r>
            <a:r>
              <a:rPr dirty="0" baseline="-16666" sz="1500" spc="37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𝑠𝑖𝑛2𝑥)</a:t>
            </a:r>
            <a:endParaRPr sz="1400">
              <a:latin typeface="Cambria Math"/>
              <a:cs typeface="Cambria Math"/>
            </a:endParaRPr>
          </a:p>
          <a:p>
            <a:pPr marL="469265" indent="-228600">
              <a:lnSpc>
                <a:spcPct val="100000"/>
              </a:lnSpc>
              <a:spcBef>
                <a:spcPts val="750"/>
              </a:spcBef>
              <a:buFont typeface="Wingdings"/>
              <a:buChar char=""/>
              <a:tabLst>
                <a:tab pos="469900" algn="l"/>
              </a:tabLst>
            </a:pPr>
            <a:r>
              <a:rPr dirty="0" u="heavy" sz="16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Non-Homogeneous 2nd Order</a:t>
            </a:r>
            <a:r>
              <a:rPr dirty="0" u="heavy" sz="1600" spc="1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16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D.E.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10"/>
              </a:spcBef>
            </a:pPr>
            <a:r>
              <a:rPr dirty="0" sz="1400" spc="-5">
                <a:latin typeface="Times New Roman"/>
                <a:cs typeface="Times New Roman"/>
              </a:rPr>
              <a:t>Consider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non homogeneous linear</a:t>
            </a:r>
            <a:r>
              <a:rPr dirty="0" sz="1400" spc="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equation</a:t>
            </a:r>
            <a:endParaRPr sz="1400">
              <a:latin typeface="Times New Roman"/>
              <a:cs typeface="Times New Roman"/>
            </a:endParaRPr>
          </a:p>
          <a:p>
            <a:pPr marL="12700" marR="1148715">
              <a:lnSpc>
                <a:spcPts val="1620"/>
              </a:lnSpc>
              <a:spcBef>
                <a:spcPts val="869"/>
              </a:spcBef>
            </a:pPr>
            <a:r>
              <a:rPr dirty="0" sz="1400" spc="35">
                <a:latin typeface="Cambria Math"/>
                <a:cs typeface="Cambria Math"/>
              </a:rPr>
              <a:t>𝑎</a:t>
            </a:r>
            <a:r>
              <a:rPr dirty="0" baseline="-16666" sz="1500" spc="52">
                <a:latin typeface="Cambria Math"/>
                <a:cs typeface="Cambria Math"/>
              </a:rPr>
              <a:t>𝑛 </a:t>
            </a:r>
            <a:r>
              <a:rPr dirty="0" sz="1400" spc="70">
                <a:latin typeface="Cambria Math"/>
                <a:cs typeface="Cambria Math"/>
              </a:rPr>
              <a:t>𝑦</a:t>
            </a:r>
            <a:r>
              <a:rPr dirty="0" baseline="27777" sz="1500" spc="104">
                <a:latin typeface="Cambria Math"/>
                <a:cs typeface="Cambria Math"/>
              </a:rPr>
              <a:t>𝑛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sz="1400" spc="35">
                <a:latin typeface="Cambria Math"/>
                <a:cs typeface="Cambria Math"/>
              </a:rPr>
              <a:t>𝑎</a:t>
            </a:r>
            <a:r>
              <a:rPr dirty="0" baseline="-16666" sz="1500" spc="52">
                <a:latin typeface="Cambria Math"/>
                <a:cs typeface="Cambria Math"/>
              </a:rPr>
              <a:t>𝑛−1</a:t>
            </a:r>
            <a:r>
              <a:rPr dirty="0" sz="1400" spc="35">
                <a:latin typeface="Cambria Math"/>
                <a:cs typeface="Cambria Math"/>
              </a:rPr>
              <a:t>𝑦</a:t>
            </a:r>
            <a:r>
              <a:rPr dirty="0" baseline="27777" sz="1500" spc="52">
                <a:latin typeface="Cambria Math"/>
                <a:cs typeface="Cambria Math"/>
              </a:rPr>
              <a:t>𝑛−1 </a:t>
            </a:r>
            <a:r>
              <a:rPr dirty="0" sz="1400">
                <a:latin typeface="Cambria Math"/>
                <a:cs typeface="Cambria Math"/>
              </a:rPr>
              <a:t>+ … … + </a:t>
            </a:r>
            <a:r>
              <a:rPr dirty="0" sz="1400" spc="25">
                <a:latin typeface="Cambria Math"/>
                <a:cs typeface="Cambria Math"/>
              </a:rPr>
              <a:t>𝑎</a:t>
            </a:r>
            <a:r>
              <a:rPr dirty="0" baseline="-16666" sz="1500" spc="37">
                <a:latin typeface="Cambria Math"/>
                <a:cs typeface="Cambria Math"/>
              </a:rPr>
              <a:t>0</a:t>
            </a:r>
            <a:r>
              <a:rPr dirty="0" sz="1400" spc="25">
                <a:latin typeface="Cambria Math"/>
                <a:cs typeface="Cambria Math"/>
              </a:rPr>
              <a:t>𝑦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sz="1400" spc="10">
                <a:latin typeface="Cambria Math"/>
                <a:cs typeface="Cambria Math"/>
              </a:rPr>
              <a:t>𝑔(𝑥</a:t>
            </a:r>
            <a:r>
              <a:rPr dirty="0" sz="1400" spc="10" i="1">
                <a:latin typeface="Times New Roman"/>
                <a:cs typeface="Times New Roman"/>
              </a:rPr>
              <a:t>) </a:t>
            </a:r>
            <a:r>
              <a:rPr dirty="0" sz="1400">
                <a:latin typeface="Times New Roman"/>
                <a:cs typeface="Times New Roman"/>
              </a:rPr>
              <a:t>………. (25)  </a:t>
            </a:r>
            <a:r>
              <a:rPr dirty="0" sz="1400" spc="-5">
                <a:latin typeface="Times New Roman"/>
                <a:cs typeface="Times New Roman"/>
              </a:rPr>
              <a:t>The general solution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such equation is </a:t>
            </a:r>
            <a:r>
              <a:rPr dirty="0" sz="1400">
                <a:latin typeface="Times New Roman"/>
                <a:cs typeface="Times New Roman"/>
              </a:rPr>
              <a:t>of the</a:t>
            </a:r>
            <a:r>
              <a:rPr dirty="0" sz="1400" spc="-5">
                <a:latin typeface="Times New Roman"/>
                <a:cs typeface="Times New Roman"/>
              </a:rPr>
              <a:t> form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10"/>
              </a:spcBef>
            </a:pPr>
            <a:r>
              <a:rPr dirty="0" sz="1400">
                <a:latin typeface="Cambria Math"/>
                <a:cs typeface="Cambria Math"/>
              </a:rPr>
              <a:t>𝑦 = </a:t>
            </a:r>
            <a:r>
              <a:rPr dirty="0" sz="1400" spc="5">
                <a:latin typeface="Cambria Math"/>
                <a:cs typeface="Cambria Math"/>
              </a:rPr>
              <a:t>𝑦</a:t>
            </a:r>
            <a:r>
              <a:rPr dirty="0" baseline="-16666" sz="1500" spc="7">
                <a:latin typeface="Cambria Math"/>
                <a:cs typeface="Cambria Math"/>
              </a:rPr>
              <a:t>ℎ </a:t>
            </a:r>
            <a:r>
              <a:rPr dirty="0" sz="1400">
                <a:latin typeface="Cambria Math"/>
                <a:cs typeface="Cambria Math"/>
              </a:rPr>
              <a:t>+</a:t>
            </a:r>
            <a:r>
              <a:rPr dirty="0" sz="1400" spc="200">
                <a:latin typeface="Cambria Math"/>
                <a:cs typeface="Cambria Math"/>
              </a:rPr>
              <a:t> </a:t>
            </a:r>
            <a:r>
              <a:rPr dirty="0" sz="1400" spc="-30">
                <a:latin typeface="Cambria Math"/>
                <a:cs typeface="Cambria Math"/>
              </a:rPr>
              <a:t>𝑦</a:t>
            </a:r>
            <a:r>
              <a:rPr dirty="0" baseline="-16666" sz="1500" spc="-44">
                <a:latin typeface="Cambria Math"/>
                <a:cs typeface="Cambria Math"/>
              </a:rPr>
              <a:t>𝑝</a:t>
            </a:r>
            <a:endParaRPr baseline="-16666" sz="1500">
              <a:latin typeface="Cambria Math"/>
              <a:cs typeface="Cambria Math"/>
            </a:endParaRPr>
          </a:p>
          <a:p>
            <a:pPr marL="12700" marR="5080">
              <a:lnSpc>
                <a:spcPct val="149300"/>
              </a:lnSpc>
              <a:spcBef>
                <a:spcPts val="120"/>
              </a:spcBef>
            </a:pPr>
            <a:r>
              <a:rPr dirty="0" sz="1400" spc="-5">
                <a:latin typeface="Times New Roman"/>
                <a:cs typeface="Times New Roman"/>
              </a:rPr>
              <a:t>where </a:t>
            </a:r>
            <a:r>
              <a:rPr dirty="0" sz="1400" spc="5">
                <a:latin typeface="Cambria Math"/>
                <a:cs typeface="Cambria Math"/>
              </a:rPr>
              <a:t>𝑦</a:t>
            </a:r>
            <a:r>
              <a:rPr dirty="0" baseline="-16666" sz="1500" spc="7">
                <a:latin typeface="Cambria Math"/>
                <a:cs typeface="Cambria Math"/>
              </a:rPr>
              <a:t>ℎ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the general solution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homogeneous equation </a:t>
            </a:r>
            <a:r>
              <a:rPr dirty="0" sz="1400" spc="-10">
                <a:latin typeface="Times New Roman"/>
                <a:cs typeface="Times New Roman"/>
              </a:rPr>
              <a:t>and </a:t>
            </a:r>
            <a:r>
              <a:rPr dirty="0" sz="1400" spc="-30">
                <a:latin typeface="Cambria Math"/>
                <a:cs typeface="Cambria Math"/>
              </a:rPr>
              <a:t>𝑦</a:t>
            </a:r>
            <a:r>
              <a:rPr dirty="0" baseline="-16666" sz="1500" spc="-44">
                <a:latin typeface="Cambria Math"/>
                <a:cs typeface="Cambria Math"/>
              </a:rPr>
              <a:t>𝑝 </a:t>
            </a:r>
            <a:r>
              <a:rPr dirty="0" sz="1400">
                <a:latin typeface="Times New Roman"/>
                <a:cs typeface="Times New Roman"/>
              </a:rPr>
              <a:t>is  </a:t>
            </a:r>
            <a:r>
              <a:rPr dirty="0" sz="1400" spc="-5">
                <a:latin typeface="Times New Roman"/>
                <a:cs typeface="Times New Roman"/>
              </a:rPr>
              <a:t>called the particular solution </a:t>
            </a:r>
            <a:r>
              <a:rPr dirty="0" sz="1400" spc="-1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depends </a:t>
            </a:r>
            <a:r>
              <a:rPr dirty="0" sz="1400">
                <a:latin typeface="Times New Roman"/>
                <a:cs typeface="Times New Roman"/>
              </a:rPr>
              <a:t>on </a:t>
            </a:r>
            <a:r>
              <a:rPr dirty="0" sz="1400" spc="-5">
                <a:latin typeface="Times New Roman"/>
                <a:cs typeface="Times New Roman"/>
              </a:rPr>
              <a:t>the non homogeneous </a:t>
            </a:r>
            <a:r>
              <a:rPr dirty="0" sz="1400">
                <a:latin typeface="Times New Roman"/>
                <a:cs typeface="Times New Roman"/>
              </a:rPr>
              <a:t>part.  </a:t>
            </a:r>
            <a:r>
              <a:rPr dirty="0" sz="1400" spc="-5">
                <a:latin typeface="Times New Roman"/>
                <a:cs typeface="Times New Roman"/>
              </a:rPr>
              <a:t>To solve this </a:t>
            </a:r>
            <a:r>
              <a:rPr dirty="0" sz="1400" spc="-10">
                <a:latin typeface="Times New Roman"/>
                <a:cs typeface="Times New Roman"/>
              </a:rPr>
              <a:t>equation </a:t>
            </a:r>
            <a:r>
              <a:rPr dirty="0" sz="1400" spc="-5">
                <a:latin typeface="Times New Roman"/>
                <a:cs typeface="Times New Roman"/>
              </a:rPr>
              <a:t>the following </a:t>
            </a:r>
            <a:r>
              <a:rPr dirty="0" sz="1400" spc="-10">
                <a:latin typeface="Times New Roman"/>
                <a:cs typeface="Times New Roman"/>
              </a:rPr>
              <a:t>steps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applied</a:t>
            </a:r>
            <a:endParaRPr sz="1400">
              <a:latin typeface="Times New Roman"/>
              <a:cs typeface="Times New Roman"/>
            </a:endParaRPr>
          </a:p>
          <a:p>
            <a:pPr marL="240665" marR="2527300">
              <a:lnSpc>
                <a:spcPts val="2460"/>
              </a:lnSpc>
              <a:spcBef>
                <a:spcPts val="190"/>
              </a:spcBef>
            </a:pPr>
            <a:r>
              <a:rPr dirty="0" sz="1400">
                <a:latin typeface="Times New Roman"/>
                <a:cs typeface="Times New Roman"/>
              </a:rPr>
              <a:t>1- </a:t>
            </a:r>
            <a:r>
              <a:rPr dirty="0" sz="1400" spc="-5">
                <a:latin typeface="Times New Roman"/>
                <a:cs typeface="Times New Roman"/>
              </a:rPr>
              <a:t>Find </a:t>
            </a:r>
            <a:r>
              <a:rPr dirty="0" sz="1400" spc="5">
                <a:latin typeface="Cambria Math"/>
                <a:cs typeface="Cambria Math"/>
              </a:rPr>
              <a:t>𝑦</a:t>
            </a:r>
            <a:r>
              <a:rPr dirty="0" baseline="-16666" sz="1500" spc="7">
                <a:latin typeface="Cambria Math"/>
                <a:cs typeface="Cambria Math"/>
              </a:rPr>
              <a:t>ℎ </a:t>
            </a:r>
            <a:r>
              <a:rPr dirty="0" sz="140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illustrated previously  </a:t>
            </a:r>
            <a:r>
              <a:rPr dirty="0" sz="1400">
                <a:latin typeface="Times New Roman"/>
                <a:cs typeface="Times New Roman"/>
              </a:rPr>
              <a:t>2- </a:t>
            </a:r>
            <a:r>
              <a:rPr dirty="0" sz="1400" spc="-5">
                <a:latin typeface="Times New Roman"/>
                <a:cs typeface="Times New Roman"/>
              </a:rPr>
              <a:t>Find </a:t>
            </a:r>
            <a:r>
              <a:rPr dirty="0" sz="1400">
                <a:latin typeface="Cambria Math"/>
                <a:cs typeface="Cambria Math"/>
              </a:rPr>
              <a:t>𝑦</a:t>
            </a:r>
            <a:r>
              <a:rPr dirty="0" baseline="-16666" sz="1500">
                <a:latin typeface="Cambria Math"/>
                <a:cs typeface="Cambria Math"/>
              </a:rPr>
              <a:t>𝑝</a:t>
            </a:r>
            <a:r>
              <a:rPr dirty="0" sz="140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will be</a:t>
            </a:r>
            <a:r>
              <a:rPr dirty="0" sz="1400" spc="-9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illustrated</a:t>
            </a:r>
            <a:endParaRPr sz="1400">
              <a:latin typeface="Times New Roman"/>
              <a:cs typeface="Times New Roman"/>
            </a:endParaRPr>
          </a:p>
          <a:p>
            <a:pPr marL="240665">
              <a:lnSpc>
                <a:spcPct val="100000"/>
              </a:lnSpc>
              <a:spcBef>
                <a:spcPts val="735"/>
              </a:spcBef>
            </a:pPr>
            <a:r>
              <a:rPr dirty="0" sz="1400">
                <a:latin typeface="Cambria Math"/>
                <a:cs typeface="Cambria Math"/>
              </a:rPr>
              <a:t>3- </a:t>
            </a:r>
            <a:r>
              <a:rPr dirty="0" sz="1400" spc="-5">
                <a:latin typeface="Times New Roman"/>
                <a:cs typeface="Times New Roman"/>
              </a:rPr>
              <a:t>The final solution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>
                <a:latin typeface="Cambria Math"/>
                <a:cs typeface="Cambria Math"/>
              </a:rPr>
              <a:t>𝑦 = </a:t>
            </a:r>
            <a:r>
              <a:rPr dirty="0" sz="1400" spc="5">
                <a:latin typeface="Cambria Math"/>
                <a:cs typeface="Cambria Math"/>
              </a:rPr>
              <a:t>𝑦</a:t>
            </a:r>
            <a:r>
              <a:rPr dirty="0" baseline="-16666" sz="1500" spc="7">
                <a:latin typeface="Cambria Math"/>
                <a:cs typeface="Cambria Math"/>
              </a:rPr>
              <a:t>ℎ </a:t>
            </a:r>
            <a:r>
              <a:rPr dirty="0" sz="1400">
                <a:latin typeface="Cambria Math"/>
                <a:cs typeface="Cambria Math"/>
              </a:rPr>
              <a:t>+</a:t>
            </a:r>
            <a:r>
              <a:rPr dirty="0" sz="1400" spc="110">
                <a:latin typeface="Cambria Math"/>
                <a:cs typeface="Cambria Math"/>
              </a:rPr>
              <a:t> </a:t>
            </a:r>
            <a:r>
              <a:rPr dirty="0" sz="1400" spc="-30">
                <a:latin typeface="Cambria Math"/>
                <a:cs typeface="Cambria Math"/>
              </a:rPr>
              <a:t>𝑦</a:t>
            </a:r>
            <a:r>
              <a:rPr dirty="0" baseline="-16666" sz="1500" spc="-44">
                <a:latin typeface="Cambria Math"/>
                <a:cs typeface="Cambria Math"/>
              </a:rPr>
              <a:t>𝑝</a:t>
            </a:r>
            <a:endParaRPr baseline="-16666" sz="15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925"/>
              </a:spcBef>
            </a:pP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methods that can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used to find the particular solution</a:t>
            </a:r>
            <a:r>
              <a:rPr dirty="0" sz="1400" spc="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are:</a:t>
            </a:r>
            <a:endParaRPr sz="1400">
              <a:latin typeface="Times New Roman"/>
              <a:cs typeface="Times New Roman"/>
            </a:endParaRPr>
          </a:p>
          <a:p>
            <a:pPr marL="469265" indent="-228600">
              <a:lnSpc>
                <a:spcPct val="100000"/>
              </a:lnSpc>
              <a:spcBef>
                <a:spcPts val="730"/>
              </a:spcBef>
              <a:buFont typeface="Wingdings"/>
              <a:buChar char=""/>
              <a:tabLst>
                <a:tab pos="469900" algn="l"/>
              </a:tabLst>
            </a:pPr>
            <a:r>
              <a:rPr dirty="0" sz="1400" spc="-5" b="1">
                <a:latin typeface="Times New Roman"/>
                <a:cs typeface="Times New Roman"/>
              </a:rPr>
              <a:t>Undetermined</a:t>
            </a:r>
            <a:r>
              <a:rPr dirty="0" sz="140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coefficients</a:t>
            </a:r>
            <a:endParaRPr sz="1400">
              <a:latin typeface="Times New Roman"/>
              <a:cs typeface="Times New Roman"/>
            </a:endParaRPr>
          </a:p>
          <a:p>
            <a:pPr marL="12700" marR="6350" indent="176530">
              <a:lnSpc>
                <a:spcPts val="2440"/>
              </a:lnSpc>
              <a:spcBef>
                <a:spcPts val="195"/>
              </a:spcBef>
            </a:pPr>
            <a:r>
              <a:rPr dirty="0" sz="1400" spc="-5">
                <a:latin typeface="Times New Roman"/>
                <a:cs typeface="Times New Roman"/>
              </a:rPr>
              <a:t>This method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useful when the differential equation has constant  coefficients </a:t>
            </a:r>
            <a:r>
              <a:rPr dirty="0" sz="1400" spc="-1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the function </a:t>
            </a:r>
            <a:r>
              <a:rPr dirty="0" sz="1400" spc="10">
                <a:latin typeface="Cambria Math"/>
                <a:cs typeface="Cambria Math"/>
              </a:rPr>
              <a:t>𝑔(𝑡) </a:t>
            </a:r>
            <a:r>
              <a:rPr dirty="0" sz="1400">
                <a:latin typeface="Times New Roman"/>
                <a:cs typeface="Times New Roman"/>
              </a:rPr>
              <a:t>has a </a:t>
            </a:r>
            <a:r>
              <a:rPr dirty="0" sz="1400" spc="-5">
                <a:latin typeface="Times New Roman"/>
                <a:cs typeface="Times New Roman"/>
              </a:rPr>
              <a:t>special </a:t>
            </a:r>
            <a:r>
              <a:rPr dirty="0" sz="1400" spc="-10">
                <a:latin typeface="Times New Roman"/>
                <a:cs typeface="Times New Roman"/>
              </a:rPr>
              <a:t>form: </a:t>
            </a:r>
            <a:r>
              <a:rPr dirty="0" sz="1400" spc="-5">
                <a:latin typeface="Times New Roman"/>
                <a:cs typeface="Times New Roman"/>
              </a:rPr>
              <a:t>some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linear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70"/>
              </a:spcBef>
            </a:pPr>
            <a:r>
              <a:rPr dirty="0" sz="1400" spc="-5">
                <a:latin typeface="Times New Roman"/>
                <a:cs typeface="Times New Roman"/>
              </a:rPr>
              <a:t>combination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[</a:t>
            </a:r>
            <a:r>
              <a:rPr dirty="0" sz="1400" spc="-5">
                <a:latin typeface="Cambria Math"/>
                <a:cs typeface="Cambria Math"/>
              </a:rPr>
              <a:t>𝐴, </a:t>
            </a:r>
            <a:r>
              <a:rPr dirty="0" sz="1400" spc="75">
                <a:latin typeface="Cambria Math"/>
                <a:cs typeface="Cambria Math"/>
              </a:rPr>
              <a:t>𝑡</a:t>
            </a:r>
            <a:r>
              <a:rPr dirty="0" baseline="27777" sz="1500" spc="112">
                <a:latin typeface="Cambria Math"/>
                <a:cs typeface="Cambria Math"/>
              </a:rPr>
              <a:t>𝑛</a:t>
            </a:r>
            <a:r>
              <a:rPr dirty="0" sz="1400" spc="75">
                <a:latin typeface="Times New Roman"/>
                <a:cs typeface="Times New Roman"/>
              </a:rPr>
              <a:t>; </a:t>
            </a:r>
            <a:r>
              <a:rPr dirty="0" sz="1400" spc="45">
                <a:latin typeface="Cambria Math"/>
                <a:cs typeface="Cambria Math"/>
              </a:rPr>
              <a:t>𝑒</a:t>
            </a:r>
            <a:r>
              <a:rPr dirty="0" baseline="27777" sz="1500" spc="67">
                <a:latin typeface="Cambria Math"/>
                <a:cs typeface="Cambria Math"/>
              </a:rPr>
              <a:t>∝𝑡</a:t>
            </a:r>
            <a:r>
              <a:rPr dirty="0" sz="1400" spc="45">
                <a:latin typeface="Times New Roman"/>
                <a:cs typeface="Times New Roman"/>
              </a:rPr>
              <a:t>, </a:t>
            </a:r>
            <a:r>
              <a:rPr dirty="0" sz="1400" spc="20">
                <a:latin typeface="Cambria Math"/>
                <a:cs typeface="Cambria Math"/>
              </a:rPr>
              <a:t>𝑒</a:t>
            </a:r>
            <a:r>
              <a:rPr dirty="0" baseline="27777" sz="1500" spc="30">
                <a:latin typeface="Cambria Math"/>
                <a:cs typeface="Cambria Math"/>
              </a:rPr>
              <a:t>∝𝑡</a:t>
            </a:r>
            <a:r>
              <a:rPr dirty="0" sz="1400" spc="20">
                <a:latin typeface="Times New Roman"/>
                <a:cs typeface="Times New Roman"/>
              </a:rPr>
              <a:t>cos(</a:t>
            </a:r>
            <a:r>
              <a:rPr dirty="0" sz="1400" spc="20">
                <a:latin typeface="Cambria Math"/>
                <a:cs typeface="Cambria Math"/>
              </a:rPr>
              <a:t>𝛽</a:t>
            </a:r>
            <a:r>
              <a:rPr dirty="0" sz="1400" spc="20">
                <a:latin typeface="Times New Roman"/>
                <a:cs typeface="Times New Roman"/>
              </a:rPr>
              <a:t>t); </a:t>
            </a:r>
            <a:r>
              <a:rPr dirty="0" sz="1400" spc="15">
                <a:latin typeface="Cambria Math"/>
                <a:cs typeface="Cambria Math"/>
              </a:rPr>
              <a:t>𝑒</a:t>
            </a:r>
            <a:r>
              <a:rPr dirty="0" baseline="27777" sz="1500" spc="22">
                <a:latin typeface="Cambria Math"/>
                <a:cs typeface="Cambria Math"/>
              </a:rPr>
              <a:t>∝𝑡</a:t>
            </a:r>
            <a:r>
              <a:rPr dirty="0" sz="1400" spc="15">
                <a:latin typeface="Times New Roman"/>
                <a:cs typeface="Times New Roman"/>
              </a:rPr>
              <a:t>sin(</a:t>
            </a:r>
            <a:r>
              <a:rPr dirty="0" sz="1400" spc="15">
                <a:latin typeface="Cambria Math"/>
                <a:cs typeface="Cambria Math"/>
              </a:rPr>
              <a:t>𝛽</a:t>
            </a:r>
            <a:r>
              <a:rPr dirty="0" sz="1400" spc="15">
                <a:latin typeface="Times New Roman"/>
                <a:cs typeface="Times New Roman"/>
              </a:rPr>
              <a:t>t)]: </a:t>
            </a:r>
            <a:r>
              <a:rPr dirty="0" sz="1400" spc="-5">
                <a:latin typeface="Times New Roman"/>
                <a:cs typeface="Times New Roman"/>
              </a:rPr>
              <a:t>where </a:t>
            </a:r>
            <a:r>
              <a:rPr dirty="0" sz="1400">
                <a:latin typeface="Cambria Math"/>
                <a:cs typeface="Cambria Math"/>
              </a:rPr>
              <a:t>𝐴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-25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constant.</a:t>
            </a:r>
            <a:endParaRPr sz="1400">
              <a:latin typeface="Times New Roman"/>
              <a:cs typeface="Times New Roman"/>
            </a:endParaRPr>
          </a:p>
          <a:p>
            <a:pPr algn="ctr" marR="117475">
              <a:lnSpc>
                <a:spcPct val="100000"/>
              </a:lnSpc>
              <a:spcBef>
                <a:spcPts val="780"/>
              </a:spcBef>
            </a:pPr>
            <a:r>
              <a:rPr dirty="0" sz="1400" spc="-5">
                <a:latin typeface="Times New Roman"/>
                <a:cs typeface="Times New Roman"/>
              </a:rPr>
              <a:t>Remark</a:t>
            </a:r>
            <a:r>
              <a:rPr dirty="0" baseline="-9259" sz="1350" spc="-7">
                <a:latin typeface="Times New Roman"/>
                <a:cs typeface="Times New Roman"/>
              </a:rPr>
              <a:t>1</a:t>
            </a:r>
            <a:r>
              <a:rPr dirty="0" sz="1400" spc="-5">
                <a:latin typeface="Times New Roman"/>
                <a:cs typeface="Times New Roman"/>
              </a:rPr>
              <a:t>: </a:t>
            </a: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5">
                <a:latin typeface="Times New Roman"/>
                <a:cs typeface="Times New Roman"/>
              </a:rPr>
              <a:t>equation (24) </a:t>
            </a:r>
            <a:r>
              <a:rPr dirty="0" sz="1400">
                <a:latin typeface="Times New Roman"/>
                <a:cs typeface="Times New Roman"/>
              </a:rPr>
              <a:t>If </a:t>
            </a:r>
            <a:r>
              <a:rPr dirty="0" sz="1400" spc="10">
                <a:latin typeface="Cambria Math"/>
                <a:cs typeface="Cambria Math"/>
              </a:rPr>
              <a:t>𝑔(𝑥)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constant then </a:t>
            </a:r>
            <a:r>
              <a:rPr dirty="0" sz="1400" spc="-30">
                <a:latin typeface="Cambria Math"/>
                <a:cs typeface="Cambria Math"/>
              </a:rPr>
              <a:t>𝑦</a:t>
            </a:r>
            <a:r>
              <a:rPr dirty="0" baseline="-16666" sz="1500" spc="-44">
                <a:latin typeface="Cambria Math"/>
                <a:cs typeface="Cambria Math"/>
              </a:rPr>
              <a:t>𝑝 </a:t>
            </a: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3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𝐴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005"/>
              </a:lnSpc>
            </a:pPr>
            <a:r>
              <a:rPr dirty="0"/>
              <a:t>1</a:t>
            </a:r>
            <a:r>
              <a:rPr dirty="0"/>
              <a:t>2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73217" y="487780"/>
            <a:ext cx="1842770" cy="4648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695325" marR="5080" indent="-683260">
              <a:lnSpc>
                <a:spcPct val="130900"/>
              </a:lnSpc>
              <a:spcBef>
                <a:spcPts val="100"/>
              </a:spcBef>
            </a:pPr>
            <a:r>
              <a:rPr dirty="0" sz="1100" i="1">
                <a:latin typeface="Lucida Calligraphy"/>
                <a:cs typeface="Lucida Calligraphy"/>
              </a:rPr>
              <a:t>Asst. </a:t>
            </a:r>
            <a:r>
              <a:rPr dirty="0" sz="1100" spc="-5" i="1">
                <a:latin typeface="Lucida Calligraphy"/>
                <a:cs typeface="Lucida Calligraphy"/>
              </a:rPr>
              <a:t>Lec. Hussien Yossif  Radhi</a:t>
            </a:r>
            <a:endParaRPr sz="11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63955" y="467969"/>
            <a:ext cx="1892935" cy="4648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75310" marR="5080" indent="-563245">
              <a:lnSpc>
                <a:spcPct val="130900"/>
              </a:lnSpc>
              <a:spcBef>
                <a:spcPts val="100"/>
              </a:spcBef>
            </a:pPr>
            <a:r>
              <a:rPr dirty="0" sz="1100" i="1">
                <a:latin typeface="Lucida Calligraphy"/>
                <a:cs typeface="Lucida Calligraphy"/>
              </a:rPr>
              <a:t>Lecture </a:t>
            </a:r>
            <a:r>
              <a:rPr dirty="0" sz="1100" spc="-5" i="1">
                <a:latin typeface="Lucida Calligraphy"/>
                <a:cs typeface="Lucida Calligraphy"/>
              </a:rPr>
              <a:t>One: Differential  Equations</a:t>
            </a:r>
            <a:endParaRPr sz="1100">
              <a:latin typeface="Lucida Calligraphy"/>
              <a:cs typeface="Lucida Calligraphy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487546" y="3375913"/>
            <a:ext cx="167005" cy="0"/>
          </a:xfrm>
          <a:custGeom>
            <a:avLst/>
            <a:gdLst/>
            <a:ahLst/>
            <a:cxnLst/>
            <a:rect l="l" t="t" r="r" b="b"/>
            <a:pathLst>
              <a:path w="167004" h="0">
                <a:moveTo>
                  <a:pt x="0" y="0"/>
                </a:moveTo>
                <a:lnTo>
                  <a:pt x="16642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129080" y="1202791"/>
            <a:ext cx="3369945" cy="2351405"/>
          </a:xfrm>
          <a:prstGeom prst="rect">
            <a:avLst/>
          </a:prstGeom>
        </p:spPr>
        <p:txBody>
          <a:bodyPr wrap="square" lIns="0" tIns="10858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55"/>
              </a:spcBef>
            </a:pPr>
            <a:r>
              <a:rPr dirty="0" sz="1400" spc="-5">
                <a:latin typeface="Times New Roman"/>
                <a:cs typeface="Times New Roman"/>
              </a:rPr>
              <a:t>Ex</a:t>
            </a:r>
            <a:r>
              <a:rPr dirty="0" baseline="-9259" sz="1350" spc="-7">
                <a:latin typeface="Times New Roman"/>
                <a:cs typeface="Times New Roman"/>
              </a:rPr>
              <a:t>14</a:t>
            </a:r>
            <a:r>
              <a:rPr dirty="0" sz="1400" spc="-5">
                <a:latin typeface="Times New Roman"/>
                <a:cs typeface="Times New Roman"/>
              </a:rPr>
              <a:t>/ Solve the </a:t>
            </a:r>
            <a:r>
              <a:rPr dirty="0" sz="1400" spc="-10">
                <a:latin typeface="Times New Roman"/>
                <a:cs typeface="Times New Roman"/>
              </a:rPr>
              <a:t>following </a:t>
            </a:r>
            <a:r>
              <a:rPr dirty="0" sz="1400" spc="-5">
                <a:latin typeface="Times New Roman"/>
                <a:cs typeface="Times New Roman"/>
              </a:rPr>
              <a:t>differential</a:t>
            </a:r>
            <a:r>
              <a:rPr dirty="0" sz="1400" spc="7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equation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dirty="0" sz="1400" spc="-310">
                <a:latin typeface="Cambria Math"/>
                <a:cs typeface="Cambria Math"/>
              </a:rPr>
              <a:t>𝑦̿</a:t>
            </a:r>
            <a:r>
              <a:rPr dirty="0" sz="1400" spc="3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− </a:t>
            </a:r>
            <a:r>
              <a:rPr dirty="0" sz="1400" spc="-210">
                <a:latin typeface="Cambria Math"/>
                <a:cs typeface="Cambria Math"/>
              </a:rPr>
              <a:t>3𝑦̅ </a:t>
            </a:r>
            <a:r>
              <a:rPr dirty="0" sz="1400">
                <a:latin typeface="Cambria Math"/>
                <a:cs typeface="Cambria Math"/>
              </a:rPr>
              <a:t>−10𝑦 =</a:t>
            </a:r>
            <a:r>
              <a:rPr dirty="0" sz="1400" spc="15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3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dirty="0" sz="1400" spc="-5">
                <a:latin typeface="Times New Roman"/>
                <a:cs typeface="Times New Roman"/>
              </a:rPr>
              <a:t>Sol: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80"/>
              </a:spcBef>
            </a:pPr>
            <a:r>
              <a:rPr dirty="0" sz="1400" spc="45">
                <a:latin typeface="Cambria Math"/>
                <a:cs typeface="Cambria Math"/>
              </a:rPr>
              <a:t>𝑟</a:t>
            </a:r>
            <a:r>
              <a:rPr dirty="0" baseline="27777" sz="1500" spc="67">
                <a:latin typeface="Cambria Math"/>
                <a:cs typeface="Cambria Math"/>
              </a:rPr>
              <a:t>2 </a:t>
            </a:r>
            <a:r>
              <a:rPr dirty="0" sz="1400">
                <a:latin typeface="Cambria Math"/>
                <a:cs typeface="Cambria Math"/>
              </a:rPr>
              <a:t>− 3𝑟 − 10 = 0 → </a:t>
            </a:r>
            <a:r>
              <a:rPr dirty="0" baseline="1984" sz="2100">
                <a:latin typeface="Cambria Math"/>
                <a:cs typeface="Cambria Math"/>
              </a:rPr>
              <a:t>(</a:t>
            </a:r>
            <a:r>
              <a:rPr dirty="0" sz="1400">
                <a:latin typeface="Cambria Math"/>
                <a:cs typeface="Cambria Math"/>
              </a:rPr>
              <a:t>𝑟 − 5</a:t>
            </a:r>
            <a:r>
              <a:rPr dirty="0" baseline="1984" sz="2100">
                <a:latin typeface="Cambria Math"/>
                <a:cs typeface="Cambria Math"/>
              </a:rPr>
              <a:t>)(</a:t>
            </a:r>
            <a:r>
              <a:rPr dirty="0" sz="1400">
                <a:latin typeface="Cambria Math"/>
                <a:cs typeface="Cambria Math"/>
              </a:rPr>
              <a:t>𝑟 + 2</a:t>
            </a:r>
            <a:r>
              <a:rPr dirty="0" baseline="1984" sz="2100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30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0</a:t>
            </a:r>
            <a:endParaRPr sz="1400">
              <a:latin typeface="Cambria Math"/>
              <a:cs typeface="Cambria Math"/>
            </a:endParaRPr>
          </a:p>
          <a:p>
            <a:pPr marL="56515">
              <a:lnSpc>
                <a:spcPct val="100000"/>
              </a:lnSpc>
              <a:spcBef>
                <a:spcPts val="830"/>
              </a:spcBef>
            </a:pPr>
            <a:r>
              <a:rPr dirty="0" sz="1400" spc="-85">
                <a:latin typeface="Cambria Math"/>
                <a:cs typeface="Cambria Math"/>
              </a:rPr>
              <a:t>𝑟</a:t>
            </a:r>
            <a:r>
              <a:rPr dirty="0" baseline="-16666" sz="1500" spc="-127">
                <a:latin typeface="Cambria Math"/>
                <a:cs typeface="Cambria Math"/>
              </a:rPr>
              <a:t>1</a:t>
            </a:r>
            <a:r>
              <a:rPr dirty="0" baseline="-16666" sz="1500" spc="7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sz="1400" spc="-5">
                <a:latin typeface="Cambria Math"/>
                <a:cs typeface="Cambria Math"/>
              </a:rPr>
              <a:t>5</a:t>
            </a:r>
            <a:r>
              <a:rPr dirty="0" sz="1400" spc="-5">
                <a:latin typeface="Times New Roman"/>
                <a:cs typeface="Times New Roman"/>
              </a:rPr>
              <a:t>, </a:t>
            </a:r>
            <a:r>
              <a:rPr dirty="0" sz="1400" spc="-70">
                <a:latin typeface="Cambria Math"/>
                <a:cs typeface="Cambria Math"/>
              </a:rPr>
              <a:t>𝑟</a:t>
            </a:r>
            <a:r>
              <a:rPr dirty="0" baseline="-16666" sz="1500" spc="-104">
                <a:latin typeface="Cambria Math"/>
                <a:cs typeface="Cambria Math"/>
              </a:rPr>
              <a:t>2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sz="1400" spc="5">
                <a:latin typeface="Cambria Math"/>
                <a:cs typeface="Cambria Math"/>
              </a:rPr>
              <a:t>−2 </a:t>
            </a:r>
            <a:r>
              <a:rPr dirty="0" sz="1400">
                <a:latin typeface="Times New Roman"/>
                <a:cs typeface="Times New Roman"/>
              </a:rPr>
              <a:t>→ </a:t>
            </a:r>
            <a:r>
              <a:rPr dirty="0" sz="1400" spc="5">
                <a:latin typeface="Cambria Math"/>
                <a:cs typeface="Cambria Math"/>
              </a:rPr>
              <a:t>𝑦</a:t>
            </a:r>
            <a:r>
              <a:rPr dirty="0" baseline="-16666" sz="1500" spc="7">
                <a:latin typeface="Cambria Math"/>
                <a:cs typeface="Cambria Math"/>
              </a:rPr>
              <a:t>ℎ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sz="1400" spc="-25">
                <a:latin typeface="Cambria Math"/>
                <a:cs typeface="Cambria Math"/>
              </a:rPr>
              <a:t>𝑐</a:t>
            </a:r>
            <a:r>
              <a:rPr dirty="0" baseline="-16666" sz="1500" spc="-37">
                <a:latin typeface="Cambria Math"/>
                <a:cs typeface="Cambria Math"/>
              </a:rPr>
              <a:t>1 </a:t>
            </a:r>
            <a:r>
              <a:rPr dirty="0" sz="1400" spc="45">
                <a:latin typeface="Cambria Math"/>
                <a:cs typeface="Cambria Math"/>
              </a:rPr>
              <a:t>𝑒</a:t>
            </a:r>
            <a:r>
              <a:rPr dirty="0" baseline="27777" sz="1500" spc="67">
                <a:latin typeface="Cambria Math"/>
                <a:cs typeface="Cambria Math"/>
              </a:rPr>
              <a:t>5𝑥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sz="1400" spc="-10">
                <a:latin typeface="Cambria Math"/>
                <a:cs typeface="Cambria Math"/>
              </a:rPr>
              <a:t>𝑐</a:t>
            </a:r>
            <a:r>
              <a:rPr dirty="0" baseline="-16666" sz="1500" spc="-15">
                <a:latin typeface="Cambria Math"/>
                <a:cs typeface="Cambria Math"/>
              </a:rPr>
              <a:t>2</a:t>
            </a:r>
            <a:r>
              <a:rPr dirty="0" baseline="-16666" sz="1500" spc="187">
                <a:latin typeface="Cambria Math"/>
                <a:cs typeface="Cambria Math"/>
              </a:rPr>
              <a:t> </a:t>
            </a:r>
            <a:r>
              <a:rPr dirty="0" sz="1400" spc="30">
                <a:latin typeface="Cambria Math"/>
                <a:cs typeface="Cambria Math"/>
              </a:rPr>
              <a:t>𝑒</a:t>
            </a:r>
            <a:r>
              <a:rPr dirty="0" baseline="27777" sz="1500" spc="44">
                <a:latin typeface="Cambria Math"/>
                <a:cs typeface="Cambria Math"/>
              </a:rPr>
              <a:t>−2𝑥</a:t>
            </a:r>
            <a:endParaRPr baseline="27777" sz="15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80"/>
              </a:spcBef>
            </a:pPr>
            <a:r>
              <a:rPr dirty="0" sz="1400" spc="-30">
                <a:latin typeface="Cambria Math"/>
                <a:cs typeface="Cambria Math"/>
              </a:rPr>
              <a:t>𝑦</a:t>
            </a:r>
            <a:r>
              <a:rPr dirty="0" baseline="-16666" sz="1500" spc="-44">
                <a:latin typeface="Cambria Math"/>
                <a:cs typeface="Cambria Math"/>
              </a:rPr>
              <a:t>𝑝 </a:t>
            </a:r>
            <a:r>
              <a:rPr dirty="0" sz="1400">
                <a:latin typeface="Cambria Math"/>
                <a:cs typeface="Cambria Math"/>
              </a:rPr>
              <a:t>= 𝐴 → </a:t>
            </a:r>
            <a:r>
              <a:rPr dirty="0" sz="1400" spc="-185">
                <a:latin typeface="Cambria Math"/>
                <a:cs typeface="Cambria Math"/>
              </a:rPr>
              <a:t>𝑦̿</a:t>
            </a:r>
            <a:r>
              <a:rPr dirty="0" baseline="-16666" sz="1500" spc="-277">
                <a:latin typeface="Cambria Math"/>
                <a:cs typeface="Cambria Math"/>
              </a:rPr>
              <a:t>𝑝 </a:t>
            </a:r>
            <a:r>
              <a:rPr dirty="0" sz="1400">
                <a:latin typeface="Times New Roman"/>
                <a:cs typeface="Times New Roman"/>
              </a:rPr>
              <a:t>= 0 </a:t>
            </a:r>
            <a:r>
              <a:rPr dirty="0" sz="1400">
                <a:latin typeface="Cambria Math"/>
                <a:cs typeface="Cambria Math"/>
              </a:rPr>
              <a:t>→ </a:t>
            </a:r>
            <a:r>
              <a:rPr dirty="0" sz="1400" spc="-185">
                <a:latin typeface="Cambria Math"/>
                <a:cs typeface="Cambria Math"/>
              </a:rPr>
              <a:t>𝑦̅</a:t>
            </a:r>
            <a:r>
              <a:rPr dirty="0" baseline="-16666" sz="1500" spc="-277">
                <a:latin typeface="Cambria Math"/>
                <a:cs typeface="Cambria Math"/>
              </a:rPr>
              <a:t>𝑝 </a:t>
            </a:r>
            <a:r>
              <a:rPr dirty="0" sz="1400">
                <a:latin typeface="Times New Roman"/>
                <a:cs typeface="Times New Roman"/>
              </a:rPr>
              <a:t>=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0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395"/>
              </a:lnSpc>
              <a:spcBef>
                <a:spcPts val="1270"/>
              </a:spcBef>
            </a:pPr>
            <a:r>
              <a:rPr dirty="0" sz="1400">
                <a:latin typeface="Times New Roman"/>
                <a:cs typeface="Times New Roman"/>
              </a:rPr>
              <a:t>→ </a:t>
            </a:r>
            <a:r>
              <a:rPr dirty="0" sz="1400">
                <a:latin typeface="Cambria Math"/>
                <a:cs typeface="Cambria Math"/>
              </a:rPr>
              <a:t>0 − 3 ∗ 0 −10𝐴 = 3 → 𝐴 =  </a:t>
            </a:r>
            <a:r>
              <a:rPr dirty="0" baseline="47222" sz="1500">
                <a:latin typeface="Cambria Math"/>
                <a:cs typeface="Cambria Math"/>
              </a:rPr>
              <a:t>−3  </a:t>
            </a:r>
            <a:r>
              <a:rPr dirty="0" sz="1400">
                <a:latin typeface="Times New Roman"/>
                <a:cs typeface="Times New Roman"/>
              </a:rPr>
              <a:t>→ </a:t>
            </a:r>
            <a:r>
              <a:rPr dirty="0" sz="1400" spc="-30">
                <a:latin typeface="Cambria Math"/>
                <a:cs typeface="Cambria Math"/>
              </a:rPr>
              <a:t>𝑦</a:t>
            </a:r>
            <a:r>
              <a:rPr dirty="0" baseline="-16666" sz="1500" spc="-44">
                <a:latin typeface="Cambria Math"/>
                <a:cs typeface="Cambria Math"/>
              </a:rPr>
              <a:t>𝑝   </a:t>
            </a: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260">
                <a:latin typeface="Cambria Math"/>
                <a:cs typeface="Cambria Math"/>
              </a:rPr>
              <a:t> </a:t>
            </a:r>
            <a:r>
              <a:rPr dirty="0" baseline="47222" sz="1500">
                <a:latin typeface="Cambria Math"/>
                <a:cs typeface="Cambria Math"/>
              </a:rPr>
              <a:t>−3</a:t>
            </a:r>
            <a:endParaRPr baseline="47222" sz="1500">
              <a:latin typeface="Cambria Math"/>
              <a:cs typeface="Cambria Math"/>
            </a:endParaRPr>
          </a:p>
          <a:p>
            <a:pPr algn="r" marR="15240">
              <a:lnSpc>
                <a:spcPts val="915"/>
              </a:lnSpc>
              <a:tabLst>
                <a:tab pos="831850" algn="l"/>
              </a:tabLst>
            </a:pPr>
            <a:r>
              <a:rPr dirty="0" sz="1000" spc="15">
                <a:latin typeface="Cambria Math"/>
                <a:cs typeface="Cambria Math"/>
              </a:rPr>
              <a:t>1</a:t>
            </a:r>
            <a:r>
              <a:rPr dirty="0" sz="1000" spc="20">
                <a:latin typeface="Cambria Math"/>
                <a:cs typeface="Cambria Math"/>
              </a:rPr>
              <a:t>0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sz="1000" spc="15">
                <a:latin typeface="Cambria Math"/>
                <a:cs typeface="Cambria Math"/>
              </a:rPr>
              <a:t>10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319904" y="3375913"/>
            <a:ext cx="166370" cy="0"/>
          </a:xfrm>
          <a:custGeom>
            <a:avLst/>
            <a:gdLst/>
            <a:ahLst/>
            <a:cxnLst/>
            <a:rect l="l" t="t" r="r" b="b"/>
            <a:pathLst>
              <a:path w="166370" h="0">
                <a:moveTo>
                  <a:pt x="0" y="0"/>
                </a:moveTo>
                <a:lnTo>
                  <a:pt x="166115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129080" y="3711066"/>
            <a:ext cx="46228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mbria Math"/>
                <a:cs typeface="Cambria Math"/>
              </a:rPr>
              <a:t>∴ 𝑦</a:t>
            </a:r>
            <a:r>
              <a:rPr dirty="0" sz="1400" spc="9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653285" y="3534893"/>
            <a:ext cx="257175" cy="534670"/>
          </a:xfrm>
          <a:prstGeom prst="rect">
            <a:avLst/>
          </a:prstGeom>
        </p:spPr>
        <p:txBody>
          <a:bodyPr wrap="square" lIns="0" tIns="533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20"/>
              </a:spcBef>
            </a:pPr>
            <a:r>
              <a:rPr dirty="0" sz="1400" spc="-5">
                <a:latin typeface="Cambria Math"/>
                <a:cs typeface="Cambria Math"/>
              </a:rPr>
              <a:t>−</a:t>
            </a:r>
            <a:r>
              <a:rPr dirty="0" sz="1400">
                <a:latin typeface="Cambria Math"/>
                <a:cs typeface="Cambria Math"/>
              </a:rPr>
              <a:t>3</a:t>
            </a:r>
            <a:endParaRPr sz="1400">
              <a:latin typeface="Cambria Math"/>
              <a:cs typeface="Cambria Math"/>
            </a:endParaRPr>
          </a:p>
          <a:p>
            <a:pPr marL="29209">
              <a:lnSpc>
                <a:spcPct val="100000"/>
              </a:lnSpc>
              <a:spcBef>
                <a:spcPts val="325"/>
              </a:spcBef>
            </a:pPr>
            <a:r>
              <a:rPr dirty="0" sz="1400">
                <a:latin typeface="Cambria Math"/>
                <a:cs typeface="Cambria Math"/>
              </a:rPr>
              <a:t>10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665985" y="3851782"/>
            <a:ext cx="231775" cy="0"/>
          </a:xfrm>
          <a:custGeom>
            <a:avLst/>
            <a:gdLst/>
            <a:ahLst/>
            <a:cxnLst/>
            <a:rect l="l" t="t" r="r" b="b"/>
            <a:pathLst>
              <a:path w="231775" h="0">
                <a:moveTo>
                  <a:pt x="0" y="0"/>
                </a:moveTo>
                <a:lnTo>
                  <a:pt x="23164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2248026" y="3799459"/>
            <a:ext cx="76644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80085" algn="l"/>
              </a:tabLst>
            </a:pPr>
            <a:r>
              <a:rPr dirty="0" sz="1000" spc="20">
                <a:latin typeface="Cambria Math"/>
                <a:cs typeface="Cambria Math"/>
              </a:rPr>
              <a:t>1</a:t>
            </a:r>
            <a:r>
              <a:rPr dirty="0" sz="1000" spc="20">
                <a:latin typeface="Cambria Math"/>
                <a:cs typeface="Cambria Math"/>
              </a:rPr>
              <a:t>	</a:t>
            </a:r>
            <a:r>
              <a:rPr dirty="0" sz="1000" spc="2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964182" y="3711066"/>
            <a:ext cx="117348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13740" algn="l"/>
              </a:tabLst>
            </a:pPr>
            <a:r>
              <a:rPr dirty="0" sz="1400">
                <a:latin typeface="Cambria Math"/>
                <a:cs typeface="Cambria Math"/>
              </a:rPr>
              <a:t>+</a:t>
            </a:r>
            <a:r>
              <a:rPr dirty="0" sz="1400" spc="30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𝑐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𝑒	+ 𝑐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𝑒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467482" y="3697350"/>
            <a:ext cx="92011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67385" algn="l"/>
              </a:tabLst>
            </a:pPr>
            <a:r>
              <a:rPr dirty="0" sz="1000" spc="15">
                <a:latin typeface="Cambria Math"/>
                <a:cs typeface="Cambria Math"/>
              </a:rPr>
              <a:t>5</a:t>
            </a:r>
            <a:r>
              <a:rPr dirty="0" sz="1000" spc="105">
                <a:latin typeface="Cambria Math"/>
                <a:cs typeface="Cambria Math"/>
              </a:rPr>
              <a:t>𝑥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sz="1000" spc="-30">
                <a:latin typeface="Cambria Math"/>
                <a:cs typeface="Cambria Math"/>
              </a:rPr>
              <a:t>−</a:t>
            </a:r>
            <a:r>
              <a:rPr dirty="0" sz="1000" spc="15">
                <a:latin typeface="Cambria Math"/>
                <a:cs typeface="Cambria Math"/>
              </a:rPr>
              <a:t>2</a:t>
            </a:r>
            <a:r>
              <a:rPr dirty="0" sz="1000" spc="105">
                <a:latin typeface="Cambria Math"/>
                <a:cs typeface="Cambria Math"/>
              </a:rPr>
              <a:t>𝑥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370330" y="4138929"/>
            <a:ext cx="152400" cy="152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370330" y="8649969"/>
            <a:ext cx="152400" cy="152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1129080" y="4005808"/>
            <a:ext cx="5305425" cy="5492750"/>
          </a:xfrm>
          <a:prstGeom prst="rect">
            <a:avLst/>
          </a:prstGeom>
        </p:spPr>
        <p:txBody>
          <a:bodyPr wrap="square" lIns="0" tIns="108585" rIns="0" bIns="0" rtlCol="0" vert="horz">
            <a:spAutoFit/>
          </a:bodyPr>
          <a:lstStyle/>
          <a:p>
            <a:pPr algn="just" marL="469265">
              <a:lnSpc>
                <a:spcPct val="100000"/>
              </a:lnSpc>
              <a:spcBef>
                <a:spcPts val="855"/>
              </a:spcBef>
            </a:pPr>
            <a:r>
              <a:rPr dirty="0" sz="1400" spc="-5">
                <a:latin typeface="Times New Roman"/>
                <a:cs typeface="Times New Roman"/>
              </a:rPr>
              <a:t>Remark</a:t>
            </a:r>
            <a:r>
              <a:rPr dirty="0" baseline="-9259" sz="1350" spc="-7">
                <a:latin typeface="Times New Roman"/>
                <a:cs typeface="Times New Roman"/>
              </a:rPr>
              <a:t>2</a:t>
            </a:r>
            <a:r>
              <a:rPr dirty="0" sz="1400" spc="-5">
                <a:latin typeface="Times New Roman"/>
                <a:cs typeface="Times New Roman"/>
              </a:rPr>
              <a:t>: </a:t>
            </a: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5">
                <a:latin typeface="Times New Roman"/>
                <a:cs typeface="Times New Roman"/>
              </a:rPr>
              <a:t>equation (24) </a:t>
            </a:r>
            <a:r>
              <a:rPr dirty="0" sz="1400">
                <a:latin typeface="Times New Roman"/>
                <a:cs typeface="Times New Roman"/>
              </a:rPr>
              <a:t>If </a:t>
            </a:r>
            <a:r>
              <a:rPr dirty="0" sz="1400" spc="-5">
                <a:latin typeface="Times New Roman"/>
                <a:cs typeface="Times New Roman"/>
              </a:rPr>
              <a:t>g(x) is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function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(</a:t>
            </a:r>
            <a:r>
              <a:rPr dirty="0" sz="1400" spc="-5" i="1">
                <a:latin typeface="Times New Roman"/>
                <a:cs typeface="Times New Roman"/>
              </a:rPr>
              <a:t>x</a:t>
            </a:r>
            <a:r>
              <a:rPr dirty="0" sz="1400" spc="-5">
                <a:latin typeface="Times New Roman"/>
                <a:cs typeface="Times New Roman"/>
              </a:rPr>
              <a:t>)then</a:t>
            </a:r>
            <a:endParaRPr sz="1400">
              <a:latin typeface="Times New Roman"/>
              <a:cs typeface="Times New Roman"/>
            </a:endParaRPr>
          </a:p>
          <a:p>
            <a:pPr algn="just" marL="469265">
              <a:lnSpc>
                <a:spcPct val="100000"/>
              </a:lnSpc>
              <a:spcBef>
                <a:spcPts val="755"/>
              </a:spcBef>
            </a:pPr>
            <a:r>
              <a:rPr dirty="0" sz="1400" spc="-30">
                <a:latin typeface="Cambria Math"/>
                <a:cs typeface="Cambria Math"/>
              </a:rPr>
              <a:t>𝑦</a:t>
            </a:r>
            <a:r>
              <a:rPr dirty="0" baseline="-16666" sz="1500" spc="-44">
                <a:latin typeface="Cambria Math"/>
                <a:cs typeface="Cambria Math"/>
              </a:rPr>
              <a:t>𝑝 </a:t>
            </a: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15">
                <a:latin typeface="Cambria Math"/>
                <a:cs typeface="Cambria Math"/>
              </a:rPr>
              <a:t>𝑄(𝑥)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969"/>
              </a:spcBef>
            </a:pPr>
            <a:r>
              <a:rPr dirty="0" sz="1400" spc="-5">
                <a:latin typeface="Times New Roman"/>
                <a:cs typeface="Times New Roman"/>
              </a:rPr>
              <a:t>Where </a:t>
            </a:r>
            <a:r>
              <a:rPr dirty="0" sz="1400" spc="15">
                <a:latin typeface="Cambria Math"/>
                <a:cs typeface="Cambria Math"/>
              </a:rPr>
              <a:t>𝑄(𝑥) </a:t>
            </a:r>
            <a:r>
              <a:rPr dirty="0" sz="1400">
                <a:latin typeface="Times New Roman"/>
                <a:cs typeface="Times New Roman"/>
              </a:rPr>
              <a:t>is a </a:t>
            </a:r>
            <a:r>
              <a:rPr dirty="0" sz="1400" spc="-5">
                <a:latin typeface="Times New Roman"/>
                <a:cs typeface="Times New Roman"/>
              </a:rPr>
              <a:t>polynomial </a:t>
            </a:r>
            <a:r>
              <a:rPr dirty="0" sz="1400" spc="5">
                <a:latin typeface="Times New Roman"/>
                <a:cs typeface="Times New Roman"/>
              </a:rPr>
              <a:t>(</a:t>
            </a:r>
            <a:r>
              <a:rPr dirty="0" sz="1400" spc="5">
                <a:latin typeface="Cambria Math"/>
                <a:cs typeface="Cambria Math"/>
              </a:rPr>
              <a:t>𝑎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sz="1400" spc="-5">
                <a:latin typeface="Cambria Math"/>
                <a:cs typeface="Cambria Math"/>
              </a:rPr>
              <a:t>𝑏𝑥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sz="1400" spc="45">
                <a:latin typeface="Cambria Math"/>
                <a:cs typeface="Cambria Math"/>
              </a:rPr>
              <a:t>𝑐𝑥</a:t>
            </a:r>
            <a:r>
              <a:rPr dirty="0" baseline="27777" sz="1500" spc="67">
                <a:latin typeface="Cambria Math"/>
                <a:cs typeface="Cambria Math"/>
              </a:rPr>
              <a:t>2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sz="1400" spc="45">
                <a:latin typeface="Cambria Math"/>
                <a:cs typeface="Cambria Math"/>
              </a:rPr>
              <a:t>𝑑𝑥</a:t>
            </a:r>
            <a:r>
              <a:rPr dirty="0" baseline="27777" sz="1500" spc="67">
                <a:latin typeface="Cambria Math"/>
                <a:cs typeface="Cambria Math"/>
              </a:rPr>
              <a:t>3 </a:t>
            </a:r>
            <a:r>
              <a:rPr dirty="0" sz="1400">
                <a:latin typeface="Cambria Math"/>
                <a:cs typeface="Cambria Math"/>
              </a:rPr>
              <a:t>… . . </a:t>
            </a:r>
            <a:r>
              <a:rPr dirty="0" sz="1400" spc="55">
                <a:latin typeface="Cambria Math"/>
                <a:cs typeface="Cambria Math"/>
              </a:rPr>
              <a:t>+𝑥</a:t>
            </a:r>
            <a:r>
              <a:rPr dirty="0" baseline="27777" sz="1500" spc="82">
                <a:latin typeface="Cambria Math"/>
                <a:cs typeface="Cambria Math"/>
              </a:rPr>
              <a:t>𝑛</a:t>
            </a:r>
            <a:r>
              <a:rPr dirty="0" sz="1400" spc="55">
                <a:latin typeface="Cambria Math"/>
                <a:cs typeface="Cambria Math"/>
              </a:rPr>
              <a:t>) </a:t>
            </a:r>
            <a:r>
              <a:rPr dirty="0" sz="1400" spc="-10">
                <a:latin typeface="Cambria Math"/>
                <a:cs typeface="Cambria Math"/>
              </a:rPr>
              <a:t>,</a:t>
            </a:r>
            <a:r>
              <a:rPr dirty="0" sz="1400" spc="-10">
                <a:latin typeface="Times New Roman"/>
                <a:cs typeface="Times New Roman"/>
              </a:rPr>
              <a:t>then </a:t>
            </a:r>
            <a:r>
              <a:rPr dirty="0" sz="1400" spc="-30">
                <a:latin typeface="Cambria Math"/>
                <a:cs typeface="Cambria Math"/>
              </a:rPr>
              <a:t>𝑦</a:t>
            </a:r>
            <a:r>
              <a:rPr dirty="0" baseline="-16666" sz="1500" spc="-44">
                <a:latin typeface="Cambria Math"/>
                <a:cs typeface="Cambria Math"/>
              </a:rPr>
              <a:t>𝑝</a:t>
            </a:r>
            <a:r>
              <a:rPr dirty="0" baseline="-16666" sz="1500" spc="127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975"/>
              </a:spcBef>
            </a:pPr>
            <a:r>
              <a:rPr dirty="0" sz="1400" spc="55">
                <a:latin typeface="Cambria Math"/>
                <a:cs typeface="Cambria Math"/>
              </a:rPr>
              <a:t>𝐴𝑥</a:t>
            </a:r>
            <a:r>
              <a:rPr dirty="0" baseline="27777" sz="1500" spc="82">
                <a:latin typeface="Cambria Math"/>
                <a:cs typeface="Cambria Math"/>
              </a:rPr>
              <a:t>𝑛 </a:t>
            </a:r>
            <a:r>
              <a:rPr dirty="0" sz="1400">
                <a:latin typeface="Cambria Math"/>
                <a:cs typeface="Cambria Math"/>
              </a:rPr>
              <a:t>+ … . </a:t>
            </a:r>
            <a:r>
              <a:rPr dirty="0" sz="1400" spc="35">
                <a:latin typeface="Cambria Math"/>
                <a:cs typeface="Cambria Math"/>
              </a:rPr>
              <a:t>+𝐵𝑥</a:t>
            </a:r>
            <a:r>
              <a:rPr dirty="0" baseline="27777" sz="1500" spc="52">
                <a:latin typeface="Cambria Math"/>
                <a:cs typeface="Cambria Math"/>
              </a:rPr>
              <a:t>2 </a:t>
            </a:r>
            <a:r>
              <a:rPr dirty="0" sz="1400">
                <a:latin typeface="Cambria Math"/>
                <a:cs typeface="Cambria Math"/>
              </a:rPr>
              <a:t>+ 𝐶𝑥 +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𝐷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80"/>
              </a:spcBef>
            </a:pPr>
            <a:r>
              <a:rPr dirty="0" sz="1400" spc="-5">
                <a:latin typeface="Times New Roman"/>
                <a:cs typeface="Times New Roman"/>
              </a:rPr>
              <a:t>Ex</a:t>
            </a:r>
            <a:r>
              <a:rPr dirty="0" baseline="-9259" sz="1350" spc="-7">
                <a:latin typeface="Times New Roman"/>
                <a:cs typeface="Times New Roman"/>
              </a:rPr>
              <a:t>15</a:t>
            </a:r>
            <a:r>
              <a:rPr dirty="0" sz="1400" spc="-5">
                <a:latin typeface="Times New Roman"/>
                <a:cs typeface="Times New Roman"/>
              </a:rPr>
              <a:t>/ Find </a:t>
            </a:r>
            <a:r>
              <a:rPr dirty="0" sz="1400" spc="-30">
                <a:latin typeface="Cambria Math"/>
                <a:cs typeface="Cambria Math"/>
              </a:rPr>
              <a:t>𝑦</a:t>
            </a:r>
            <a:r>
              <a:rPr dirty="0" baseline="-16666" sz="1500" spc="-44">
                <a:latin typeface="Cambria Math"/>
                <a:cs typeface="Cambria Math"/>
              </a:rPr>
              <a:t>𝑝 </a:t>
            </a: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5">
                <a:latin typeface="Times New Roman"/>
                <a:cs typeface="Times New Roman"/>
              </a:rPr>
              <a:t>the following second order</a:t>
            </a:r>
            <a:r>
              <a:rPr dirty="0" sz="1400" spc="5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D.E.</a:t>
            </a:r>
            <a:endParaRPr sz="1400">
              <a:latin typeface="Times New Roman"/>
              <a:cs typeface="Times New Roman"/>
            </a:endParaRPr>
          </a:p>
          <a:p>
            <a:pPr marL="56515">
              <a:lnSpc>
                <a:spcPct val="100000"/>
              </a:lnSpc>
              <a:spcBef>
                <a:spcPts val="960"/>
              </a:spcBef>
            </a:pPr>
            <a:r>
              <a:rPr dirty="0" sz="1400" spc="-310">
                <a:latin typeface="Cambria Math"/>
                <a:cs typeface="Cambria Math"/>
              </a:rPr>
              <a:t>𝑦̿</a:t>
            </a:r>
            <a:r>
              <a:rPr dirty="0" sz="1400" spc="3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sz="1400" spc="-210">
                <a:latin typeface="Cambria Math"/>
                <a:cs typeface="Cambria Math"/>
              </a:rPr>
              <a:t>2𝑦̅ </a:t>
            </a:r>
            <a:r>
              <a:rPr dirty="0" sz="1400">
                <a:latin typeface="Cambria Math"/>
                <a:cs typeface="Cambria Math"/>
              </a:rPr>
              <a:t>− 2𝑦 =</a:t>
            </a:r>
            <a:r>
              <a:rPr dirty="0" sz="1400" spc="-185">
                <a:latin typeface="Cambria Math"/>
                <a:cs typeface="Cambria Math"/>
              </a:rPr>
              <a:t> </a:t>
            </a:r>
            <a:r>
              <a:rPr dirty="0" sz="1400" spc="35">
                <a:latin typeface="Cambria Math"/>
                <a:cs typeface="Cambria Math"/>
              </a:rPr>
              <a:t>2𝑥</a:t>
            </a:r>
            <a:r>
              <a:rPr dirty="0" baseline="27777" sz="1500" spc="52">
                <a:latin typeface="Cambria Math"/>
                <a:cs typeface="Cambria Math"/>
              </a:rPr>
              <a:t>2</a:t>
            </a:r>
            <a:endParaRPr baseline="27777" sz="15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dirty="0" sz="1400" spc="-5">
                <a:latin typeface="Times New Roman"/>
                <a:cs typeface="Times New Roman"/>
              </a:rPr>
              <a:t>Sol:</a:t>
            </a:r>
            <a:endParaRPr sz="1400">
              <a:latin typeface="Times New Roman"/>
              <a:cs typeface="Times New Roman"/>
            </a:endParaRPr>
          </a:p>
          <a:p>
            <a:pPr marL="12700" marR="713740">
              <a:lnSpc>
                <a:spcPts val="262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Since </a:t>
            </a:r>
            <a:r>
              <a:rPr dirty="0" sz="1400" spc="20">
                <a:latin typeface="Cambria Math"/>
                <a:cs typeface="Cambria Math"/>
              </a:rPr>
              <a:t>𝑄</a:t>
            </a:r>
            <a:r>
              <a:rPr dirty="0" baseline="1984" sz="2100" spc="30">
                <a:latin typeface="Cambria Math"/>
                <a:cs typeface="Cambria Math"/>
              </a:rPr>
              <a:t>(</a:t>
            </a:r>
            <a:r>
              <a:rPr dirty="0" sz="1400" spc="20">
                <a:latin typeface="Cambria Math"/>
                <a:cs typeface="Cambria Math"/>
              </a:rPr>
              <a:t>𝑥</a:t>
            </a:r>
            <a:r>
              <a:rPr dirty="0" baseline="1984" sz="2100" spc="30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sz="1400" spc="35">
                <a:latin typeface="Cambria Math"/>
                <a:cs typeface="Cambria Math"/>
              </a:rPr>
              <a:t>2𝑥</a:t>
            </a:r>
            <a:r>
              <a:rPr dirty="0" baseline="27777" sz="1500" spc="52">
                <a:latin typeface="Cambria Math"/>
                <a:cs typeface="Cambria Math"/>
              </a:rPr>
              <a:t>2 </a:t>
            </a:r>
            <a:r>
              <a:rPr dirty="0" sz="1400" spc="-20">
                <a:latin typeface="Times New Roman"/>
                <a:cs typeface="Times New Roman"/>
              </a:rPr>
              <a:t>→</a:t>
            </a:r>
            <a:r>
              <a:rPr dirty="0" sz="1400" spc="-20">
                <a:latin typeface="Cambria Math"/>
                <a:cs typeface="Cambria Math"/>
              </a:rPr>
              <a:t>𝑦</a:t>
            </a:r>
            <a:r>
              <a:rPr dirty="0" baseline="-16666" sz="1500" spc="-30">
                <a:latin typeface="Cambria Math"/>
                <a:cs typeface="Cambria Math"/>
              </a:rPr>
              <a:t>𝑝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sz="1400" spc="35">
                <a:latin typeface="Cambria Math"/>
                <a:cs typeface="Cambria Math"/>
              </a:rPr>
              <a:t>𝐴𝑥</a:t>
            </a:r>
            <a:r>
              <a:rPr dirty="0" baseline="27777" sz="1500" spc="52">
                <a:latin typeface="Cambria Math"/>
                <a:cs typeface="Cambria Math"/>
              </a:rPr>
              <a:t>2 </a:t>
            </a:r>
            <a:r>
              <a:rPr dirty="0" sz="1400">
                <a:latin typeface="Cambria Math"/>
                <a:cs typeface="Cambria Math"/>
              </a:rPr>
              <a:t>+ 𝐵𝑥 + 𝐶 → </a:t>
            </a:r>
            <a:r>
              <a:rPr dirty="0" sz="1400" spc="-185">
                <a:latin typeface="Cambria Math"/>
                <a:cs typeface="Cambria Math"/>
              </a:rPr>
              <a:t>𝑦̅</a:t>
            </a:r>
            <a:r>
              <a:rPr dirty="0" baseline="-16666" sz="1500" spc="-277">
                <a:latin typeface="Cambria Math"/>
                <a:cs typeface="Cambria Math"/>
              </a:rPr>
              <a:t>𝑝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baseline="1984" sz="2100">
                <a:latin typeface="Cambria Math"/>
                <a:cs typeface="Cambria Math"/>
              </a:rPr>
              <a:t>(</a:t>
            </a:r>
            <a:r>
              <a:rPr dirty="0" sz="1400">
                <a:latin typeface="Cambria Math"/>
                <a:cs typeface="Cambria Math"/>
              </a:rPr>
              <a:t>2𝐴𝑥 + </a:t>
            </a:r>
            <a:r>
              <a:rPr dirty="0" sz="1400" spc="15">
                <a:latin typeface="Cambria Math"/>
                <a:cs typeface="Cambria Math"/>
              </a:rPr>
              <a:t>𝐵</a:t>
            </a:r>
            <a:r>
              <a:rPr dirty="0" baseline="1984" sz="2100" spc="22">
                <a:latin typeface="Cambria Math"/>
                <a:cs typeface="Cambria Math"/>
              </a:rPr>
              <a:t>)  </a:t>
            </a:r>
            <a:r>
              <a:rPr dirty="0" sz="1400">
                <a:latin typeface="Cambria Math"/>
                <a:cs typeface="Cambria Math"/>
              </a:rPr>
              <a:t>&amp; </a:t>
            </a:r>
            <a:r>
              <a:rPr dirty="0" sz="1400" spc="-185">
                <a:latin typeface="Cambria Math"/>
                <a:cs typeface="Cambria Math"/>
              </a:rPr>
              <a:t>𝑦̿</a:t>
            </a:r>
            <a:r>
              <a:rPr dirty="0" baseline="-16666" sz="1500" spc="-277">
                <a:latin typeface="Cambria Math"/>
                <a:cs typeface="Cambria Math"/>
              </a:rPr>
              <a:t>𝑝 </a:t>
            </a: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6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2𝐴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dirty="0" sz="1400">
                <a:latin typeface="Cambria Math"/>
                <a:cs typeface="Cambria Math"/>
              </a:rPr>
              <a:t>∴ 2𝐴 + 2</a:t>
            </a:r>
            <a:r>
              <a:rPr dirty="0" baseline="1984" sz="2100">
                <a:latin typeface="Cambria Math"/>
                <a:cs typeface="Cambria Math"/>
              </a:rPr>
              <a:t>(</a:t>
            </a:r>
            <a:r>
              <a:rPr dirty="0" sz="1400">
                <a:latin typeface="Cambria Math"/>
                <a:cs typeface="Cambria Math"/>
              </a:rPr>
              <a:t>2𝐴𝑥 + </a:t>
            </a:r>
            <a:r>
              <a:rPr dirty="0" sz="1400" spc="15">
                <a:latin typeface="Cambria Math"/>
                <a:cs typeface="Cambria Math"/>
              </a:rPr>
              <a:t>𝐵</a:t>
            </a:r>
            <a:r>
              <a:rPr dirty="0" baseline="1984" sz="2100" spc="22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− 2 </a:t>
            </a:r>
            <a:r>
              <a:rPr dirty="0" baseline="1984" sz="2100" spc="37">
                <a:latin typeface="Cambria Math"/>
                <a:cs typeface="Cambria Math"/>
              </a:rPr>
              <a:t>(</a:t>
            </a:r>
            <a:r>
              <a:rPr dirty="0" sz="1400" spc="25">
                <a:latin typeface="Cambria Math"/>
                <a:cs typeface="Cambria Math"/>
              </a:rPr>
              <a:t>𝐴𝑥</a:t>
            </a:r>
            <a:r>
              <a:rPr dirty="0" baseline="27777" sz="1500" spc="37">
                <a:latin typeface="Cambria Math"/>
                <a:cs typeface="Cambria Math"/>
              </a:rPr>
              <a:t>2 </a:t>
            </a:r>
            <a:r>
              <a:rPr dirty="0" sz="1400">
                <a:latin typeface="Cambria Math"/>
                <a:cs typeface="Cambria Math"/>
              </a:rPr>
              <a:t>+ 𝐵𝑥 + 𝐶 </a:t>
            </a:r>
            <a:r>
              <a:rPr dirty="0" baseline="1984" sz="2100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150">
                <a:latin typeface="Cambria Math"/>
                <a:cs typeface="Cambria Math"/>
              </a:rPr>
              <a:t> </a:t>
            </a:r>
            <a:r>
              <a:rPr dirty="0" sz="1400" spc="35">
                <a:latin typeface="Cambria Math"/>
                <a:cs typeface="Cambria Math"/>
              </a:rPr>
              <a:t>2𝑥</a:t>
            </a:r>
            <a:r>
              <a:rPr dirty="0" baseline="27777" sz="1500" spc="52">
                <a:latin typeface="Cambria Math"/>
                <a:cs typeface="Cambria Math"/>
              </a:rPr>
              <a:t>2</a:t>
            </a:r>
            <a:endParaRPr baseline="27777" sz="1500">
              <a:latin typeface="Cambria Math"/>
              <a:cs typeface="Cambria Math"/>
            </a:endParaRPr>
          </a:p>
          <a:p>
            <a:pPr marL="56515">
              <a:lnSpc>
                <a:spcPct val="100000"/>
              </a:lnSpc>
              <a:spcBef>
                <a:spcPts val="805"/>
              </a:spcBef>
              <a:tabLst>
                <a:tab pos="3745229" algn="l"/>
              </a:tabLst>
            </a:pPr>
            <a:r>
              <a:rPr dirty="0" sz="1400">
                <a:latin typeface="Cambria Math"/>
                <a:cs typeface="Cambria Math"/>
              </a:rPr>
              <a:t>→ 2𝐴 + 4𝐴𝑥 + 2𝐵 − 2 </a:t>
            </a:r>
            <a:r>
              <a:rPr dirty="0" sz="1400" spc="35">
                <a:latin typeface="Cambria Math"/>
                <a:cs typeface="Cambria Math"/>
              </a:rPr>
              <a:t>𝐴𝑥</a:t>
            </a:r>
            <a:r>
              <a:rPr dirty="0" baseline="27777" sz="1500" spc="52">
                <a:latin typeface="Cambria Math"/>
                <a:cs typeface="Cambria Math"/>
              </a:rPr>
              <a:t>2  </a:t>
            </a:r>
            <a:r>
              <a:rPr dirty="0" sz="1400">
                <a:latin typeface="Cambria Math"/>
                <a:cs typeface="Cambria Math"/>
              </a:rPr>
              <a:t>− 2 𝐵𝑥 − 2𝐶</a:t>
            </a:r>
            <a:r>
              <a:rPr dirty="0" sz="1400" spc="18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sz="1400" spc="95">
                <a:latin typeface="Cambria Math"/>
                <a:cs typeface="Cambria Math"/>
              </a:rPr>
              <a:t> </a:t>
            </a:r>
            <a:r>
              <a:rPr dirty="0" sz="1400" spc="35">
                <a:latin typeface="Cambria Math"/>
                <a:cs typeface="Cambria Math"/>
              </a:rPr>
              <a:t>2𝑥</a:t>
            </a:r>
            <a:r>
              <a:rPr dirty="0" baseline="27777" sz="1500" spc="52">
                <a:latin typeface="Cambria Math"/>
                <a:cs typeface="Cambria Math"/>
              </a:rPr>
              <a:t>2	</a:t>
            </a:r>
            <a:r>
              <a:rPr dirty="0" sz="1400">
                <a:latin typeface="Cambria Math"/>
                <a:cs typeface="Cambria Math"/>
              </a:rPr>
              <a:t>→ −2𝐴 =</a:t>
            </a:r>
            <a:r>
              <a:rPr dirty="0" sz="1400" spc="21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dirty="0" sz="1400">
                <a:latin typeface="Cambria Math"/>
                <a:cs typeface="Cambria Math"/>
              </a:rPr>
              <a:t>∴ 𝐴 =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−1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90"/>
              </a:spcBef>
            </a:pPr>
            <a:r>
              <a:rPr dirty="0" sz="1400">
                <a:latin typeface="Times New Roman"/>
                <a:cs typeface="Times New Roman"/>
              </a:rPr>
              <a:t>, </a:t>
            </a:r>
            <a:r>
              <a:rPr dirty="0" sz="1400">
                <a:latin typeface="Cambria Math"/>
                <a:cs typeface="Cambria Math"/>
              </a:rPr>
              <a:t>4𝐴 − 2𝐵 = 0 → 𝐵 = </a:t>
            </a:r>
            <a:r>
              <a:rPr dirty="0" sz="1400" spc="5">
                <a:latin typeface="Cambria Math"/>
                <a:cs typeface="Cambria Math"/>
              </a:rPr>
              <a:t>−2 </a:t>
            </a:r>
            <a:r>
              <a:rPr dirty="0" sz="1400">
                <a:latin typeface="Times New Roman"/>
                <a:cs typeface="Times New Roman"/>
              </a:rPr>
              <a:t>&amp; </a:t>
            </a:r>
            <a:r>
              <a:rPr dirty="0" sz="1400">
                <a:latin typeface="Cambria Math"/>
                <a:cs typeface="Cambria Math"/>
              </a:rPr>
              <a:t>2𝐴 + 2 𝐵 − 2𝐶 = 0 → 𝐶 =</a:t>
            </a:r>
            <a:r>
              <a:rPr dirty="0" sz="1400" spc="16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−3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810"/>
              </a:spcBef>
            </a:pPr>
            <a:r>
              <a:rPr dirty="0" sz="1400" spc="-5">
                <a:latin typeface="Times New Roman"/>
                <a:cs typeface="Times New Roman"/>
              </a:rPr>
              <a:t>This means </a:t>
            </a:r>
            <a:r>
              <a:rPr dirty="0" sz="1400">
                <a:latin typeface="Times New Roman"/>
                <a:cs typeface="Times New Roman"/>
              </a:rPr>
              <a:t>that </a:t>
            </a:r>
            <a:r>
              <a:rPr dirty="0" sz="1400" spc="-30">
                <a:latin typeface="Cambria Math"/>
                <a:cs typeface="Cambria Math"/>
              </a:rPr>
              <a:t>𝑦</a:t>
            </a:r>
            <a:r>
              <a:rPr dirty="0" baseline="-16666" sz="1500" spc="-44">
                <a:latin typeface="Cambria Math"/>
                <a:cs typeface="Cambria Math"/>
              </a:rPr>
              <a:t>𝑝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sz="1400" spc="30">
                <a:latin typeface="Cambria Math"/>
                <a:cs typeface="Cambria Math"/>
              </a:rPr>
              <a:t>−𝑥</a:t>
            </a:r>
            <a:r>
              <a:rPr dirty="0" baseline="27777" sz="1500" spc="44">
                <a:latin typeface="Cambria Math"/>
                <a:cs typeface="Cambria Math"/>
              </a:rPr>
              <a:t>2 </a:t>
            </a:r>
            <a:r>
              <a:rPr dirty="0" sz="1400">
                <a:latin typeface="Cambria Math"/>
                <a:cs typeface="Cambria Math"/>
              </a:rPr>
              <a:t>− 2𝑥</a:t>
            </a:r>
            <a:r>
              <a:rPr dirty="0" sz="1400" spc="-13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−</a:t>
            </a:r>
            <a:r>
              <a:rPr dirty="0" sz="1400">
                <a:latin typeface="Times New Roman"/>
                <a:cs typeface="Times New Roman"/>
              </a:rPr>
              <a:t>3</a:t>
            </a:r>
            <a:endParaRPr sz="1400">
              <a:latin typeface="Times New Roman"/>
              <a:cs typeface="Times New Roman"/>
            </a:endParaRPr>
          </a:p>
          <a:p>
            <a:pPr algn="just" marL="469265" marR="5080">
              <a:lnSpc>
                <a:spcPct val="151400"/>
              </a:lnSpc>
              <a:spcBef>
                <a:spcPts val="70"/>
              </a:spcBef>
            </a:pPr>
            <a:r>
              <a:rPr dirty="0" sz="1400" spc="-5">
                <a:latin typeface="Times New Roman"/>
                <a:cs typeface="Times New Roman"/>
              </a:rPr>
              <a:t>Remark</a:t>
            </a:r>
            <a:r>
              <a:rPr dirty="0" baseline="-9259" sz="1350" spc="-7">
                <a:latin typeface="Times New Roman"/>
                <a:cs typeface="Times New Roman"/>
              </a:rPr>
              <a:t>3</a:t>
            </a:r>
            <a:r>
              <a:rPr dirty="0" sz="1400" spc="-5">
                <a:latin typeface="Times New Roman"/>
                <a:cs typeface="Times New Roman"/>
              </a:rPr>
              <a:t>: For equation </a:t>
            </a:r>
            <a:r>
              <a:rPr dirty="0" sz="1400">
                <a:latin typeface="Times New Roman"/>
                <a:cs typeface="Times New Roman"/>
              </a:rPr>
              <a:t>(24), </a:t>
            </a:r>
            <a:r>
              <a:rPr dirty="0" sz="1400" spc="-10">
                <a:latin typeface="Times New Roman"/>
                <a:cs typeface="Times New Roman"/>
              </a:rPr>
              <a:t>If </a:t>
            </a:r>
            <a:r>
              <a:rPr dirty="0" sz="1400">
                <a:latin typeface="Times New Roman"/>
                <a:cs typeface="Times New Roman"/>
              </a:rPr>
              <a:t>g(x) = </a:t>
            </a:r>
            <a:r>
              <a:rPr dirty="0" sz="1400" spc="25">
                <a:latin typeface="Cambria Math"/>
                <a:cs typeface="Cambria Math"/>
              </a:rPr>
              <a:t>𝑝(𝑥)𝑒</a:t>
            </a:r>
            <a:r>
              <a:rPr dirty="0" baseline="27777" sz="1500" spc="37">
                <a:latin typeface="Cambria Math"/>
                <a:cs typeface="Cambria Math"/>
              </a:rPr>
              <a:t>∝𝑥 </a:t>
            </a:r>
            <a:r>
              <a:rPr dirty="0" sz="1400" spc="-5">
                <a:latin typeface="Times New Roman"/>
                <a:cs typeface="Times New Roman"/>
              </a:rPr>
              <a:t>where </a:t>
            </a:r>
            <a:r>
              <a:rPr dirty="0" sz="1400" spc="10">
                <a:latin typeface="Cambria Math"/>
                <a:cs typeface="Cambria Math"/>
              </a:rPr>
              <a:t>𝑝(𝑥) </a:t>
            </a:r>
            <a:r>
              <a:rPr dirty="0" sz="1400" spc="-5">
                <a:latin typeface="Times New Roman"/>
                <a:cs typeface="Times New Roman"/>
              </a:rPr>
              <a:t>is </a:t>
            </a:r>
            <a:r>
              <a:rPr dirty="0" sz="1400">
                <a:latin typeface="Times New Roman"/>
                <a:cs typeface="Times New Roman"/>
              </a:rPr>
              <a:t>a  </a:t>
            </a:r>
            <a:r>
              <a:rPr dirty="0" sz="1400" spc="-5">
                <a:latin typeface="Times New Roman"/>
                <a:cs typeface="Times New Roman"/>
              </a:rPr>
              <a:t>polynomial with degree </a:t>
            </a:r>
            <a:r>
              <a:rPr dirty="0" sz="1400" spc="5">
                <a:latin typeface="Times New Roman"/>
                <a:cs typeface="Times New Roman"/>
              </a:rPr>
              <a:t>(</a:t>
            </a:r>
            <a:r>
              <a:rPr dirty="0" sz="1400" spc="5" i="1">
                <a:latin typeface="Times New Roman"/>
                <a:cs typeface="Times New Roman"/>
              </a:rPr>
              <a:t>m</a:t>
            </a:r>
            <a:r>
              <a:rPr dirty="0" sz="1400" spc="5">
                <a:latin typeface="Times New Roman"/>
                <a:cs typeface="Times New Roman"/>
              </a:rPr>
              <a:t>) </a:t>
            </a:r>
            <a:r>
              <a:rPr dirty="0" sz="1400" spc="-5">
                <a:latin typeface="Times New Roman"/>
                <a:cs typeface="Times New Roman"/>
              </a:rPr>
              <a:t>then </a:t>
            </a:r>
            <a:r>
              <a:rPr dirty="0" sz="1400" spc="-30">
                <a:latin typeface="Cambria Math"/>
                <a:cs typeface="Cambria Math"/>
              </a:rPr>
              <a:t>𝑦</a:t>
            </a:r>
            <a:r>
              <a:rPr dirty="0" baseline="-16666" sz="1500" spc="-44">
                <a:latin typeface="Cambria Math"/>
                <a:cs typeface="Cambria Math"/>
              </a:rPr>
              <a:t>𝑝 </a:t>
            </a:r>
            <a:r>
              <a:rPr dirty="0" sz="1400">
                <a:latin typeface="Times New Roman"/>
                <a:cs typeface="Times New Roman"/>
              </a:rPr>
              <a:t>= </a:t>
            </a:r>
            <a:r>
              <a:rPr dirty="0" sz="1400" spc="25">
                <a:latin typeface="Cambria Math"/>
                <a:cs typeface="Cambria Math"/>
              </a:rPr>
              <a:t>𝑄(𝑥)𝑒</a:t>
            </a:r>
            <a:r>
              <a:rPr dirty="0" baseline="27777" sz="1500" spc="37">
                <a:latin typeface="Cambria Math"/>
                <a:cs typeface="Cambria Math"/>
              </a:rPr>
              <a:t>∝𝑥 </a:t>
            </a:r>
            <a:r>
              <a:rPr dirty="0" sz="1400">
                <a:latin typeface="Times New Roman"/>
                <a:cs typeface="Times New Roman"/>
              </a:rPr>
              <a:t>if </a:t>
            </a:r>
            <a:r>
              <a:rPr dirty="0" sz="1400">
                <a:latin typeface="Cambria Math"/>
                <a:cs typeface="Cambria Math"/>
              </a:rPr>
              <a:t>(∝)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not root of  homogeneous solution, where </a:t>
            </a:r>
            <a:r>
              <a:rPr dirty="0" sz="1400" spc="15">
                <a:latin typeface="Cambria Math"/>
                <a:cs typeface="Cambria Math"/>
              </a:rPr>
              <a:t>𝑄(𝑥) </a:t>
            </a:r>
            <a:r>
              <a:rPr dirty="0" sz="1400">
                <a:latin typeface="Times New Roman"/>
                <a:cs typeface="Times New Roman"/>
              </a:rPr>
              <a:t>is a </a:t>
            </a:r>
            <a:r>
              <a:rPr dirty="0" sz="1400" spc="-5">
                <a:latin typeface="Times New Roman"/>
                <a:cs typeface="Times New Roman"/>
              </a:rPr>
              <a:t>polynomial with</a:t>
            </a:r>
            <a:r>
              <a:rPr dirty="0" sz="1400" spc="3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degree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005"/>
              </a:lnSpc>
            </a:pPr>
            <a:r>
              <a:rPr dirty="0"/>
              <a:t>1</a:t>
            </a:r>
            <a:r>
              <a:rPr dirty="0"/>
              <a:t>3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73217" y="487780"/>
            <a:ext cx="1842770" cy="4648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695325" marR="5080" indent="-683260">
              <a:lnSpc>
                <a:spcPct val="130900"/>
              </a:lnSpc>
              <a:spcBef>
                <a:spcPts val="100"/>
              </a:spcBef>
            </a:pPr>
            <a:r>
              <a:rPr dirty="0" sz="1100" i="1">
                <a:latin typeface="Lucida Calligraphy"/>
                <a:cs typeface="Lucida Calligraphy"/>
              </a:rPr>
              <a:t>Asst. </a:t>
            </a:r>
            <a:r>
              <a:rPr dirty="0" sz="1100" spc="-5" i="1">
                <a:latin typeface="Lucida Calligraphy"/>
                <a:cs typeface="Lucida Calligraphy"/>
              </a:rPr>
              <a:t>Lec. Hussien Yossif  Radhi</a:t>
            </a:r>
            <a:endParaRPr sz="11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63955" y="467969"/>
            <a:ext cx="1892935" cy="4648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75310" marR="5080" indent="-563245">
              <a:lnSpc>
                <a:spcPct val="130900"/>
              </a:lnSpc>
              <a:spcBef>
                <a:spcPts val="100"/>
              </a:spcBef>
            </a:pPr>
            <a:r>
              <a:rPr dirty="0" sz="1100" i="1">
                <a:latin typeface="Lucida Calligraphy"/>
                <a:cs typeface="Lucida Calligraphy"/>
              </a:rPr>
              <a:t>Lecture </a:t>
            </a:r>
            <a:r>
              <a:rPr dirty="0" sz="1100" spc="-5" i="1">
                <a:latin typeface="Lucida Calligraphy"/>
                <a:cs typeface="Lucida Calligraphy"/>
              </a:rPr>
              <a:t>One: Differential  Equations</a:t>
            </a:r>
            <a:endParaRPr sz="1100">
              <a:latin typeface="Lucida Calligraphy"/>
              <a:cs typeface="Lucida Calligraphy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370330" y="2298064"/>
            <a:ext cx="152400" cy="152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370330" y="4236719"/>
            <a:ext cx="152400" cy="152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129080" y="1202791"/>
            <a:ext cx="5306060" cy="8344534"/>
          </a:xfrm>
          <a:prstGeom prst="rect">
            <a:avLst/>
          </a:prstGeom>
        </p:spPr>
        <p:txBody>
          <a:bodyPr wrap="square" lIns="0" tIns="111760" rIns="0" bIns="0" rtlCol="0" vert="horz">
            <a:spAutoFit/>
          </a:bodyPr>
          <a:lstStyle/>
          <a:p>
            <a:pPr marL="469265">
              <a:lnSpc>
                <a:spcPct val="100000"/>
              </a:lnSpc>
              <a:spcBef>
                <a:spcPts val="880"/>
              </a:spcBef>
            </a:pPr>
            <a:r>
              <a:rPr dirty="0" sz="1400" spc="-5">
                <a:latin typeface="Times New Roman"/>
                <a:cs typeface="Times New Roman"/>
              </a:rPr>
              <a:t>(</a:t>
            </a:r>
            <a:r>
              <a:rPr dirty="0" sz="1400" spc="-5" i="1">
                <a:latin typeface="Times New Roman"/>
                <a:cs typeface="Times New Roman"/>
              </a:rPr>
              <a:t>m</a:t>
            </a:r>
            <a:r>
              <a:rPr dirty="0" sz="1400" spc="-5">
                <a:latin typeface="Times New Roman"/>
                <a:cs typeface="Times New Roman"/>
              </a:rPr>
              <a:t>).</a:t>
            </a:r>
            <a:r>
              <a:rPr dirty="0" sz="1400" spc="1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and</a:t>
            </a:r>
            <a:r>
              <a:rPr dirty="0" sz="1400" spc="10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if</a:t>
            </a:r>
            <a:r>
              <a:rPr dirty="0" sz="1400" spc="100">
                <a:latin typeface="Times New Roman"/>
                <a:cs typeface="Times New Roman"/>
              </a:rPr>
              <a:t> </a:t>
            </a:r>
            <a:r>
              <a:rPr dirty="0" sz="1400">
                <a:latin typeface="Cambria Math"/>
                <a:cs typeface="Cambria Math"/>
              </a:rPr>
              <a:t>∝</a:t>
            </a:r>
            <a:r>
              <a:rPr dirty="0" sz="1400" spc="145">
                <a:latin typeface="Cambria Math"/>
                <a:cs typeface="Cambria Math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10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simple</a:t>
            </a:r>
            <a:r>
              <a:rPr dirty="0" sz="1400" spc="10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root</a:t>
            </a:r>
            <a:r>
              <a:rPr dirty="0" sz="1400" spc="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homogeneous</a:t>
            </a:r>
            <a:r>
              <a:rPr dirty="0" sz="1400" spc="10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solution</a:t>
            </a:r>
            <a:r>
              <a:rPr dirty="0" sz="1400" spc="1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then</a:t>
            </a:r>
            <a:r>
              <a:rPr dirty="0" sz="1400" spc="105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y</a:t>
            </a:r>
            <a:r>
              <a:rPr dirty="0" baseline="-9259" sz="1350" spc="7">
                <a:latin typeface="Times New Roman"/>
                <a:cs typeface="Times New Roman"/>
              </a:rPr>
              <a:t>p</a:t>
            </a:r>
            <a:r>
              <a:rPr dirty="0" baseline="-9259" sz="1350" spc="22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  <a:p>
            <a:pPr algn="just" marL="469265" marR="7620">
              <a:lnSpc>
                <a:spcPct val="146400"/>
              </a:lnSpc>
            </a:pPr>
            <a:r>
              <a:rPr dirty="0" sz="1400" spc="30">
                <a:latin typeface="Cambria Math"/>
                <a:cs typeface="Cambria Math"/>
              </a:rPr>
              <a:t>𝑥𝑄(𝑥)𝑒</a:t>
            </a:r>
            <a:r>
              <a:rPr dirty="0" baseline="27777" sz="1500" spc="44">
                <a:latin typeface="Cambria Math"/>
                <a:cs typeface="Cambria Math"/>
              </a:rPr>
              <a:t>∝𝑥</a:t>
            </a:r>
            <a:r>
              <a:rPr dirty="0" sz="1400" spc="30">
                <a:latin typeface="Times New Roman"/>
                <a:cs typeface="Times New Roman"/>
              </a:rPr>
              <a:t>, </a:t>
            </a:r>
            <a:r>
              <a:rPr dirty="0" sz="1400" spc="-5">
                <a:latin typeface="Times New Roman"/>
                <a:cs typeface="Times New Roman"/>
              </a:rPr>
              <a:t>while </a:t>
            </a:r>
            <a:r>
              <a:rPr dirty="0" sz="1400">
                <a:latin typeface="Times New Roman"/>
                <a:cs typeface="Times New Roman"/>
              </a:rPr>
              <a:t>if </a:t>
            </a:r>
            <a:r>
              <a:rPr dirty="0" sz="1400">
                <a:latin typeface="Cambria Math"/>
                <a:cs typeface="Cambria Math"/>
              </a:rPr>
              <a:t>∝ </a:t>
            </a:r>
            <a:r>
              <a:rPr dirty="0" sz="1400">
                <a:latin typeface="Times New Roman"/>
                <a:cs typeface="Times New Roman"/>
              </a:rPr>
              <a:t>a root of </a:t>
            </a:r>
            <a:r>
              <a:rPr dirty="0" sz="1400" spc="-5">
                <a:latin typeface="Times New Roman"/>
                <a:cs typeface="Times New Roman"/>
              </a:rPr>
              <a:t>multiplicity </a:t>
            </a:r>
            <a:r>
              <a:rPr dirty="0" sz="1400" spc="5">
                <a:latin typeface="Times New Roman"/>
                <a:cs typeface="Times New Roman"/>
              </a:rPr>
              <a:t>(</a:t>
            </a:r>
            <a:r>
              <a:rPr dirty="0" sz="1400" spc="5" i="1">
                <a:latin typeface="Times New Roman"/>
                <a:cs typeface="Times New Roman"/>
              </a:rPr>
              <a:t>n</a:t>
            </a:r>
            <a:r>
              <a:rPr dirty="0" sz="1400" spc="5">
                <a:latin typeface="Times New Roman"/>
                <a:cs typeface="Times New Roman"/>
              </a:rPr>
              <a:t>)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homogeneous  solution then </a:t>
            </a:r>
            <a:r>
              <a:rPr dirty="0" sz="1400" spc="-30">
                <a:latin typeface="Cambria Math"/>
                <a:cs typeface="Cambria Math"/>
              </a:rPr>
              <a:t>𝑦</a:t>
            </a:r>
            <a:r>
              <a:rPr dirty="0" baseline="-16666" sz="1500" spc="-44">
                <a:latin typeface="Cambria Math"/>
                <a:cs typeface="Cambria Math"/>
              </a:rPr>
              <a:t>𝑝 </a:t>
            </a:r>
            <a:r>
              <a:rPr dirty="0" sz="1400">
                <a:latin typeface="Times New Roman"/>
                <a:cs typeface="Times New Roman"/>
              </a:rPr>
              <a:t>= </a:t>
            </a:r>
            <a:r>
              <a:rPr dirty="0" sz="1400" spc="75">
                <a:latin typeface="Cambria Math"/>
                <a:cs typeface="Cambria Math"/>
              </a:rPr>
              <a:t>𝑥</a:t>
            </a:r>
            <a:r>
              <a:rPr dirty="0" baseline="27777" sz="1500" spc="112">
                <a:latin typeface="Cambria Math"/>
                <a:cs typeface="Cambria Math"/>
              </a:rPr>
              <a:t>𝑛</a:t>
            </a:r>
            <a:r>
              <a:rPr dirty="0" baseline="27777" sz="1500" spc="300">
                <a:latin typeface="Cambria Math"/>
                <a:cs typeface="Cambria Math"/>
              </a:rPr>
              <a:t> </a:t>
            </a:r>
            <a:r>
              <a:rPr dirty="0" sz="1400" spc="30">
                <a:latin typeface="Cambria Math"/>
                <a:cs typeface="Cambria Math"/>
              </a:rPr>
              <a:t>𝑄(𝑥)𝑒</a:t>
            </a:r>
            <a:r>
              <a:rPr dirty="0" baseline="27777" sz="1500" spc="44">
                <a:latin typeface="Cambria Math"/>
                <a:cs typeface="Cambria Math"/>
              </a:rPr>
              <a:t>∝𝑥</a:t>
            </a:r>
            <a:r>
              <a:rPr dirty="0" sz="1400" spc="3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algn="just" marL="469265" marR="5080">
              <a:lnSpc>
                <a:spcPct val="151500"/>
              </a:lnSpc>
              <a:spcBef>
                <a:spcPts val="80"/>
              </a:spcBef>
            </a:pPr>
            <a:r>
              <a:rPr dirty="0" sz="1400" spc="-5">
                <a:latin typeface="Times New Roman"/>
                <a:cs typeface="Times New Roman"/>
              </a:rPr>
              <a:t>Remark</a:t>
            </a:r>
            <a:r>
              <a:rPr dirty="0" baseline="-9259" sz="1350" spc="-7">
                <a:latin typeface="Times New Roman"/>
                <a:cs typeface="Times New Roman"/>
              </a:rPr>
              <a:t>4</a:t>
            </a:r>
            <a:r>
              <a:rPr dirty="0" sz="1400" spc="-5">
                <a:latin typeface="Times New Roman"/>
                <a:cs typeface="Times New Roman"/>
              </a:rPr>
              <a:t>: </a:t>
            </a:r>
            <a:r>
              <a:rPr dirty="0" sz="1400">
                <a:latin typeface="Times New Roman"/>
                <a:cs typeface="Times New Roman"/>
              </a:rPr>
              <a:t>If </a:t>
            </a:r>
            <a:r>
              <a:rPr dirty="0" sz="1400" spc="-5">
                <a:latin typeface="Times New Roman"/>
                <a:cs typeface="Times New Roman"/>
              </a:rPr>
              <a:t>g(x) </a:t>
            </a:r>
            <a:r>
              <a:rPr dirty="0" sz="1400">
                <a:latin typeface="Times New Roman"/>
                <a:cs typeface="Times New Roman"/>
              </a:rPr>
              <a:t>= </a:t>
            </a:r>
            <a:r>
              <a:rPr dirty="0" sz="1400">
                <a:latin typeface="Cambria Math"/>
                <a:cs typeface="Cambria Math"/>
              </a:rPr>
              <a:t>𝑘𝑐𝑜𝑠𝛽𝑥 </a:t>
            </a:r>
            <a:r>
              <a:rPr dirty="0" sz="1400">
                <a:latin typeface="Times New Roman"/>
                <a:cs typeface="Times New Roman"/>
              </a:rPr>
              <a:t>or g(x) =</a:t>
            </a:r>
            <a:r>
              <a:rPr dirty="0" sz="1400">
                <a:latin typeface="Cambria Math"/>
                <a:cs typeface="Cambria Math"/>
              </a:rPr>
              <a:t>𝑘𝑠𝑖𝑛𝛽𝑥</a:t>
            </a:r>
            <a:r>
              <a:rPr dirty="0" sz="1400">
                <a:latin typeface="Times New Roman"/>
                <a:cs typeface="Times New Roman"/>
              </a:rPr>
              <a:t>, if </a:t>
            </a:r>
            <a:r>
              <a:rPr dirty="0" sz="1400" spc="-5">
                <a:latin typeface="Cambria Math"/>
                <a:cs typeface="Cambria Math"/>
              </a:rPr>
              <a:t>𝑗𝛽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not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simple  </a:t>
            </a:r>
            <a:r>
              <a:rPr dirty="0" sz="1400">
                <a:latin typeface="Times New Roman"/>
                <a:cs typeface="Times New Roman"/>
              </a:rPr>
              <a:t>root of </a:t>
            </a:r>
            <a:r>
              <a:rPr dirty="0" sz="1400" spc="-5">
                <a:latin typeface="Times New Roman"/>
                <a:cs typeface="Times New Roman"/>
              </a:rPr>
              <a:t>homogeneous solution then </a:t>
            </a:r>
            <a:r>
              <a:rPr dirty="0" sz="1400" spc="-30">
                <a:latin typeface="Cambria Math"/>
                <a:cs typeface="Cambria Math"/>
              </a:rPr>
              <a:t>𝑦</a:t>
            </a:r>
            <a:r>
              <a:rPr dirty="0" baseline="-16666" sz="1500" spc="-44">
                <a:latin typeface="Cambria Math"/>
                <a:cs typeface="Cambria Math"/>
              </a:rPr>
              <a:t>𝑝 </a:t>
            </a:r>
            <a:r>
              <a:rPr dirty="0" sz="1400">
                <a:latin typeface="Times New Roman"/>
                <a:cs typeface="Times New Roman"/>
              </a:rPr>
              <a:t>=</a:t>
            </a:r>
            <a:r>
              <a:rPr dirty="0" sz="1400">
                <a:latin typeface="Cambria Math"/>
                <a:cs typeface="Cambria Math"/>
              </a:rPr>
              <a:t>𝑀𝑐𝑜𝑠 𝛽𝑥 + 𝑁𝑠𝑖𝑛𝛽𝑥 </a:t>
            </a:r>
            <a:r>
              <a:rPr dirty="0" sz="1400" spc="-5">
                <a:latin typeface="Times New Roman"/>
                <a:cs typeface="Times New Roman"/>
              </a:rPr>
              <a:t>where  </a:t>
            </a:r>
            <a:r>
              <a:rPr dirty="0" sz="1400" spc="-10" i="1">
                <a:latin typeface="Times New Roman"/>
                <a:cs typeface="Times New Roman"/>
              </a:rPr>
              <a:t>M&amp;N </a:t>
            </a:r>
            <a:r>
              <a:rPr dirty="0" sz="1400">
                <a:latin typeface="Times New Roman"/>
                <a:cs typeface="Times New Roman"/>
              </a:rPr>
              <a:t>are constants, and if </a:t>
            </a:r>
            <a:r>
              <a:rPr dirty="0" sz="1400" spc="-5">
                <a:latin typeface="Cambria Math"/>
                <a:cs typeface="Cambria Math"/>
              </a:rPr>
              <a:t>𝑗𝛽 </a:t>
            </a:r>
            <a:r>
              <a:rPr dirty="0" sz="1400">
                <a:latin typeface="Times New Roman"/>
                <a:cs typeface="Times New Roman"/>
              </a:rPr>
              <a:t>is a </a:t>
            </a:r>
            <a:r>
              <a:rPr dirty="0" sz="1400" spc="-5">
                <a:latin typeface="Times New Roman"/>
                <a:cs typeface="Times New Roman"/>
              </a:rPr>
              <a:t>simple </a:t>
            </a:r>
            <a:r>
              <a:rPr dirty="0" sz="1400">
                <a:latin typeface="Times New Roman"/>
                <a:cs typeface="Times New Roman"/>
              </a:rPr>
              <a:t>root of </a:t>
            </a:r>
            <a:r>
              <a:rPr dirty="0" sz="1400" spc="-5">
                <a:latin typeface="Times New Roman"/>
                <a:cs typeface="Times New Roman"/>
              </a:rPr>
              <a:t>homogeneous  solution then </a:t>
            </a:r>
            <a:r>
              <a:rPr dirty="0" sz="1400" spc="-30">
                <a:latin typeface="Cambria Math"/>
                <a:cs typeface="Cambria Math"/>
              </a:rPr>
              <a:t>𝑦</a:t>
            </a:r>
            <a:r>
              <a:rPr dirty="0" baseline="-16666" sz="1500" spc="-44">
                <a:latin typeface="Cambria Math"/>
                <a:cs typeface="Cambria Math"/>
              </a:rPr>
              <a:t>𝑝 </a:t>
            </a:r>
            <a:r>
              <a:rPr dirty="0" sz="1400" spc="5">
                <a:latin typeface="Times New Roman"/>
                <a:cs typeface="Times New Roman"/>
              </a:rPr>
              <a:t>=</a:t>
            </a:r>
            <a:r>
              <a:rPr dirty="0" sz="1400" spc="5">
                <a:latin typeface="Cambria Math"/>
                <a:cs typeface="Cambria Math"/>
              </a:rPr>
              <a:t>𝑥( </a:t>
            </a:r>
            <a:r>
              <a:rPr dirty="0" sz="1400">
                <a:latin typeface="Cambria Math"/>
                <a:cs typeface="Cambria Math"/>
              </a:rPr>
              <a:t>𝑀𝑐𝑜𝑠 𝛽𝑥 + 𝑁𝑠𝑖𝑛𝛽𝑥)</a:t>
            </a:r>
            <a:r>
              <a:rPr dirty="0" sz="1400">
                <a:latin typeface="Times New Roman"/>
                <a:cs typeface="Times New Roman"/>
              </a:rPr>
              <a:t>, </a:t>
            </a:r>
            <a:r>
              <a:rPr dirty="0" sz="1400" spc="-5">
                <a:latin typeface="Times New Roman"/>
                <a:cs typeface="Times New Roman"/>
              </a:rPr>
              <a:t>while </a:t>
            </a:r>
            <a:r>
              <a:rPr dirty="0" sz="1400">
                <a:latin typeface="Times New Roman"/>
                <a:cs typeface="Times New Roman"/>
              </a:rPr>
              <a:t>if </a:t>
            </a:r>
            <a:r>
              <a:rPr dirty="0" sz="1400" spc="-5">
                <a:latin typeface="Cambria Math"/>
                <a:cs typeface="Cambria Math"/>
              </a:rPr>
              <a:t>𝑗𝛽 </a:t>
            </a:r>
            <a:r>
              <a:rPr dirty="0" sz="1400">
                <a:latin typeface="Times New Roman"/>
                <a:cs typeface="Times New Roman"/>
              </a:rPr>
              <a:t>a root </a:t>
            </a:r>
            <a:r>
              <a:rPr dirty="0" sz="1400" spc="-5">
                <a:latin typeface="Times New Roman"/>
                <a:cs typeface="Times New Roman"/>
              </a:rPr>
              <a:t>of  multiplicity </a:t>
            </a:r>
            <a:r>
              <a:rPr dirty="0" sz="1400" spc="5">
                <a:latin typeface="Times New Roman"/>
                <a:cs typeface="Times New Roman"/>
              </a:rPr>
              <a:t>(</a:t>
            </a:r>
            <a:r>
              <a:rPr dirty="0" sz="1400" spc="5" i="1">
                <a:latin typeface="Times New Roman"/>
                <a:cs typeface="Times New Roman"/>
              </a:rPr>
              <a:t>n</a:t>
            </a:r>
            <a:r>
              <a:rPr dirty="0" sz="1400" spc="5">
                <a:latin typeface="Times New Roman"/>
                <a:cs typeface="Times New Roman"/>
              </a:rPr>
              <a:t>) 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homogeneous solution then </a:t>
            </a:r>
            <a:r>
              <a:rPr dirty="0" sz="1400" spc="-30">
                <a:latin typeface="Cambria Math"/>
                <a:cs typeface="Cambria Math"/>
              </a:rPr>
              <a:t>𝑦</a:t>
            </a:r>
            <a:r>
              <a:rPr dirty="0" baseline="-16666" sz="1500" spc="-44">
                <a:latin typeface="Cambria Math"/>
                <a:cs typeface="Cambria Math"/>
              </a:rPr>
              <a:t>𝑝 </a:t>
            </a:r>
            <a:r>
              <a:rPr dirty="0" sz="1400">
                <a:latin typeface="Times New Roman"/>
                <a:cs typeface="Times New Roman"/>
              </a:rPr>
              <a:t>=</a:t>
            </a:r>
            <a:r>
              <a:rPr dirty="0" sz="1400" spc="32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𝑥</a:t>
            </a:r>
            <a:r>
              <a:rPr dirty="0" baseline="27777" sz="1500" spc="112">
                <a:latin typeface="Cambria Math"/>
                <a:cs typeface="Cambria Math"/>
              </a:rPr>
              <a:t>𝑛</a:t>
            </a:r>
            <a:r>
              <a:rPr dirty="0" sz="1400" spc="75">
                <a:latin typeface="Cambria Math"/>
                <a:cs typeface="Cambria Math"/>
              </a:rPr>
              <a:t>(</a:t>
            </a:r>
            <a:endParaRPr sz="1400">
              <a:latin typeface="Cambria Math"/>
              <a:cs typeface="Cambria Math"/>
            </a:endParaRPr>
          </a:p>
          <a:p>
            <a:pPr marL="469265">
              <a:lnSpc>
                <a:spcPct val="100000"/>
              </a:lnSpc>
              <a:spcBef>
                <a:spcPts val="950"/>
              </a:spcBef>
            </a:pPr>
            <a:r>
              <a:rPr dirty="0" sz="1400">
                <a:latin typeface="Cambria Math"/>
                <a:cs typeface="Cambria Math"/>
              </a:rPr>
              <a:t>𝑀𝑐𝑜𝑠 𝛽𝑥 +</a:t>
            </a:r>
            <a:r>
              <a:rPr dirty="0" sz="1400" spc="3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𝑁𝑠𝑖𝑛𝛽𝑥)</a:t>
            </a:r>
            <a:r>
              <a:rPr dirty="0" sz="140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algn="just" marL="469265" marR="5715">
              <a:lnSpc>
                <a:spcPct val="146400"/>
              </a:lnSpc>
            </a:pPr>
            <a:r>
              <a:rPr dirty="0" sz="1400" spc="-5">
                <a:latin typeface="Times New Roman"/>
                <a:cs typeface="Times New Roman"/>
              </a:rPr>
              <a:t>Remark</a:t>
            </a:r>
            <a:r>
              <a:rPr dirty="0" baseline="-9259" sz="1350" spc="-7">
                <a:latin typeface="Times New Roman"/>
                <a:cs typeface="Times New Roman"/>
              </a:rPr>
              <a:t>5</a:t>
            </a:r>
            <a:r>
              <a:rPr dirty="0" sz="1400" spc="-5">
                <a:latin typeface="Times New Roman"/>
                <a:cs typeface="Times New Roman"/>
              </a:rPr>
              <a:t>: </a:t>
            </a:r>
            <a:r>
              <a:rPr dirty="0" sz="1400">
                <a:latin typeface="Times New Roman"/>
                <a:cs typeface="Times New Roman"/>
              </a:rPr>
              <a:t>If </a:t>
            </a:r>
            <a:r>
              <a:rPr dirty="0" sz="1400" spc="-5">
                <a:latin typeface="Times New Roman"/>
                <a:cs typeface="Times New Roman"/>
              </a:rPr>
              <a:t>g(x) </a:t>
            </a:r>
            <a:r>
              <a:rPr dirty="0" sz="1400">
                <a:latin typeface="Times New Roman"/>
                <a:cs typeface="Times New Roman"/>
              </a:rPr>
              <a:t>= </a:t>
            </a:r>
            <a:r>
              <a:rPr dirty="0" sz="1400" spc="20">
                <a:latin typeface="Cambria Math"/>
                <a:cs typeface="Cambria Math"/>
              </a:rPr>
              <a:t>𝑒</a:t>
            </a:r>
            <a:r>
              <a:rPr dirty="0" baseline="27777" sz="1500" spc="30">
                <a:latin typeface="Cambria Math"/>
                <a:cs typeface="Cambria Math"/>
              </a:rPr>
              <a:t>∝𝑥</a:t>
            </a:r>
            <a:r>
              <a:rPr dirty="0" sz="1400" spc="20">
                <a:latin typeface="Times New Roman"/>
                <a:cs typeface="Times New Roman"/>
              </a:rPr>
              <a:t>[</a:t>
            </a:r>
            <a:r>
              <a:rPr dirty="0" sz="1400" spc="20">
                <a:latin typeface="Cambria Math"/>
                <a:cs typeface="Cambria Math"/>
              </a:rPr>
              <a:t>𝑃(𝑥)𝑐𝑜𝑠𝛽𝑥 </a:t>
            </a:r>
            <a:r>
              <a:rPr dirty="0" sz="1400">
                <a:latin typeface="Times New Roman"/>
                <a:cs typeface="Times New Roman"/>
              </a:rPr>
              <a:t>+ </a:t>
            </a:r>
            <a:r>
              <a:rPr dirty="0" sz="1400" spc="10">
                <a:latin typeface="Cambria Math"/>
                <a:cs typeface="Cambria Math"/>
              </a:rPr>
              <a:t>𝑄</a:t>
            </a:r>
            <a:r>
              <a:rPr dirty="0" baseline="1984" sz="2100" spc="15">
                <a:latin typeface="Cambria Math"/>
                <a:cs typeface="Cambria Math"/>
              </a:rPr>
              <a:t>(</a:t>
            </a:r>
            <a:r>
              <a:rPr dirty="0" sz="1400" spc="10">
                <a:latin typeface="Cambria Math"/>
                <a:cs typeface="Cambria Math"/>
              </a:rPr>
              <a:t>𝑥</a:t>
            </a:r>
            <a:r>
              <a:rPr dirty="0" baseline="1984" sz="2100" spc="15">
                <a:latin typeface="Cambria Math"/>
                <a:cs typeface="Cambria Math"/>
              </a:rPr>
              <a:t>)</a:t>
            </a:r>
            <a:r>
              <a:rPr dirty="0" sz="1400" spc="10">
                <a:latin typeface="Cambria Math"/>
                <a:cs typeface="Cambria Math"/>
              </a:rPr>
              <a:t>𝑠𝑖𝑛𝛽] </a:t>
            </a:r>
            <a:r>
              <a:rPr dirty="0" sz="1400">
                <a:latin typeface="Times New Roman"/>
                <a:cs typeface="Times New Roman"/>
              </a:rPr>
              <a:t>and </a:t>
            </a:r>
            <a:r>
              <a:rPr dirty="0" sz="1400" spc="-10">
                <a:latin typeface="Times New Roman"/>
                <a:cs typeface="Times New Roman"/>
              </a:rPr>
              <a:t>(</a:t>
            </a:r>
            <a:r>
              <a:rPr dirty="0" sz="1400" spc="-10">
                <a:latin typeface="Cambria Math"/>
                <a:cs typeface="Cambria Math"/>
              </a:rPr>
              <a:t>∝ </a:t>
            </a:r>
            <a:r>
              <a:rPr dirty="0" sz="1400" spc="5">
                <a:latin typeface="Cambria Math"/>
                <a:cs typeface="Cambria Math"/>
              </a:rPr>
              <a:t>+𝑗𝛽) </a:t>
            </a:r>
            <a:r>
              <a:rPr dirty="0" sz="1400" spc="-10">
                <a:latin typeface="Times New Roman"/>
                <a:cs typeface="Times New Roman"/>
              </a:rPr>
              <a:t>is  </a:t>
            </a:r>
            <a:r>
              <a:rPr dirty="0" sz="1400" spc="-5">
                <a:latin typeface="Times New Roman"/>
                <a:cs typeface="Times New Roman"/>
              </a:rPr>
              <a:t>not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root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homogeneous solution then </a:t>
            </a:r>
            <a:r>
              <a:rPr dirty="0" sz="1400" spc="-30">
                <a:latin typeface="Cambria Math"/>
                <a:cs typeface="Cambria Math"/>
              </a:rPr>
              <a:t>𝑦</a:t>
            </a:r>
            <a:r>
              <a:rPr dirty="0" baseline="-16666" sz="1500" spc="-44">
                <a:latin typeface="Cambria Math"/>
                <a:cs typeface="Cambria Math"/>
              </a:rPr>
              <a:t>𝑝 </a:t>
            </a:r>
            <a:r>
              <a:rPr dirty="0" sz="1400" spc="40">
                <a:latin typeface="Times New Roman"/>
                <a:cs typeface="Times New Roman"/>
              </a:rPr>
              <a:t>=</a:t>
            </a:r>
            <a:r>
              <a:rPr dirty="0" sz="1400" spc="40">
                <a:latin typeface="Cambria Math"/>
                <a:cs typeface="Cambria Math"/>
              </a:rPr>
              <a:t>𝑒</a:t>
            </a:r>
            <a:r>
              <a:rPr dirty="0" baseline="27777" sz="1500" spc="60">
                <a:latin typeface="Cambria Math"/>
                <a:cs typeface="Cambria Math"/>
              </a:rPr>
              <a:t>∝𝑥</a:t>
            </a:r>
            <a:r>
              <a:rPr dirty="0" sz="1400" spc="40">
                <a:latin typeface="Cambria Math"/>
                <a:cs typeface="Cambria Math"/>
              </a:rPr>
              <a:t>( </a:t>
            </a:r>
            <a:r>
              <a:rPr dirty="0" sz="1400" spc="10">
                <a:latin typeface="Cambria Math"/>
                <a:cs typeface="Cambria Math"/>
              </a:rPr>
              <a:t>𝑈(𝑥)𝑐𝑜𝑠 </a:t>
            </a:r>
            <a:r>
              <a:rPr dirty="0" sz="1400">
                <a:latin typeface="Cambria Math"/>
                <a:cs typeface="Cambria Math"/>
              </a:rPr>
              <a:t>𝛽𝑥</a:t>
            </a:r>
            <a:r>
              <a:rPr dirty="0" sz="1400" spc="12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+</a:t>
            </a:r>
            <a:endParaRPr sz="1400">
              <a:latin typeface="Cambria Math"/>
              <a:cs typeface="Cambria Math"/>
            </a:endParaRPr>
          </a:p>
          <a:p>
            <a:pPr algn="just" marL="469265" marR="8890">
              <a:lnSpc>
                <a:spcPct val="146400"/>
              </a:lnSpc>
              <a:spcBef>
                <a:spcPts val="170"/>
              </a:spcBef>
            </a:pPr>
            <a:r>
              <a:rPr dirty="0" sz="1400" spc="10">
                <a:latin typeface="Cambria Math"/>
                <a:cs typeface="Cambria Math"/>
              </a:rPr>
              <a:t>𝑉(𝑥)𝑠𝑖𝑛𝛽𝑥)</a:t>
            </a:r>
            <a:r>
              <a:rPr dirty="0" sz="1400" spc="10">
                <a:latin typeface="Times New Roman"/>
                <a:cs typeface="Times New Roman"/>
              </a:rPr>
              <a:t>. </a:t>
            </a:r>
            <a:r>
              <a:rPr dirty="0" sz="1400" spc="-5">
                <a:latin typeface="Times New Roman"/>
                <a:cs typeface="Times New Roman"/>
              </a:rPr>
              <a:t>Where </a:t>
            </a:r>
            <a:r>
              <a:rPr dirty="0" sz="1400" spc="15">
                <a:latin typeface="Cambria Math"/>
                <a:cs typeface="Cambria Math"/>
              </a:rPr>
              <a:t>𝑈</a:t>
            </a:r>
            <a:r>
              <a:rPr dirty="0" baseline="1984" sz="2100" spc="22">
                <a:latin typeface="Cambria Math"/>
                <a:cs typeface="Cambria Math"/>
              </a:rPr>
              <a:t>(</a:t>
            </a:r>
            <a:r>
              <a:rPr dirty="0" sz="1400" spc="15">
                <a:latin typeface="Cambria Math"/>
                <a:cs typeface="Cambria Math"/>
              </a:rPr>
              <a:t>𝑥</a:t>
            </a:r>
            <a:r>
              <a:rPr dirty="0" baseline="1984" sz="2100" spc="22">
                <a:latin typeface="Cambria Math"/>
                <a:cs typeface="Cambria Math"/>
              </a:rPr>
              <a:t>)</a:t>
            </a:r>
            <a:r>
              <a:rPr dirty="0" sz="1400" spc="15">
                <a:latin typeface="Cambria Math"/>
                <a:cs typeface="Cambria Math"/>
              </a:rPr>
              <a:t>&amp;𝑉(𝑥)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polynomials </a:t>
            </a:r>
            <a:r>
              <a:rPr dirty="0" sz="1400">
                <a:latin typeface="Times New Roman"/>
                <a:cs typeface="Times New Roman"/>
              </a:rPr>
              <a:t>of a degree </a:t>
            </a:r>
            <a:r>
              <a:rPr dirty="0" sz="1400" spc="-5">
                <a:latin typeface="Times New Roman"/>
                <a:cs typeface="Times New Roman"/>
              </a:rPr>
              <a:t>equal 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the highest degree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10">
                <a:latin typeface="Cambria Math"/>
                <a:cs typeface="Cambria Math"/>
              </a:rPr>
              <a:t>(𝑃</a:t>
            </a:r>
            <a:r>
              <a:rPr dirty="0" baseline="1984" sz="2100" spc="15">
                <a:latin typeface="Cambria Math"/>
                <a:cs typeface="Cambria Math"/>
              </a:rPr>
              <a:t>(</a:t>
            </a:r>
            <a:r>
              <a:rPr dirty="0" sz="1400" spc="10">
                <a:latin typeface="Cambria Math"/>
                <a:cs typeface="Cambria Math"/>
              </a:rPr>
              <a:t>𝑥</a:t>
            </a:r>
            <a:r>
              <a:rPr dirty="0" baseline="1984" sz="2100" spc="15">
                <a:latin typeface="Cambria Math"/>
                <a:cs typeface="Cambria Math"/>
              </a:rPr>
              <a:t>)</a:t>
            </a:r>
            <a:r>
              <a:rPr dirty="0" sz="1400" spc="10">
                <a:latin typeface="Cambria Math"/>
                <a:cs typeface="Cambria Math"/>
              </a:rPr>
              <a:t>&amp;</a:t>
            </a:r>
            <a:r>
              <a:rPr dirty="0" sz="1400" spc="-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𝑄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5">
                <a:latin typeface="Cambria Math"/>
                <a:cs typeface="Cambria Math"/>
              </a:rPr>
              <a:t>𝑥</a:t>
            </a:r>
            <a:r>
              <a:rPr dirty="0" baseline="1984" sz="2100" spc="7">
                <a:latin typeface="Cambria Math"/>
                <a:cs typeface="Cambria Math"/>
              </a:rPr>
              <a:t>)</a:t>
            </a:r>
            <a:r>
              <a:rPr dirty="0" sz="1400" spc="5">
                <a:latin typeface="Times New Roman"/>
                <a:cs typeface="Times New Roman"/>
              </a:rPr>
              <a:t>).</a:t>
            </a:r>
            <a:endParaRPr sz="1400">
              <a:latin typeface="Times New Roman"/>
              <a:cs typeface="Times New Roman"/>
            </a:endParaRPr>
          </a:p>
          <a:p>
            <a:pPr algn="just" marL="469265" marR="5715">
              <a:lnSpc>
                <a:spcPts val="2470"/>
              </a:lnSpc>
              <a:spcBef>
                <a:spcPts val="200"/>
              </a:spcBef>
            </a:pPr>
            <a:r>
              <a:rPr dirty="0" sz="1400" spc="-5">
                <a:latin typeface="Times New Roman"/>
                <a:cs typeface="Times New Roman"/>
              </a:rPr>
              <a:t>While </a:t>
            </a:r>
            <a:r>
              <a:rPr dirty="0" sz="1400">
                <a:latin typeface="Times New Roman"/>
                <a:cs typeface="Times New Roman"/>
              </a:rPr>
              <a:t>if </a:t>
            </a:r>
            <a:r>
              <a:rPr dirty="0" sz="1400" spc="-5">
                <a:latin typeface="Times New Roman"/>
                <a:cs typeface="Times New Roman"/>
              </a:rPr>
              <a:t>g(x) </a:t>
            </a:r>
            <a:r>
              <a:rPr dirty="0" sz="1400">
                <a:latin typeface="Times New Roman"/>
                <a:cs typeface="Times New Roman"/>
              </a:rPr>
              <a:t>= </a:t>
            </a:r>
            <a:r>
              <a:rPr dirty="0" sz="1400" spc="20">
                <a:latin typeface="Cambria Math"/>
                <a:cs typeface="Cambria Math"/>
              </a:rPr>
              <a:t>𝑒</a:t>
            </a:r>
            <a:r>
              <a:rPr dirty="0" baseline="27777" sz="1500" spc="30">
                <a:latin typeface="Cambria Math"/>
                <a:cs typeface="Cambria Math"/>
              </a:rPr>
              <a:t>∝𝑥</a:t>
            </a:r>
            <a:r>
              <a:rPr dirty="0" sz="1400" spc="20">
                <a:latin typeface="Times New Roman"/>
                <a:cs typeface="Times New Roman"/>
              </a:rPr>
              <a:t>[</a:t>
            </a:r>
            <a:r>
              <a:rPr dirty="0" sz="1400" spc="20">
                <a:latin typeface="Cambria Math"/>
                <a:cs typeface="Cambria Math"/>
              </a:rPr>
              <a:t>𝑃(𝑥)𝑐𝑜𝑠𝛽𝑥 </a:t>
            </a:r>
            <a:r>
              <a:rPr dirty="0" sz="1400">
                <a:latin typeface="Times New Roman"/>
                <a:cs typeface="Times New Roman"/>
              </a:rPr>
              <a:t>+ </a:t>
            </a:r>
            <a:r>
              <a:rPr dirty="0" sz="1400" spc="10">
                <a:latin typeface="Cambria Math"/>
                <a:cs typeface="Cambria Math"/>
              </a:rPr>
              <a:t>𝑄</a:t>
            </a:r>
            <a:r>
              <a:rPr dirty="0" baseline="1984" sz="2100" spc="15">
                <a:latin typeface="Cambria Math"/>
                <a:cs typeface="Cambria Math"/>
              </a:rPr>
              <a:t>(</a:t>
            </a:r>
            <a:r>
              <a:rPr dirty="0" sz="1400" spc="10">
                <a:latin typeface="Cambria Math"/>
                <a:cs typeface="Cambria Math"/>
              </a:rPr>
              <a:t>𝑥</a:t>
            </a:r>
            <a:r>
              <a:rPr dirty="0" baseline="1984" sz="2100" spc="15">
                <a:latin typeface="Cambria Math"/>
                <a:cs typeface="Cambria Math"/>
              </a:rPr>
              <a:t>)</a:t>
            </a:r>
            <a:r>
              <a:rPr dirty="0" sz="1400" spc="10">
                <a:latin typeface="Cambria Math"/>
                <a:cs typeface="Cambria Math"/>
              </a:rPr>
              <a:t>𝑠𝑖𝑛𝛽] </a:t>
            </a:r>
            <a:r>
              <a:rPr dirty="0" sz="140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(</a:t>
            </a:r>
            <a:r>
              <a:rPr dirty="0" sz="1400" spc="-5">
                <a:latin typeface="Cambria Math"/>
                <a:cs typeface="Cambria Math"/>
              </a:rPr>
              <a:t>∝ </a:t>
            </a:r>
            <a:r>
              <a:rPr dirty="0" sz="1400" spc="5">
                <a:latin typeface="Cambria Math"/>
                <a:cs typeface="Cambria Math"/>
              </a:rPr>
              <a:t>+𝑗𝛽) </a:t>
            </a:r>
            <a:r>
              <a:rPr dirty="0" sz="1400">
                <a:latin typeface="Times New Roman"/>
                <a:cs typeface="Times New Roman"/>
              </a:rPr>
              <a:t>is a  root of </a:t>
            </a:r>
            <a:r>
              <a:rPr dirty="0" sz="1400" spc="-5">
                <a:latin typeface="Times New Roman"/>
                <a:cs typeface="Times New Roman"/>
              </a:rPr>
              <a:t>multiplicity </a:t>
            </a:r>
            <a:r>
              <a:rPr dirty="0" sz="1400" spc="10">
                <a:latin typeface="Times New Roman"/>
                <a:cs typeface="Times New Roman"/>
              </a:rPr>
              <a:t>(</a:t>
            </a:r>
            <a:r>
              <a:rPr dirty="0" sz="1400" spc="10">
                <a:latin typeface="Cambria Math"/>
                <a:cs typeface="Cambria Math"/>
              </a:rPr>
              <a:t>𝑛</a:t>
            </a:r>
            <a:r>
              <a:rPr dirty="0" sz="1400" spc="10">
                <a:latin typeface="Times New Roman"/>
                <a:cs typeface="Times New Roman"/>
              </a:rPr>
              <a:t>) </a:t>
            </a:r>
            <a:r>
              <a:rPr dirty="0" sz="1400" spc="-5">
                <a:latin typeface="Times New Roman"/>
                <a:cs typeface="Times New Roman"/>
              </a:rPr>
              <a:t>homogeneous solution then </a:t>
            </a:r>
            <a:r>
              <a:rPr dirty="0" sz="1400" spc="-30">
                <a:latin typeface="Cambria Math"/>
                <a:cs typeface="Cambria Math"/>
              </a:rPr>
              <a:t>𝑦</a:t>
            </a:r>
            <a:r>
              <a:rPr dirty="0" baseline="-16666" sz="1500" spc="-44">
                <a:latin typeface="Cambria Math"/>
                <a:cs typeface="Cambria Math"/>
              </a:rPr>
              <a:t>𝑝</a:t>
            </a:r>
            <a:r>
              <a:rPr dirty="0" baseline="-16666" sz="1500" spc="44">
                <a:latin typeface="Cambria Math"/>
                <a:cs typeface="Cambria Math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=</a:t>
            </a:r>
            <a:r>
              <a:rPr dirty="0" sz="1400" spc="60">
                <a:latin typeface="Cambria Math"/>
                <a:cs typeface="Cambria Math"/>
              </a:rPr>
              <a:t>𝑥</a:t>
            </a:r>
            <a:r>
              <a:rPr dirty="0" baseline="27777" sz="1500" spc="89">
                <a:latin typeface="Cambria Math"/>
                <a:cs typeface="Cambria Math"/>
              </a:rPr>
              <a:t>𝑛</a:t>
            </a:r>
            <a:r>
              <a:rPr dirty="0" sz="1400" spc="60">
                <a:latin typeface="Cambria Math"/>
                <a:cs typeface="Cambria Math"/>
              </a:rPr>
              <a:t>𝑒</a:t>
            </a:r>
            <a:r>
              <a:rPr dirty="0" baseline="27777" sz="1500" spc="89">
                <a:latin typeface="Cambria Math"/>
                <a:cs typeface="Cambria Math"/>
              </a:rPr>
              <a:t>∝𝑥</a:t>
            </a:r>
            <a:r>
              <a:rPr dirty="0" sz="1400" spc="60">
                <a:latin typeface="Cambria Math"/>
                <a:cs typeface="Cambria Math"/>
              </a:rPr>
              <a:t>(</a:t>
            </a:r>
            <a:endParaRPr sz="1400">
              <a:latin typeface="Cambria Math"/>
              <a:cs typeface="Cambria Math"/>
            </a:endParaRPr>
          </a:p>
          <a:p>
            <a:pPr algn="just" marL="469265" marR="6985">
              <a:lnSpc>
                <a:spcPts val="2460"/>
              </a:lnSpc>
              <a:spcBef>
                <a:spcPts val="170"/>
              </a:spcBef>
            </a:pPr>
            <a:r>
              <a:rPr dirty="0" sz="1400" spc="10">
                <a:latin typeface="Cambria Math"/>
                <a:cs typeface="Cambria Math"/>
              </a:rPr>
              <a:t>𝑈(𝑥)𝑐𝑜𝑠 </a:t>
            </a:r>
            <a:r>
              <a:rPr dirty="0" sz="1400">
                <a:latin typeface="Cambria Math"/>
                <a:cs typeface="Cambria Math"/>
              </a:rPr>
              <a:t>𝛽𝑥 + </a:t>
            </a:r>
            <a:r>
              <a:rPr dirty="0" sz="1400" spc="10">
                <a:latin typeface="Cambria Math"/>
                <a:cs typeface="Cambria Math"/>
              </a:rPr>
              <a:t>𝑉(𝑥)𝑠𝑖𝑛𝛽𝑥)</a:t>
            </a:r>
            <a:r>
              <a:rPr dirty="0" sz="1400" spc="10">
                <a:latin typeface="Times New Roman"/>
                <a:cs typeface="Times New Roman"/>
              </a:rPr>
              <a:t>. </a:t>
            </a:r>
            <a:r>
              <a:rPr dirty="0" sz="1400" spc="-5">
                <a:latin typeface="Times New Roman"/>
                <a:cs typeface="Times New Roman"/>
              </a:rPr>
              <a:t>Where </a:t>
            </a:r>
            <a:r>
              <a:rPr dirty="0" sz="1400" spc="10">
                <a:latin typeface="Cambria Math"/>
                <a:cs typeface="Cambria Math"/>
              </a:rPr>
              <a:t>𝑈</a:t>
            </a:r>
            <a:r>
              <a:rPr dirty="0" baseline="1984" sz="2100" spc="15">
                <a:latin typeface="Cambria Math"/>
                <a:cs typeface="Cambria Math"/>
              </a:rPr>
              <a:t>(</a:t>
            </a:r>
            <a:r>
              <a:rPr dirty="0" sz="1400" spc="10">
                <a:latin typeface="Cambria Math"/>
                <a:cs typeface="Cambria Math"/>
              </a:rPr>
              <a:t>𝑥</a:t>
            </a:r>
            <a:r>
              <a:rPr dirty="0" baseline="1984" sz="2100" spc="15">
                <a:latin typeface="Cambria Math"/>
                <a:cs typeface="Cambria Math"/>
              </a:rPr>
              <a:t>)</a:t>
            </a:r>
            <a:r>
              <a:rPr dirty="0" sz="1400" spc="10">
                <a:latin typeface="Cambria Math"/>
                <a:cs typeface="Cambria Math"/>
              </a:rPr>
              <a:t>&amp;𝑉(𝑥)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polynomials  </a:t>
            </a:r>
            <a:r>
              <a:rPr dirty="0" sz="1400">
                <a:latin typeface="Times New Roman"/>
                <a:cs typeface="Times New Roman"/>
              </a:rPr>
              <a:t>of a </a:t>
            </a:r>
            <a:r>
              <a:rPr dirty="0" sz="1400" spc="-5">
                <a:latin typeface="Times New Roman"/>
                <a:cs typeface="Times New Roman"/>
              </a:rPr>
              <a:t>degree equal to the highest degree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10">
                <a:latin typeface="Cambria Math"/>
                <a:cs typeface="Cambria Math"/>
              </a:rPr>
              <a:t>(𝑃</a:t>
            </a:r>
            <a:r>
              <a:rPr dirty="0" baseline="1984" sz="2100" spc="15">
                <a:latin typeface="Cambria Math"/>
                <a:cs typeface="Cambria Math"/>
              </a:rPr>
              <a:t>(</a:t>
            </a:r>
            <a:r>
              <a:rPr dirty="0" sz="1400" spc="10">
                <a:latin typeface="Cambria Math"/>
                <a:cs typeface="Cambria Math"/>
              </a:rPr>
              <a:t>𝑥</a:t>
            </a:r>
            <a:r>
              <a:rPr dirty="0" baseline="1984" sz="2100" spc="15">
                <a:latin typeface="Cambria Math"/>
                <a:cs typeface="Cambria Math"/>
              </a:rPr>
              <a:t>)</a:t>
            </a:r>
            <a:r>
              <a:rPr dirty="0" sz="1400" spc="10">
                <a:latin typeface="Cambria Math"/>
                <a:cs typeface="Cambria Math"/>
              </a:rPr>
              <a:t>&amp;</a:t>
            </a:r>
            <a:r>
              <a:rPr dirty="0" sz="1400" spc="1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𝑄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5">
                <a:latin typeface="Cambria Math"/>
                <a:cs typeface="Cambria Math"/>
              </a:rPr>
              <a:t>𝑥</a:t>
            </a:r>
            <a:r>
              <a:rPr dirty="0" baseline="1984" sz="2100" spc="7">
                <a:latin typeface="Cambria Math"/>
                <a:cs typeface="Cambria Math"/>
              </a:rPr>
              <a:t>)</a:t>
            </a:r>
            <a:r>
              <a:rPr dirty="0" sz="1400" spc="5">
                <a:latin typeface="Times New Roman"/>
                <a:cs typeface="Times New Roman"/>
              </a:rPr>
              <a:t>).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5"/>
              </a:spcBef>
            </a:pPr>
            <a:r>
              <a:rPr dirty="0" sz="1400" spc="-5">
                <a:latin typeface="Times New Roman"/>
                <a:cs typeface="Times New Roman"/>
              </a:rPr>
              <a:t>Ex</a:t>
            </a:r>
            <a:r>
              <a:rPr dirty="0" baseline="-9259" sz="1350" spc="-7">
                <a:latin typeface="Times New Roman"/>
                <a:cs typeface="Times New Roman"/>
              </a:rPr>
              <a:t>16</a:t>
            </a:r>
            <a:r>
              <a:rPr dirty="0" sz="1400" spc="-5">
                <a:latin typeface="Times New Roman"/>
                <a:cs typeface="Times New Roman"/>
              </a:rPr>
              <a:t>/ Solve the </a:t>
            </a:r>
            <a:r>
              <a:rPr dirty="0" sz="1400" spc="-10">
                <a:latin typeface="Times New Roman"/>
                <a:cs typeface="Times New Roman"/>
              </a:rPr>
              <a:t>following</a:t>
            </a:r>
            <a:r>
              <a:rPr dirty="0" sz="1400" spc="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D.E.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dirty="0" sz="1400" spc="-310">
                <a:latin typeface="Cambria Math"/>
                <a:cs typeface="Cambria Math"/>
              </a:rPr>
              <a:t>𝑦̿</a:t>
            </a:r>
            <a:r>
              <a:rPr dirty="0" sz="1400" spc="3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− </a:t>
            </a:r>
            <a:r>
              <a:rPr dirty="0" sz="1400" spc="-310">
                <a:latin typeface="Cambria Math"/>
                <a:cs typeface="Cambria Math"/>
              </a:rPr>
              <a:t>𝑦̅</a:t>
            </a:r>
            <a:r>
              <a:rPr dirty="0" sz="1400" spc="114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cos(2𝑥)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805"/>
              </a:spcBef>
            </a:pPr>
            <a:r>
              <a:rPr dirty="0" sz="1400" spc="-5">
                <a:latin typeface="Times New Roman"/>
                <a:cs typeface="Times New Roman"/>
              </a:rPr>
              <a:t>Sol: </a:t>
            </a:r>
            <a:r>
              <a:rPr dirty="0" sz="1400" spc="45">
                <a:latin typeface="Cambria Math"/>
                <a:cs typeface="Cambria Math"/>
              </a:rPr>
              <a:t>𝑟</a:t>
            </a:r>
            <a:r>
              <a:rPr dirty="0" baseline="27777" sz="1500" spc="67">
                <a:latin typeface="Cambria Math"/>
                <a:cs typeface="Cambria Math"/>
              </a:rPr>
              <a:t>2 </a:t>
            </a:r>
            <a:r>
              <a:rPr dirty="0" sz="1400">
                <a:latin typeface="Cambria Math"/>
                <a:cs typeface="Cambria Math"/>
              </a:rPr>
              <a:t>− 𝑟 = 0 → </a:t>
            </a:r>
            <a:r>
              <a:rPr dirty="0" baseline="1984" sz="2100">
                <a:latin typeface="Cambria Math"/>
                <a:cs typeface="Cambria Math"/>
              </a:rPr>
              <a:t>(</a:t>
            </a:r>
            <a:r>
              <a:rPr dirty="0" sz="1400">
                <a:latin typeface="Cambria Math"/>
                <a:cs typeface="Cambria Math"/>
              </a:rPr>
              <a:t>𝑟 − 1</a:t>
            </a:r>
            <a:r>
              <a:rPr dirty="0" baseline="1984" sz="2100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𝑟 = 0 → </a:t>
            </a:r>
            <a:r>
              <a:rPr dirty="0" sz="1400" spc="-85">
                <a:latin typeface="Cambria Math"/>
                <a:cs typeface="Cambria Math"/>
              </a:rPr>
              <a:t>𝑟</a:t>
            </a:r>
            <a:r>
              <a:rPr dirty="0" baseline="-16666" sz="1500" spc="-127">
                <a:latin typeface="Cambria Math"/>
                <a:cs typeface="Cambria Math"/>
              </a:rPr>
              <a:t>1</a:t>
            </a:r>
            <a:r>
              <a:rPr dirty="0" baseline="-16666" sz="1500" spc="7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= 0 </a:t>
            </a:r>
            <a:r>
              <a:rPr dirty="0" sz="1400" spc="-5">
                <a:latin typeface="Cambria Math"/>
                <a:cs typeface="Cambria Math"/>
              </a:rPr>
              <a:t>𝑜𝑟 </a:t>
            </a:r>
            <a:r>
              <a:rPr dirty="0" sz="1400" spc="-70">
                <a:latin typeface="Cambria Math"/>
                <a:cs typeface="Cambria Math"/>
              </a:rPr>
              <a:t>𝑟</a:t>
            </a:r>
            <a:r>
              <a:rPr dirty="0" baseline="-16666" sz="1500" spc="-104">
                <a:latin typeface="Cambria Math"/>
                <a:cs typeface="Cambria Math"/>
              </a:rPr>
              <a:t>2 </a:t>
            </a: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80"/>
              </a:spcBef>
            </a:pPr>
            <a:r>
              <a:rPr dirty="0" sz="1400" spc="5">
                <a:latin typeface="Cambria Math"/>
                <a:cs typeface="Cambria Math"/>
              </a:rPr>
              <a:t>𝑦</a:t>
            </a:r>
            <a:r>
              <a:rPr dirty="0" baseline="-16666" sz="1500" spc="7">
                <a:latin typeface="Cambria Math"/>
                <a:cs typeface="Cambria Math"/>
              </a:rPr>
              <a:t>ℎ </a:t>
            </a:r>
            <a:r>
              <a:rPr dirty="0" sz="1400">
                <a:latin typeface="Times New Roman"/>
                <a:cs typeface="Times New Roman"/>
              </a:rPr>
              <a:t>= </a:t>
            </a:r>
            <a:r>
              <a:rPr dirty="0" sz="1400" spc="-20">
                <a:latin typeface="Times New Roman"/>
                <a:cs typeface="Times New Roman"/>
              </a:rPr>
              <a:t>(</a:t>
            </a:r>
            <a:r>
              <a:rPr dirty="0" sz="1400" spc="-20">
                <a:latin typeface="Cambria Math"/>
                <a:cs typeface="Cambria Math"/>
              </a:rPr>
              <a:t>𝑐</a:t>
            </a:r>
            <a:r>
              <a:rPr dirty="0" baseline="-16666" sz="1500" spc="-30">
                <a:latin typeface="Cambria Math"/>
                <a:cs typeface="Cambria Math"/>
              </a:rPr>
              <a:t>1 </a:t>
            </a:r>
            <a:r>
              <a:rPr dirty="0" sz="1400">
                <a:latin typeface="Cambria Math"/>
                <a:cs typeface="Cambria Math"/>
              </a:rPr>
              <a:t>+</a:t>
            </a:r>
            <a:r>
              <a:rPr dirty="0" sz="1400" spc="-35">
                <a:latin typeface="Cambria Math"/>
                <a:cs typeface="Cambria Math"/>
              </a:rPr>
              <a:t> </a:t>
            </a:r>
            <a:r>
              <a:rPr dirty="0" sz="1400" spc="55">
                <a:latin typeface="Cambria Math"/>
                <a:cs typeface="Cambria Math"/>
              </a:rPr>
              <a:t>𝑐</a:t>
            </a:r>
            <a:r>
              <a:rPr dirty="0" baseline="-16666" sz="1500" spc="82">
                <a:latin typeface="Cambria Math"/>
                <a:cs typeface="Cambria Math"/>
              </a:rPr>
              <a:t>2</a:t>
            </a:r>
            <a:r>
              <a:rPr dirty="0" sz="1400" spc="55">
                <a:latin typeface="Cambria Math"/>
                <a:cs typeface="Cambria Math"/>
              </a:rPr>
              <a:t>𝑒</a:t>
            </a:r>
            <a:r>
              <a:rPr dirty="0" baseline="27777" sz="1500" spc="82">
                <a:latin typeface="Cambria Math"/>
                <a:cs typeface="Cambria Math"/>
              </a:rPr>
              <a:t>𝑥</a:t>
            </a:r>
            <a:r>
              <a:rPr dirty="0" sz="1400" spc="55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80"/>
              </a:spcBef>
            </a:pPr>
            <a:r>
              <a:rPr dirty="0" sz="1400" spc="-30">
                <a:latin typeface="Cambria Math"/>
                <a:cs typeface="Cambria Math"/>
              </a:rPr>
              <a:t>𝑦</a:t>
            </a:r>
            <a:r>
              <a:rPr dirty="0" baseline="-16666" sz="1500" spc="-44">
                <a:latin typeface="Cambria Math"/>
                <a:cs typeface="Cambria Math"/>
              </a:rPr>
              <a:t>𝑝 </a:t>
            </a:r>
            <a:r>
              <a:rPr dirty="0" sz="1400">
                <a:latin typeface="Cambria Math"/>
                <a:cs typeface="Cambria Math"/>
              </a:rPr>
              <a:t>= 𝑀𝑐𝑜𝑠𝛽𝑥 +</a:t>
            </a:r>
            <a:r>
              <a:rPr dirty="0" sz="1400" spc="-1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𝑁𝑠𝑖𝑛𝛽𝑥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950"/>
              </a:spcBef>
            </a:pPr>
            <a:r>
              <a:rPr dirty="0" sz="1400" spc="-185">
                <a:latin typeface="Cambria Math"/>
                <a:cs typeface="Cambria Math"/>
              </a:rPr>
              <a:t>𝑦̅</a:t>
            </a:r>
            <a:r>
              <a:rPr dirty="0" baseline="-16666" sz="1500" spc="-277">
                <a:latin typeface="Cambria Math"/>
                <a:cs typeface="Cambria Math"/>
              </a:rPr>
              <a:t>𝑝 </a:t>
            </a:r>
            <a:r>
              <a:rPr dirty="0" sz="1400">
                <a:latin typeface="Cambria Math"/>
                <a:cs typeface="Cambria Math"/>
              </a:rPr>
              <a:t>= −𝑀𝛽𝑠𝑖𝑛𝛽𝑥 +</a:t>
            </a:r>
            <a:r>
              <a:rPr dirty="0" sz="1400" spc="10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𝑁𝛽𝑐𝑜𝑠𝛽𝑥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975"/>
              </a:spcBef>
            </a:pPr>
            <a:r>
              <a:rPr dirty="0" sz="1400" spc="-185">
                <a:latin typeface="Cambria Math"/>
                <a:cs typeface="Cambria Math"/>
              </a:rPr>
              <a:t>𝑦̿</a:t>
            </a:r>
            <a:r>
              <a:rPr dirty="0" baseline="-16666" sz="1500" spc="-277">
                <a:latin typeface="Cambria Math"/>
                <a:cs typeface="Cambria Math"/>
              </a:rPr>
              <a:t>𝑝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sz="1400" spc="15">
                <a:latin typeface="Cambria Math"/>
                <a:cs typeface="Cambria Math"/>
              </a:rPr>
              <a:t>−𝑀𝛽</a:t>
            </a:r>
            <a:r>
              <a:rPr dirty="0" baseline="27777" sz="1500" spc="22">
                <a:latin typeface="Cambria Math"/>
                <a:cs typeface="Cambria Math"/>
              </a:rPr>
              <a:t>2</a:t>
            </a:r>
            <a:r>
              <a:rPr dirty="0" sz="1400" spc="15">
                <a:latin typeface="Cambria Math"/>
                <a:cs typeface="Cambria Math"/>
              </a:rPr>
              <a:t>𝑐𝑜𝑠𝛽𝑥 </a:t>
            </a:r>
            <a:r>
              <a:rPr dirty="0" sz="1400">
                <a:latin typeface="Cambria Math"/>
                <a:cs typeface="Cambria Math"/>
              </a:rPr>
              <a:t>−</a:t>
            </a:r>
            <a:r>
              <a:rPr dirty="0" sz="1400" spc="90">
                <a:latin typeface="Cambria Math"/>
                <a:cs typeface="Cambria Math"/>
              </a:rPr>
              <a:t> </a:t>
            </a:r>
            <a:r>
              <a:rPr dirty="0" sz="1400" spc="15">
                <a:latin typeface="Cambria Math"/>
                <a:cs typeface="Cambria Math"/>
              </a:rPr>
              <a:t>𝑁𝐵𝛽</a:t>
            </a:r>
            <a:r>
              <a:rPr dirty="0" baseline="27777" sz="1500" spc="22">
                <a:latin typeface="Cambria Math"/>
                <a:cs typeface="Cambria Math"/>
              </a:rPr>
              <a:t>2</a:t>
            </a:r>
            <a:r>
              <a:rPr dirty="0" sz="1400" spc="15">
                <a:latin typeface="Cambria Math"/>
                <a:cs typeface="Cambria Math"/>
              </a:rPr>
              <a:t>𝑠𝑖𝑛𝛽𝑥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960"/>
              </a:spcBef>
            </a:pPr>
            <a:r>
              <a:rPr dirty="0" sz="1400" spc="15">
                <a:latin typeface="Cambria Math"/>
                <a:cs typeface="Cambria Math"/>
              </a:rPr>
              <a:t>−𝑀𝛽</a:t>
            </a:r>
            <a:r>
              <a:rPr dirty="0" baseline="27777" sz="1500" spc="22">
                <a:latin typeface="Cambria Math"/>
                <a:cs typeface="Cambria Math"/>
              </a:rPr>
              <a:t>2</a:t>
            </a:r>
            <a:r>
              <a:rPr dirty="0" sz="1400" spc="15">
                <a:latin typeface="Cambria Math"/>
                <a:cs typeface="Cambria Math"/>
              </a:rPr>
              <a:t>𝑐𝑜𝑠𝛽𝑥 </a:t>
            </a:r>
            <a:r>
              <a:rPr dirty="0" sz="1400">
                <a:latin typeface="Cambria Math"/>
                <a:cs typeface="Cambria Math"/>
              </a:rPr>
              <a:t>− </a:t>
            </a:r>
            <a:r>
              <a:rPr dirty="0" sz="1400" spc="20">
                <a:latin typeface="Cambria Math"/>
                <a:cs typeface="Cambria Math"/>
              </a:rPr>
              <a:t>𝑁𝛽</a:t>
            </a:r>
            <a:r>
              <a:rPr dirty="0" baseline="27777" sz="1500" spc="30">
                <a:latin typeface="Cambria Math"/>
                <a:cs typeface="Cambria Math"/>
              </a:rPr>
              <a:t>2</a:t>
            </a:r>
            <a:r>
              <a:rPr dirty="0" sz="1400" spc="20">
                <a:latin typeface="Cambria Math"/>
                <a:cs typeface="Cambria Math"/>
              </a:rPr>
              <a:t>𝑠𝑖𝑛𝛽𝑥 </a:t>
            </a:r>
            <a:r>
              <a:rPr dirty="0" sz="1400">
                <a:latin typeface="Cambria Math"/>
                <a:cs typeface="Cambria Math"/>
              </a:rPr>
              <a:t>+ 𝑀𝛽𝑠𝑖𝑛𝛽𝑥 − 𝑁𝛽𝑐𝑜𝑠𝛽𝑥 =</a:t>
            </a:r>
            <a:r>
              <a:rPr dirty="0" sz="1400" spc="22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cos(2𝑥)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80"/>
              </a:spcBef>
            </a:pPr>
            <a:r>
              <a:rPr dirty="0" sz="1400" spc="-5">
                <a:latin typeface="Times New Roman"/>
                <a:cs typeface="Times New Roman"/>
              </a:rPr>
              <a:t>Since </a:t>
            </a:r>
            <a:r>
              <a:rPr dirty="0" sz="1400" spc="5">
                <a:latin typeface="Times New Roman"/>
                <a:cs typeface="Times New Roman"/>
              </a:rPr>
              <a:t>(</a:t>
            </a:r>
            <a:r>
              <a:rPr dirty="0" sz="1400" spc="5">
                <a:latin typeface="Cambria Math"/>
                <a:cs typeface="Cambria Math"/>
              </a:rPr>
              <a:t>𝛽</a:t>
            </a:r>
            <a:r>
              <a:rPr dirty="0" sz="1400" spc="5" i="1">
                <a:latin typeface="Times New Roman"/>
                <a:cs typeface="Times New Roman"/>
              </a:rPr>
              <a:t>=2</a:t>
            </a:r>
            <a:r>
              <a:rPr dirty="0" sz="1400" spc="5">
                <a:latin typeface="Times New Roman"/>
                <a:cs typeface="Times New Roman"/>
              </a:rPr>
              <a:t>)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005"/>
              </a:lnSpc>
            </a:pPr>
            <a:r>
              <a:rPr dirty="0"/>
              <a:t>1</a:t>
            </a:r>
            <a:r>
              <a:rPr dirty="0"/>
              <a:t>4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73217" y="487780"/>
            <a:ext cx="1842770" cy="4648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695325" marR="5080" indent="-683260">
              <a:lnSpc>
                <a:spcPct val="130900"/>
              </a:lnSpc>
              <a:spcBef>
                <a:spcPts val="100"/>
              </a:spcBef>
            </a:pPr>
            <a:r>
              <a:rPr dirty="0" sz="1100" i="1">
                <a:latin typeface="Lucida Calligraphy"/>
                <a:cs typeface="Lucida Calligraphy"/>
              </a:rPr>
              <a:t>Asst. </a:t>
            </a:r>
            <a:r>
              <a:rPr dirty="0" sz="1100" spc="-5" i="1">
                <a:latin typeface="Lucida Calligraphy"/>
                <a:cs typeface="Lucida Calligraphy"/>
              </a:rPr>
              <a:t>Lec. Hussien Yossif  Radhi</a:t>
            </a:r>
            <a:endParaRPr sz="11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63955" y="467969"/>
            <a:ext cx="1892935" cy="4648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75310" marR="5080" indent="-563245">
              <a:lnSpc>
                <a:spcPct val="130900"/>
              </a:lnSpc>
              <a:spcBef>
                <a:spcPts val="100"/>
              </a:spcBef>
            </a:pPr>
            <a:r>
              <a:rPr dirty="0" sz="1100" i="1">
                <a:latin typeface="Lucida Calligraphy"/>
                <a:cs typeface="Lucida Calligraphy"/>
              </a:rPr>
              <a:t>Lecture </a:t>
            </a:r>
            <a:r>
              <a:rPr dirty="0" sz="1100" spc="-5" i="1">
                <a:latin typeface="Lucida Calligraphy"/>
                <a:cs typeface="Lucida Calligraphy"/>
              </a:rPr>
              <a:t>One: Differential  Equations</a:t>
            </a:r>
            <a:endParaRPr sz="1100">
              <a:latin typeface="Lucida Calligraphy"/>
              <a:cs typeface="Lucida Calligraphy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29080" y="1202791"/>
            <a:ext cx="5053965" cy="962660"/>
          </a:xfrm>
          <a:prstGeom prst="rect">
            <a:avLst/>
          </a:prstGeom>
        </p:spPr>
        <p:txBody>
          <a:bodyPr wrap="square" lIns="0" tIns="11176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80"/>
              </a:spcBef>
            </a:pPr>
            <a:r>
              <a:rPr dirty="0" sz="1400" spc="5">
                <a:latin typeface="Cambria Math"/>
                <a:cs typeface="Cambria Math"/>
              </a:rPr>
              <a:t>−4𝑀𝑐𝑜𝑠(2𝑥) </a:t>
            </a:r>
            <a:r>
              <a:rPr dirty="0" sz="1400">
                <a:latin typeface="Cambria Math"/>
                <a:cs typeface="Cambria Math"/>
              </a:rPr>
              <a:t>− </a:t>
            </a:r>
            <a:r>
              <a:rPr dirty="0" sz="1400" spc="5">
                <a:latin typeface="Cambria Math"/>
                <a:cs typeface="Cambria Math"/>
              </a:rPr>
              <a:t>4𝑁𝑠𝑖𝑛(2𝑥)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sz="1400" spc="5">
                <a:latin typeface="Cambria Math"/>
                <a:cs typeface="Cambria Math"/>
              </a:rPr>
              <a:t>2𝑀𝑠𝑖𝑛(2𝑥) </a:t>
            </a:r>
            <a:r>
              <a:rPr dirty="0" sz="1400">
                <a:latin typeface="Cambria Math"/>
                <a:cs typeface="Cambria Math"/>
              </a:rPr>
              <a:t>− </a:t>
            </a:r>
            <a:r>
              <a:rPr dirty="0" sz="1400" spc="5">
                <a:latin typeface="Cambria Math"/>
                <a:cs typeface="Cambria Math"/>
              </a:rPr>
              <a:t>2𝑁𝑐𝑜𝑠(2𝑥) </a:t>
            </a:r>
            <a:r>
              <a:rPr dirty="0" sz="1400">
                <a:latin typeface="Cambria Math"/>
                <a:cs typeface="Cambria Math"/>
              </a:rPr>
              <a:t>= cos(2𝑥</a:t>
            </a:r>
            <a:r>
              <a:rPr dirty="0" sz="1400" spc="12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80"/>
              </a:spcBef>
            </a:pPr>
            <a:r>
              <a:rPr dirty="0" sz="1400">
                <a:latin typeface="Times New Roman"/>
                <a:cs typeface="Times New Roman"/>
              </a:rPr>
              <a:t>→</a:t>
            </a:r>
            <a:r>
              <a:rPr dirty="0" sz="1400">
                <a:latin typeface="Cambria Math"/>
                <a:cs typeface="Cambria Math"/>
              </a:rPr>
              <a:t>−4</a:t>
            </a:r>
            <a:r>
              <a:rPr dirty="0" baseline="1984" sz="2100">
                <a:latin typeface="Cambria Math"/>
                <a:cs typeface="Cambria Math"/>
              </a:rPr>
              <a:t>(</a:t>
            </a:r>
            <a:r>
              <a:rPr dirty="0" sz="1400">
                <a:latin typeface="Cambria Math"/>
                <a:cs typeface="Cambria Math"/>
              </a:rPr>
              <a:t>𝑀 − </a:t>
            </a:r>
            <a:r>
              <a:rPr dirty="0" sz="1400" spc="5">
                <a:latin typeface="Cambria Math"/>
                <a:cs typeface="Cambria Math"/>
              </a:rPr>
              <a:t>𝑁</a:t>
            </a:r>
            <a:r>
              <a:rPr dirty="0" baseline="1984" sz="2100" spc="7">
                <a:latin typeface="Cambria Math"/>
                <a:cs typeface="Cambria Math"/>
              </a:rPr>
              <a:t>)</a:t>
            </a:r>
            <a:r>
              <a:rPr dirty="0" sz="1400" spc="5">
                <a:latin typeface="Cambria Math"/>
                <a:cs typeface="Cambria Math"/>
              </a:rPr>
              <a:t>cos(2𝑥) </a:t>
            </a:r>
            <a:r>
              <a:rPr dirty="0" sz="1400">
                <a:latin typeface="Cambria Math"/>
                <a:cs typeface="Cambria Math"/>
              </a:rPr>
              <a:t>+ 2</a:t>
            </a:r>
            <a:r>
              <a:rPr dirty="0" baseline="1984" sz="2100">
                <a:latin typeface="Cambria Math"/>
                <a:cs typeface="Cambria Math"/>
              </a:rPr>
              <a:t>(</a:t>
            </a:r>
            <a:r>
              <a:rPr dirty="0" sz="1400">
                <a:latin typeface="Cambria Math"/>
                <a:cs typeface="Cambria Math"/>
              </a:rPr>
              <a:t>𝑀 − </a:t>
            </a:r>
            <a:r>
              <a:rPr dirty="0" sz="1400" spc="5">
                <a:latin typeface="Cambria Math"/>
                <a:cs typeface="Cambria Math"/>
              </a:rPr>
              <a:t>𝑁</a:t>
            </a:r>
            <a:r>
              <a:rPr dirty="0" baseline="1984" sz="2100" spc="7">
                <a:latin typeface="Cambria Math"/>
                <a:cs typeface="Cambria Math"/>
              </a:rPr>
              <a:t>)</a:t>
            </a:r>
            <a:r>
              <a:rPr dirty="0" sz="1400" spc="5">
                <a:latin typeface="Cambria Math"/>
                <a:cs typeface="Cambria Math"/>
              </a:rPr>
              <a:t>sin(2𝑥) </a:t>
            </a: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17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cos(2𝑥)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80"/>
              </a:spcBef>
            </a:pPr>
            <a:r>
              <a:rPr dirty="0" sz="1400">
                <a:latin typeface="Cambria Math"/>
                <a:cs typeface="Cambria Math"/>
              </a:rPr>
              <a:t>∴ −4𝑀 − 2𝑁 = 1 … . .</a:t>
            </a:r>
            <a:r>
              <a:rPr dirty="0" sz="1400" spc="-45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(𝑖)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404874" y="2140051"/>
            <a:ext cx="1715770" cy="650240"/>
          </a:xfrm>
          <a:prstGeom prst="rect">
            <a:avLst/>
          </a:prstGeom>
        </p:spPr>
        <p:txBody>
          <a:bodyPr wrap="square" lIns="0" tIns="11176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80"/>
              </a:spcBef>
            </a:pPr>
            <a:r>
              <a:rPr dirty="0" u="sng" sz="1400" spc="-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2𝑀 </a:t>
            </a:r>
            <a:r>
              <a:rPr dirty="0" u="sng" sz="140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− 4𝑁 = 0 …</a:t>
            </a:r>
            <a:r>
              <a:rPr dirty="0" sz="1400">
                <a:latin typeface="Cambria Math"/>
                <a:cs typeface="Cambria Math"/>
              </a:rPr>
              <a:t> …</a:t>
            </a:r>
            <a:r>
              <a:rPr dirty="0" sz="1400" spc="-95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(𝑖𝑖)</a:t>
            </a:r>
            <a:endParaRPr sz="1400">
              <a:latin typeface="Cambria Math"/>
              <a:cs typeface="Cambria Math"/>
            </a:endParaRPr>
          </a:p>
          <a:p>
            <a:pPr marL="169545">
              <a:lnSpc>
                <a:spcPct val="100000"/>
              </a:lnSpc>
              <a:spcBef>
                <a:spcPts val="780"/>
              </a:spcBef>
            </a:pPr>
            <a:r>
              <a:rPr dirty="0" sz="1400" spc="-5">
                <a:latin typeface="Cambria Math"/>
                <a:cs typeface="Cambria Math"/>
              </a:rPr>
              <a:t>−10𝑁 </a:t>
            </a: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-1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908301" y="3046729"/>
            <a:ext cx="146685" cy="0"/>
          </a:xfrm>
          <a:custGeom>
            <a:avLst/>
            <a:gdLst/>
            <a:ahLst/>
            <a:cxnLst/>
            <a:rect l="l" t="t" r="r" b="b"/>
            <a:pathLst>
              <a:path w="146685" h="0">
                <a:moveTo>
                  <a:pt x="0" y="0"/>
                </a:moveTo>
                <a:lnTo>
                  <a:pt x="14630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768219" y="3046729"/>
            <a:ext cx="166370" cy="0"/>
          </a:xfrm>
          <a:custGeom>
            <a:avLst/>
            <a:gdLst/>
            <a:ahLst/>
            <a:cxnLst/>
            <a:rect l="l" t="t" r="r" b="b"/>
            <a:pathLst>
              <a:path w="166369" h="0">
                <a:moveTo>
                  <a:pt x="0" y="0"/>
                </a:moveTo>
                <a:lnTo>
                  <a:pt x="16611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668901" y="3046729"/>
            <a:ext cx="146685" cy="0"/>
          </a:xfrm>
          <a:custGeom>
            <a:avLst/>
            <a:gdLst/>
            <a:ahLst/>
            <a:cxnLst/>
            <a:rect l="l" t="t" r="r" b="b"/>
            <a:pathLst>
              <a:path w="146685" h="0">
                <a:moveTo>
                  <a:pt x="0" y="0"/>
                </a:moveTo>
                <a:lnTo>
                  <a:pt x="146303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1895601" y="3047745"/>
            <a:ext cx="372427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918210" algn="l"/>
                <a:tab pos="2773045" algn="l"/>
                <a:tab pos="3637279" algn="l"/>
              </a:tabLst>
            </a:pPr>
            <a:r>
              <a:rPr dirty="0" sz="1000" spc="15">
                <a:latin typeface="Cambria Math"/>
                <a:cs typeface="Cambria Math"/>
              </a:rPr>
              <a:t>1</a:t>
            </a:r>
            <a:r>
              <a:rPr dirty="0" sz="1000" spc="20">
                <a:latin typeface="Cambria Math"/>
                <a:cs typeface="Cambria Math"/>
              </a:rPr>
              <a:t>0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sz="1000" spc="20">
                <a:latin typeface="Cambria Math"/>
                <a:cs typeface="Cambria Math"/>
              </a:rPr>
              <a:t>5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sz="1000" spc="15">
                <a:latin typeface="Cambria Math"/>
                <a:cs typeface="Cambria Math"/>
              </a:rPr>
              <a:t>1</a:t>
            </a:r>
            <a:r>
              <a:rPr dirty="0" sz="1000" spc="20">
                <a:latin typeface="Cambria Math"/>
                <a:cs typeface="Cambria Math"/>
              </a:rPr>
              <a:t>0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sz="1000" spc="20">
                <a:latin typeface="Cambria Math"/>
                <a:cs typeface="Cambria Math"/>
              </a:rPr>
              <a:t>5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533390" y="3040633"/>
            <a:ext cx="73660" cy="12700"/>
          </a:xfrm>
          <a:custGeom>
            <a:avLst/>
            <a:gdLst/>
            <a:ahLst/>
            <a:cxnLst/>
            <a:rect l="l" t="t" r="r" b="b"/>
            <a:pathLst>
              <a:path w="73660" h="12700">
                <a:moveTo>
                  <a:pt x="0" y="12192"/>
                </a:moveTo>
                <a:lnTo>
                  <a:pt x="73151" y="12192"/>
                </a:lnTo>
                <a:lnTo>
                  <a:pt x="73151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1129080" y="2906013"/>
            <a:ext cx="49739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932939" algn="l"/>
              </a:tabLst>
            </a:pPr>
            <a:r>
              <a:rPr dirty="0" sz="1400">
                <a:latin typeface="Cambria Math"/>
                <a:cs typeface="Cambria Math"/>
              </a:rPr>
              <a:t>→ 𝑁  =  −  </a:t>
            </a:r>
            <a:r>
              <a:rPr dirty="0" baseline="47222" sz="1500" spc="30">
                <a:latin typeface="Cambria Math"/>
                <a:cs typeface="Cambria Math"/>
              </a:rPr>
              <a:t>1    </a:t>
            </a:r>
            <a:r>
              <a:rPr dirty="0" sz="1400">
                <a:latin typeface="Cambria Math"/>
                <a:cs typeface="Cambria Math"/>
              </a:rPr>
              <a:t>→ 𝑀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baseline="47222" sz="1500">
                <a:latin typeface="Cambria Math"/>
                <a:cs typeface="Cambria Math"/>
              </a:rPr>
              <a:t>−1	</a:t>
            </a:r>
            <a:r>
              <a:rPr dirty="0" sz="1400">
                <a:latin typeface="Cambria Math"/>
                <a:cs typeface="Cambria Math"/>
              </a:rPr>
              <a:t>∴ </a:t>
            </a:r>
            <a:r>
              <a:rPr dirty="0" sz="1400" spc="-45">
                <a:latin typeface="Cambria Math"/>
                <a:cs typeface="Cambria Math"/>
              </a:rPr>
              <a:t>𝑦</a:t>
            </a:r>
            <a:r>
              <a:rPr dirty="0" baseline="-16666" sz="1500" spc="-67">
                <a:latin typeface="Cambria Math"/>
                <a:cs typeface="Cambria Math"/>
              </a:rPr>
              <a:t>𝑔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sz="1400" spc="-15">
                <a:latin typeface="Times New Roman"/>
                <a:cs typeface="Times New Roman"/>
              </a:rPr>
              <a:t>(</a:t>
            </a:r>
            <a:r>
              <a:rPr dirty="0" sz="1400" spc="-15">
                <a:latin typeface="Cambria Math"/>
                <a:cs typeface="Cambria Math"/>
              </a:rPr>
              <a:t>𝑐</a:t>
            </a:r>
            <a:r>
              <a:rPr dirty="0" baseline="-16666" sz="1500" spc="-22">
                <a:latin typeface="Cambria Math"/>
                <a:cs typeface="Cambria Math"/>
              </a:rPr>
              <a:t>1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sz="1400" spc="55">
                <a:latin typeface="Cambria Math"/>
                <a:cs typeface="Cambria Math"/>
              </a:rPr>
              <a:t>𝑐</a:t>
            </a:r>
            <a:r>
              <a:rPr dirty="0" baseline="-16666" sz="1500" spc="82">
                <a:latin typeface="Cambria Math"/>
                <a:cs typeface="Cambria Math"/>
              </a:rPr>
              <a:t>2</a:t>
            </a:r>
            <a:r>
              <a:rPr dirty="0" sz="1400" spc="55">
                <a:latin typeface="Cambria Math"/>
                <a:cs typeface="Cambria Math"/>
              </a:rPr>
              <a:t>𝑒</a:t>
            </a:r>
            <a:r>
              <a:rPr dirty="0" baseline="27777" sz="1500" spc="82">
                <a:latin typeface="Cambria Math"/>
                <a:cs typeface="Cambria Math"/>
              </a:rPr>
              <a:t>𝑥</a:t>
            </a:r>
            <a:r>
              <a:rPr dirty="0" sz="1400" spc="55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− </a:t>
            </a:r>
            <a:r>
              <a:rPr dirty="0" baseline="47222" sz="1500" spc="30">
                <a:latin typeface="Cambria Math"/>
                <a:cs typeface="Cambria Math"/>
              </a:rPr>
              <a:t>1 </a:t>
            </a:r>
            <a:r>
              <a:rPr dirty="0" sz="1400">
                <a:latin typeface="Cambria Math"/>
                <a:cs typeface="Cambria Math"/>
              </a:rPr>
              <a:t>𝑐𝑜𝑠𝐵𝑥 − </a:t>
            </a:r>
            <a:r>
              <a:rPr dirty="0" baseline="47222" sz="1500" spc="30">
                <a:latin typeface="Cambria Math"/>
                <a:cs typeface="Cambria Math"/>
              </a:rPr>
              <a:t>1</a:t>
            </a:r>
            <a:r>
              <a:rPr dirty="0" baseline="47222" sz="1500" spc="-97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𝑠𝑖𝑛𝐵𝑥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129080" y="3171418"/>
            <a:ext cx="5303520" cy="2524125"/>
          </a:xfrm>
          <a:prstGeom prst="rect">
            <a:avLst/>
          </a:prstGeom>
        </p:spPr>
        <p:txBody>
          <a:bodyPr wrap="square" lIns="0" tIns="107314" rIns="0" bIns="0" rtlCol="0" vert="horz">
            <a:spAutoFit/>
          </a:bodyPr>
          <a:lstStyle/>
          <a:p>
            <a:pPr marL="469265" indent="-228600">
              <a:lnSpc>
                <a:spcPct val="100000"/>
              </a:lnSpc>
              <a:spcBef>
                <a:spcPts val="844"/>
              </a:spcBef>
              <a:buFont typeface="Wingdings"/>
              <a:buChar char=""/>
              <a:tabLst>
                <a:tab pos="469900" algn="l"/>
              </a:tabLst>
            </a:pPr>
            <a:r>
              <a:rPr dirty="0" u="heavy" sz="14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Determined coefficients</a:t>
            </a:r>
            <a:endParaRPr sz="1400">
              <a:latin typeface="Times New Roman"/>
              <a:cs typeface="Times New Roman"/>
            </a:endParaRPr>
          </a:p>
          <a:p>
            <a:pPr marL="189230">
              <a:lnSpc>
                <a:spcPct val="100000"/>
              </a:lnSpc>
              <a:spcBef>
                <a:spcPts val="745"/>
              </a:spcBef>
            </a:pPr>
            <a:r>
              <a:rPr dirty="0" sz="1400" spc="-5">
                <a:latin typeface="Times New Roman"/>
                <a:cs typeface="Times New Roman"/>
              </a:rPr>
              <a:t>The </a:t>
            </a:r>
            <a:r>
              <a:rPr dirty="0" sz="1400">
                <a:latin typeface="Times New Roman"/>
                <a:cs typeface="Times New Roman"/>
              </a:rPr>
              <a:t>general </a:t>
            </a:r>
            <a:r>
              <a:rPr dirty="0" sz="1400" spc="-5">
                <a:latin typeface="Times New Roman"/>
                <a:cs typeface="Times New Roman"/>
              </a:rPr>
              <a:t>form </a:t>
            </a:r>
            <a:r>
              <a:rPr dirty="0" sz="1400">
                <a:latin typeface="Times New Roman"/>
                <a:cs typeface="Times New Roman"/>
              </a:rPr>
              <a:t>of the </a:t>
            </a:r>
            <a:r>
              <a:rPr dirty="0" sz="1400" spc="-5">
                <a:latin typeface="Times New Roman"/>
                <a:cs typeface="Times New Roman"/>
              </a:rPr>
              <a:t>second order D.E. with constant coefficient</a:t>
            </a:r>
            <a:r>
              <a:rPr dirty="0" sz="1400" spc="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is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60"/>
              </a:spcBef>
              <a:tabLst>
                <a:tab pos="1918970" algn="l"/>
              </a:tabLst>
            </a:pPr>
            <a:r>
              <a:rPr dirty="0" sz="1400" spc="-200">
                <a:latin typeface="Cambria Math"/>
                <a:cs typeface="Cambria Math"/>
              </a:rPr>
              <a:t>𝑎𝑦̿   </a:t>
            </a:r>
            <a:r>
              <a:rPr dirty="0" sz="1400">
                <a:latin typeface="Cambria Math"/>
                <a:cs typeface="Cambria Math"/>
              </a:rPr>
              <a:t>+  𝑏 </a:t>
            </a:r>
            <a:r>
              <a:rPr dirty="0" sz="1400" spc="-310">
                <a:latin typeface="Cambria Math"/>
                <a:cs typeface="Cambria Math"/>
              </a:rPr>
              <a:t>𝑦̅</a:t>
            </a:r>
            <a:r>
              <a:rPr dirty="0" sz="1400" spc="3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+ 𝑐 𝑦</a:t>
            </a:r>
            <a:r>
              <a:rPr dirty="0" sz="1400" spc="21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𝑔(𝑥)	</a:t>
            </a:r>
            <a:r>
              <a:rPr dirty="0" sz="1400">
                <a:latin typeface="Times New Roman"/>
                <a:cs typeface="Times New Roman"/>
              </a:rPr>
              <a:t>……….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(26)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dirty="0" sz="1400" spc="-5">
                <a:latin typeface="Times New Roman"/>
                <a:cs typeface="Times New Roman"/>
              </a:rPr>
              <a:t>To solve eq. (25) the following equations must </a:t>
            </a:r>
            <a:r>
              <a:rPr dirty="0" sz="1400">
                <a:latin typeface="Times New Roman"/>
                <a:cs typeface="Times New Roman"/>
              </a:rPr>
              <a:t>be</a:t>
            </a:r>
            <a:r>
              <a:rPr dirty="0" sz="1400" spc="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considered.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dirty="0" sz="1400" spc="-30">
                <a:latin typeface="Cambria Math"/>
                <a:cs typeface="Cambria Math"/>
              </a:rPr>
              <a:t>𝑦</a:t>
            </a:r>
            <a:r>
              <a:rPr dirty="0" baseline="-16666" sz="1500" spc="-44">
                <a:latin typeface="Cambria Math"/>
                <a:cs typeface="Cambria Math"/>
              </a:rPr>
              <a:t>𝑝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sz="1400" spc="-50">
                <a:latin typeface="Cambria Math"/>
                <a:cs typeface="Cambria Math"/>
              </a:rPr>
              <a:t>𝑈</a:t>
            </a:r>
            <a:r>
              <a:rPr dirty="0" baseline="-16666" sz="1500" spc="-75">
                <a:latin typeface="Cambria Math"/>
                <a:cs typeface="Cambria Math"/>
              </a:rPr>
              <a:t>1 </a:t>
            </a:r>
            <a:r>
              <a:rPr dirty="0" sz="1400" spc="-105">
                <a:latin typeface="Cambria Math"/>
                <a:cs typeface="Cambria Math"/>
              </a:rPr>
              <a:t>𝑉</a:t>
            </a:r>
            <a:r>
              <a:rPr dirty="0" baseline="-16666" sz="1500" spc="-157">
                <a:latin typeface="Cambria Math"/>
                <a:cs typeface="Cambria Math"/>
              </a:rPr>
              <a:t>1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sz="1400" spc="-30">
                <a:latin typeface="Cambria Math"/>
                <a:cs typeface="Cambria Math"/>
              </a:rPr>
              <a:t>𝑈</a:t>
            </a:r>
            <a:r>
              <a:rPr dirty="0" baseline="-16666" sz="1500" spc="-44">
                <a:latin typeface="Cambria Math"/>
                <a:cs typeface="Cambria Math"/>
              </a:rPr>
              <a:t>2 </a:t>
            </a:r>
            <a:r>
              <a:rPr dirty="0" sz="1400" spc="-85">
                <a:latin typeface="Cambria Math"/>
                <a:cs typeface="Cambria Math"/>
              </a:rPr>
              <a:t>𝑉</a:t>
            </a:r>
            <a:r>
              <a:rPr dirty="0" baseline="-16666" sz="1500" spc="-127">
                <a:latin typeface="Cambria Math"/>
                <a:cs typeface="Cambria Math"/>
              </a:rPr>
              <a:t>2 </a:t>
            </a:r>
            <a:r>
              <a:rPr dirty="0" sz="1400">
                <a:latin typeface="Cambria Math"/>
                <a:cs typeface="Cambria Math"/>
              </a:rPr>
              <a:t>&amp; </a:t>
            </a:r>
            <a:r>
              <a:rPr dirty="0" sz="1400" spc="5">
                <a:latin typeface="Cambria Math"/>
                <a:cs typeface="Cambria Math"/>
              </a:rPr>
              <a:t>𝑦</a:t>
            </a:r>
            <a:r>
              <a:rPr dirty="0" baseline="-16666" sz="1500" spc="7">
                <a:latin typeface="Cambria Math"/>
                <a:cs typeface="Cambria Math"/>
              </a:rPr>
              <a:t>ℎ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sz="1400" spc="-50">
                <a:latin typeface="Cambria Math"/>
                <a:cs typeface="Cambria Math"/>
              </a:rPr>
              <a:t>𝐶</a:t>
            </a:r>
            <a:r>
              <a:rPr dirty="0" baseline="-16666" sz="1500" spc="-75">
                <a:latin typeface="Cambria Math"/>
                <a:cs typeface="Cambria Math"/>
              </a:rPr>
              <a:t>1 </a:t>
            </a:r>
            <a:r>
              <a:rPr dirty="0" sz="1400" spc="-105">
                <a:latin typeface="Cambria Math"/>
                <a:cs typeface="Cambria Math"/>
              </a:rPr>
              <a:t>𝑉</a:t>
            </a:r>
            <a:r>
              <a:rPr dirty="0" baseline="-16666" sz="1500" spc="-157">
                <a:latin typeface="Cambria Math"/>
                <a:cs typeface="Cambria Math"/>
              </a:rPr>
              <a:t>1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sz="1400" spc="-30">
                <a:latin typeface="Cambria Math"/>
                <a:cs typeface="Cambria Math"/>
              </a:rPr>
              <a:t>𝐶</a:t>
            </a:r>
            <a:r>
              <a:rPr dirty="0" baseline="-16666" sz="1500" spc="-44">
                <a:latin typeface="Cambria Math"/>
                <a:cs typeface="Cambria Math"/>
              </a:rPr>
              <a:t>2 </a:t>
            </a:r>
            <a:r>
              <a:rPr dirty="0" sz="1400" spc="-85">
                <a:latin typeface="Cambria Math"/>
                <a:cs typeface="Cambria Math"/>
              </a:rPr>
              <a:t>𝑉</a:t>
            </a:r>
            <a:r>
              <a:rPr dirty="0" baseline="-16666" sz="1500" spc="-127">
                <a:latin typeface="Cambria Math"/>
                <a:cs typeface="Cambria Math"/>
              </a:rPr>
              <a:t>2 </a:t>
            </a:r>
            <a:r>
              <a:rPr dirty="0" sz="1400">
                <a:latin typeface="Cambria Math"/>
                <a:cs typeface="Cambria Math"/>
              </a:rPr>
              <a:t>,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find the solution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30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eq.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25"/>
              </a:spcBef>
            </a:pPr>
            <a:r>
              <a:rPr dirty="0" sz="1400">
                <a:latin typeface="Times New Roman"/>
                <a:cs typeface="Times New Roman"/>
              </a:rPr>
              <a:t>(25) </a:t>
            </a:r>
            <a:r>
              <a:rPr dirty="0" sz="1400" spc="-5">
                <a:latin typeface="Times New Roman"/>
                <a:cs typeface="Times New Roman"/>
              </a:rPr>
              <a:t>solve </a:t>
            </a:r>
            <a:r>
              <a:rPr dirty="0" sz="1400">
                <a:latin typeface="Times New Roman"/>
                <a:cs typeface="Times New Roman"/>
              </a:rPr>
              <a:t>the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following</a:t>
            </a:r>
            <a:endParaRPr sz="1400">
              <a:latin typeface="Times New Roman"/>
              <a:cs typeface="Times New Roman"/>
            </a:endParaRPr>
          </a:p>
          <a:p>
            <a:pPr marL="12700" marR="491490">
              <a:lnSpc>
                <a:spcPct val="145000"/>
              </a:lnSpc>
              <a:spcBef>
                <a:spcPts val="35"/>
              </a:spcBef>
            </a:pPr>
            <a:r>
              <a:rPr dirty="0" sz="1400" spc="-260">
                <a:latin typeface="Cambria Math"/>
                <a:cs typeface="Cambria Math"/>
              </a:rPr>
              <a:t>𝑈</a:t>
            </a:r>
            <a:r>
              <a:rPr dirty="0" baseline="9920" sz="2100" spc="-390">
                <a:latin typeface="Cambria Math"/>
                <a:cs typeface="Cambria Math"/>
              </a:rPr>
              <a:t>̅</a:t>
            </a:r>
            <a:r>
              <a:rPr dirty="0" baseline="-16666" sz="1500" spc="-390">
                <a:latin typeface="Cambria Math"/>
                <a:cs typeface="Cambria Math"/>
              </a:rPr>
              <a:t>1</a:t>
            </a:r>
            <a:r>
              <a:rPr dirty="0" baseline="-16666" sz="1500" spc="225">
                <a:latin typeface="Cambria Math"/>
                <a:cs typeface="Cambria Math"/>
              </a:rPr>
              <a:t> </a:t>
            </a:r>
            <a:r>
              <a:rPr dirty="0" sz="1400" spc="-105">
                <a:latin typeface="Cambria Math"/>
                <a:cs typeface="Cambria Math"/>
              </a:rPr>
              <a:t>𝑉</a:t>
            </a:r>
            <a:r>
              <a:rPr dirty="0" baseline="-16666" sz="1500" spc="-157">
                <a:latin typeface="Cambria Math"/>
                <a:cs typeface="Cambria Math"/>
              </a:rPr>
              <a:t>1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sz="1400" spc="-260">
                <a:latin typeface="Cambria Math"/>
                <a:cs typeface="Cambria Math"/>
              </a:rPr>
              <a:t>𝑈</a:t>
            </a:r>
            <a:r>
              <a:rPr dirty="0" baseline="9920" sz="2100" spc="-390">
                <a:latin typeface="Cambria Math"/>
                <a:cs typeface="Cambria Math"/>
              </a:rPr>
              <a:t>̅</a:t>
            </a:r>
            <a:r>
              <a:rPr dirty="0" baseline="-16666" sz="1500" spc="-390">
                <a:latin typeface="Cambria Math"/>
                <a:cs typeface="Cambria Math"/>
              </a:rPr>
              <a:t>2</a:t>
            </a:r>
            <a:r>
              <a:rPr dirty="0" baseline="-16666" sz="1500" spc="225">
                <a:latin typeface="Cambria Math"/>
                <a:cs typeface="Cambria Math"/>
              </a:rPr>
              <a:t> </a:t>
            </a:r>
            <a:r>
              <a:rPr dirty="0" sz="1400" spc="-85">
                <a:latin typeface="Cambria Math"/>
                <a:cs typeface="Cambria Math"/>
              </a:rPr>
              <a:t>𝑉</a:t>
            </a:r>
            <a:r>
              <a:rPr dirty="0" baseline="-16666" sz="1500" spc="-127">
                <a:latin typeface="Cambria Math"/>
                <a:cs typeface="Cambria Math"/>
              </a:rPr>
              <a:t>2 </a:t>
            </a:r>
            <a:r>
              <a:rPr dirty="0" sz="1400">
                <a:latin typeface="Cambria Math"/>
                <a:cs typeface="Cambria Math"/>
              </a:rPr>
              <a:t>= 0 &amp; </a:t>
            </a:r>
            <a:r>
              <a:rPr dirty="0" sz="1400" spc="-260">
                <a:latin typeface="Cambria Math"/>
                <a:cs typeface="Cambria Math"/>
              </a:rPr>
              <a:t>𝑈</a:t>
            </a:r>
            <a:r>
              <a:rPr dirty="0" baseline="9920" sz="2100" spc="-390">
                <a:latin typeface="Cambria Math"/>
                <a:cs typeface="Cambria Math"/>
              </a:rPr>
              <a:t>̅</a:t>
            </a:r>
            <a:r>
              <a:rPr dirty="0" baseline="-16666" sz="1500" spc="-390">
                <a:latin typeface="Cambria Math"/>
                <a:cs typeface="Cambria Math"/>
              </a:rPr>
              <a:t>1</a:t>
            </a:r>
            <a:r>
              <a:rPr dirty="0" baseline="-16666" sz="1500" spc="225">
                <a:latin typeface="Cambria Math"/>
                <a:cs typeface="Cambria Math"/>
              </a:rPr>
              <a:t> </a:t>
            </a:r>
            <a:r>
              <a:rPr dirty="0" sz="1400" spc="-225">
                <a:latin typeface="Cambria Math"/>
                <a:cs typeface="Cambria Math"/>
              </a:rPr>
              <a:t>𝑉</a:t>
            </a:r>
            <a:r>
              <a:rPr dirty="0" baseline="9920" sz="2100" spc="-337">
                <a:latin typeface="Cambria Math"/>
                <a:cs typeface="Cambria Math"/>
              </a:rPr>
              <a:t>̅</a:t>
            </a:r>
            <a:r>
              <a:rPr dirty="0" baseline="-16666" sz="1500" spc="-337">
                <a:latin typeface="Cambria Math"/>
                <a:cs typeface="Cambria Math"/>
              </a:rPr>
              <a:t>1</a:t>
            </a:r>
            <a:r>
              <a:rPr dirty="0" baseline="-16666" sz="1500" spc="22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sz="1400" spc="-260">
                <a:latin typeface="Cambria Math"/>
                <a:cs typeface="Cambria Math"/>
              </a:rPr>
              <a:t>𝑈</a:t>
            </a:r>
            <a:r>
              <a:rPr dirty="0" baseline="9920" sz="2100" spc="-390">
                <a:latin typeface="Cambria Math"/>
                <a:cs typeface="Cambria Math"/>
              </a:rPr>
              <a:t>̅</a:t>
            </a:r>
            <a:r>
              <a:rPr dirty="0" baseline="-16666" sz="1500" spc="-390">
                <a:latin typeface="Cambria Math"/>
                <a:cs typeface="Cambria Math"/>
              </a:rPr>
              <a:t>2</a:t>
            </a:r>
            <a:r>
              <a:rPr dirty="0" baseline="-16666" sz="1500" spc="225">
                <a:latin typeface="Cambria Math"/>
                <a:cs typeface="Cambria Math"/>
              </a:rPr>
              <a:t> </a:t>
            </a:r>
            <a:r>
              <a:rPr dirty="0" sz="1400" spc="-225">
                <a:latin typeface="Cambria Math"/>
                <a:cs typeface="Cambria Math"/>
              </a:rPr>
              <a:t>𝑉</a:t>
            </a:r>
            <a:r>
              <a:rPr dirty="0" baseline="9920" sz="2100" spc="-337">
                <a:latin typeface="Cambria Math"/>
                <a:cs typeface="Cambria Math"/>
              </a:rPr>
              <a:t>̅</a:t>
            </a:r>
            <a:r>
              <a:rPr dirty="0" baseline="-16666" sz="1500" spc="-337">
                <a:latin typeface="Cambria Math"/>
                <a:cs typeface="Cambria Math"/>
              </a:rPr>
              <a:t>2</a:t>
            </a:r>
            <a:r>
              <a:rPr dirty="0" baseline="-16666" sz="1500" spc="997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sz="1400" spc="10">
                <a:latin typeface="Cambria Math"/>
                <a:cs typeface="Cambria Math"/>
              </a:rPr>
              <a:t>𝑔(𝑥) </a:t>
            </a:r>
            <a:r>
              <a:rPr dirty="0" sz="1400">
                <a:latin typeface="Times New Roman"/>
                <a:cs typeface="Times New Roman"/>
              </a:rPr>
              <a:t>. </a:t>
            </a:r>
            <a:r>
              <a:rPr dirty="0" sz="1400" spc="-5">
                <a:latin typeface="Times New Roman"/>
                <a:cs typeface="Times New Roman"/>
              </a:rPr>
              <a:t>Then find </a:t>
            </a:r>
            <a:r>
              <a:rPr dirty="0" sz="1400" spc="-260">
                <a:latin typeface="Cambria Math"/>
                <a:cs typeface="Cambria Math"/>
              </a:rPr>
              <a:t>𝑈</a:t>
            </a:r>
            <a:r>
              <a:rPr dirty="0" baseline="9920" sz="2100" spc="-390">
                <a:latin typeface="Cambria Math"/>
                <a:cs typeface="Cambria Math"/>
              </a:rPr>
              <a:t>̅</a:t>
            </a:r>
            <a:r>
              <a:rPr dirty="0" baseline="-16666" sz="1500" spc="-390">
                <a:latin typeface="Cambria Math"/>
                <a:cs typeface="Cambria Math"/>
              </a:rPr>
              <a:t>1</a:t>
            </a:r>
            <a:r>
              <a:rPr dirty="0" baseline="-16666" sz="1500" spc="284">
                <a:latin typeface="Cambria Math"/>
                <a:cs typeface="Cambria Math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&amp; </a:t>
            </a:r>
            <a:r>
              <a:rPr dirty="0" sz="1400" spc="-260">
                <a:latin typeface="Cambria Math"/>
                <a:cs typeface="Cambria Math"/>
              </a:rPr>
              <a:t>𝑈</a:t>
            </a:r>
            <a:r>
              <a:rPr dirty="0" baseline="9920" sz="2100" spc="-390">
                <a:latin typeface="Cambria Math"/>
                <a:cs typeface="Cambria Math"/>
              </a:rPr>
              <a:t>̅</a:t>
            </a:r>
            <a:r>
              <a:rPr dirty="0" baseline="-16666" sz="1500" spc="-390">
                <a:latin typeface="Cambria Math"/>
                <a:cs typeface="Cambria Math"/>
              </a:rPr>
              <a:t>2 </a:t>
            </a:r>
            <a:r>
              <a:rPr dirty="0" sz="1000" spc="-110">
                <a:latin typeface="Cambria Math"/>
                <a:cs typeface="Cambria Math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As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follow: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129080" y="6068948"/>
            <a:ext cx="14795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-9920" sz="2100" spc="-600">
                <a:latin typeface="Cambria Math"/>
                <a:cs typeface="Cambria Math"/>
              </a:rPr>
              <a:t>𝑈</a:t>
            </a:r>
            <a:r>
              <a:rPr dirty="0" sz="1400" spc="-400">
                <a:latin typeface="Cambria Math"/>
                <a:cs typeface="Cambria Math"/>
              </a:rPr>
              <a:t>̅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237284" y="6190869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20">
                <a:latin typeface="Cambria Math"/>
                <a:cs typeface="Cambria Math"/>
              </a:rPr>
              <a:t>1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406397" y="6102476"/>
            <a:ext cx="15875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627377" y="5875400"/>
            <a:ext cx="8318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10">
                <a:latin typeface="Cambria Math"/>
                <a:cs typeface="Cambria Math"/>
              </a:rPr>
              <a:t>|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665477" y="6198488"/>
            <a:ext cx="826135" cy="445134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ts val="1650"/>
              </a:lnSpc>
              <a:spcBef>
                <a:spcPts val="105"/>
              </a:spcBef>
              <a:tabLst>
                <a:tab pos="532130" algn="l"/>
              </a:tabLst>
            </a:pPr>
            <a:r>
              <a:rPr dirty="0" baseline="-41666" sz="2100" spc="-104">
                <a:latin typeface="Cambria Math"/>
                <a:cs typeface="Cambria Math"/>
              </a:rPr>
              <a:t>|</a:t>
            </a:r>
            <a:r>
              <a:rPr dirty="0" sz="1400" spc="-70">
                <a:latin typeface="Cambria Math"/>
                <a:cs typeface="Cambria Math"/>
              </a:rPr>
              <a:t>𝑉</a:t>
            </a:r>
            <a:r>
              <a:rPr dirty="0" baseline="-16666" sz="1500" spc="-104">
                <a:latin typeface="Cambria Math"/>
                <a:cs typeface="Cambria Math"/>
              </a:rPr>
              <a:t>1	</a:t>
            </a:r>
            <a:r>
              <a:rPr dirty="0" sz="1400" spc="-85">
                <a:latin typeface="Cambria Math"/>
                <a:cs typeface="Cambria Math"/>
              </a:rPr>
              <a:t>𝑉</a:t>
            </a:r>
            <a:r>
              <a:rPr dirty="0" baseline="-16666" sz="1500" spc="-127">
                <a:latin typeface="Cambria Math"/>
                <a:cs typeface="Cambria Math"/>
              </a:rPr>
              <a:t>2 </a:t>
            </a:r>
            <a:r>
              <a:rPr dirty="0" baseline="-41666" sz="2100" spc="15">
                <a:latin typeface="Cambria Math"/>
                <a:cs typeface="Cambria Math"/>
              </a:rPr>
              <a:t>|</a:t>
            </a:r>
            <a:endParaRPr baseline="-41666" sz="2100">
              <a:latin typeface="Cambria Math"/>
              <a:cs typeface="Cambria Math"/>
            </a:endParaRPr>
          </a:p>
          <a:p>
            <a:pPr marL="70485">
              <a:lnSpc>
                <a:spcPts val="1650"/>
              </a:lnSpc>
              <a:tabLst>
                <a:tab pos="471170" algn="l"/>
              </a:tabLst>
            </a:pPr>
            <a:r>
              <a:rPr dirty="0" baseline="-9920" sz="2100" spc="-337">
                <a:latin typeface="Cambria Math"/>
                <a:cs typeface="Cambria Math"/>
              </a:rPr>
              <a:t>𝑉</a:t>
            </a:r>
            <a:r>
              <a:rPr dirty="0" sz="1400" spc="-225">
                <a:latin typeface="Cambria Math"/>
                <a:cs typeface="Cambria Math"/>
              </a:rPr>
              <a:t>̅</a:t>
            </a:r>
            <a:r>
              <a:rPr dirty="0" baseline="-30555" sz="1500" spc="-337">
                <a:latin typeface="Cambria Math"/>
                <a:cs typeface="Cambria Math"/>
              </a:rPr>
              <a:t>1	</a:t>
            </a:r>
            <a:r>
              <a:rPr dirty="0" baseline="-9920" sz="2100" spc="-337">
                <a:latin typeface="Cambria Math"/>
                <a:cs typeface="Cambria Math"/>
              </a:rPr>
              <a:t>𝑉</a:t>
            </a:r>
            <a:r>
              <a:rPr dirty="0" sz="1400" spc="-225">
                <a:latin typeface="Cambria Math"/>
                <a:cs typeface="Cambria Math"/>
              </a:rPr>
              <a:t>̅</a:t>
            </a:r>
            <a:r>
              <a:rPr dirty="0" baseline="-30555" sz="1500" spc="-337">
                <a:latin typeface="Cambria Math"/>
                <a:cs typeface="Cambria Math"/>
              </a:rPr>
              <a:t>2</a:t>
            </a:r>
            <a:endParaRPr baseline="-30555" sz="1500">
              <a:latin typeface="Cambria Math"/>
              <a:cs typeface="Cambria Math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640077" y="6243192"/>
            <a:ext cx="876935" cy="0"/>
          </a:xfrm>
          <a:custGeom>
            <a:avLst/>
            <a:gdLst/>
            <a:ahLst/>
            <a:cxnLst/>
            <a:rect l="l" t="t" r="r" b="b"/>
            <a:pathLst>
              <a:path w="876935" h="0">
                <a:moveTo>
                  <a:pt x="0" y="0"/>
                </a:moveTo>
                <a:lnTo>
                  <a:pt x="87660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2790570" y="6190869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2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612263" y="6102476"/>
            <a:ext cx="50609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60045" algn="l"/>
              </a:tabLst>
            </a:pPr>
            <a:r>
              <a:rPr dirty="0" sz="1400">
                <a:latin typeface="Cambria Math"/>
                <a:cs typeface="Cambria Math"/>
              </a:rPr>
              <a:t>,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-800">
                <a:latin typeface="Cambria Math"/>
                <a:cs typeface="Cambria Math"/>
              </a:rPr>
              <a:t>𝑈</a:t>
            </a:r>
            <a:r>
              <a:rPr dirty="0" baseline="9920" sz="2100">
                <a:latin typeface="Cambria Math"/>
                <a:cs typeface="Cambria Math"/>
              </a:rPr>
              <a:t>̅</a:t>
            </a:r>
            <a:r>
              <a:rPr dirty="0" baseline="9920" sz="2100">
                <a:latin typeface="Cambria Math"/>
                <a:cs typeface="Cambria Math"/>
              </a:rPr>
              <a:t>	</a:t>
            </a:r>
            <a:r>
              <a:rPr dirty="0" sz="140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238626" y="5950076"/>
            <a:ext cx="18097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-9920" sz="2100" spc="-337">
                <a:latin typeface="Cambria Math"/>
                <a:cs typeface="Cambria Math"/>
              </a:rPr>
              <a:t>𝑉</a:t>
            </a:r>
            <a:r>
              <a:rPr dirty="0" sz="1400" spc="-225">
                <a:latin typeface="Cambria Math"/>
                <a:cs typeface="Cambria Math"/>
              </a:rPr>
              <a:t>̅</a:t>
            </a:r>
            <a:r>
              <a:rPr dirty="0" baseline="-30555" sz="1500" spc="-337">
                <a:latin typeface="Cambria Math"/>
                <a:cs typeface="Cambria Math"/>
              </a:rPr>
              <a:t>1</a:t>
            </a:r>
            <a:endParaRPr baseline="-30555" sz="1500">
              <a:latin typeface="Cambria Math"/>
              <a:cs typeface="Cambria Math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685289" y="5718530"/>
            <a:ext cx="2280920" cy="504825"/>
          </a:xfrm>
          <a:prstGeom prst="rect">
            <a:avLst/>
          </a:prstGeom>
        </p:spPr>
        <p:txBody>
          <a:bodyPr wrap="square" lIns="0" tIns="3873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305"/>
              </a:spcBef>
              <a:tabLst>
                <a:tab pos="407034" algn="l"/>
                <a:tab pos="1365250" algn="l"/>
                <a:tab pos="1896110" algn="l"/>
              </a:tabLst>
            </a:pPr>
            <a:r>
              <a:rPr dirty="0" sz="1400">
                <a:latin typeface="Cambria Math"/>
                <a:cs typeface="Cambria Math"/>
              </a:rPr>
              <a:t>0	</a:t>
            </a:r>
            <a:r>
              <a:rPr dirty="0" sz="1400" spc="-85">
                <a:latin typeface="Cambria Math"/>
                <a:cs typeface="Cambria Math"/>
              </a:rPr>
              <a:t>𝑉</a:t>
            </a:r>
            <a:r>
              <a:rPr dirty="0" baseline="-16666" sz="1500" spc="-127">
                <a:latin typeface="Cambria Math"/>
                <a:cs typeface="Cambria Math"/>
              </a:rPr>
              <a:t>2  </a:t>
            </a:r>
            <a:r>
              <a:rPr dirty="0" baseline="-16666" sz="1500" spc="30">
                <a:latin typeface="Cambria Math"/>
                <a:cs typeface="Cambria Math"/>
              </a:rPr>
              <a:t> </a:t>
            </a:r>
            <a:r>
              <a:rPr dirty="0" baseline="-41666" sz="2100" spc="15">
                <a:latin typeface="Cambria Math"/>
                <a:cs typeface="Cambria Math"/>
              </a:rPr>
              <a:t>|	</a:t>
            </a:r>
            <a:r>
              <a:rPr dirty="0" baseline="-41666" sz="2100" spc="-104">
                <a:latin typeface="Cambria Math"/>
                <a:cs typeface="Cambria Math"/>
              </a:rPr>
              <a:t>|</a:t>
            </a:r>
            <a:r>
              <a:rPr dirty="0" sz="1400" spc="-70">
                <a:latin typeface="Cambria Math"/>
                <a:cs typeface="Cambria Math"/>
              </a:rPr>
              <a:t>𝑉</a:t>
            </a:r>
            <a:r>
              <a:rPr dirty="0" baseline="-16666" sz="1500" spc="-104">
                <a:latin typeface="Cambria Math"/>
                <a:cs typeface="Cambria Math"/>
              </a:rPr>
              <a:t>1	</a:t>
            </a:r>
            <a:r>
              <a:rPr dirty="0" sz="1400">
                <a:latin typeface="Cambria Math"/>
                <a:cs typeface="Cambria Math"/>
              </a:rPr>
              <a:t>0</a:t>
            </a:r>
            <a:endParaRPr sz="1400">
              <a:latin typeface="Cambria Math"/>
              <a:cs typeface="Cambria Math"/>
            </a:endParaRPr>
          </a:p>
          <a:p>
            <a:pPr algn="ctr">
              <a:lnSpc>
                <a:spcPct val="100000"/>
              </a:lnSpc>
              <a:spcBef>
                <a:spcPts val="204"/>
              </a:spcBef>
              <a:tabLst>
                <a:tab pos="536575" algn="l"/>
                <a:tab pos="1894205" algn="l"/>
              </a:tabLst>
            </a:pPr>
            <a:r>
              <a:rPr dirty="0" sz="1400" spc="15">
                <a:latin typeface="Cambria Math"/>
                <a:cs typeface="Cambria Math"/>
              </a:rPr>
              <a:t>𝑔</a:t>
            </a:r>
            <a:r>
              <a:rPr dirty="0" sz="1400" spc="5">
                <a:latin typeface="Cambria Math"/>
                <a:cs typeface="Cambria Math"/>
              </a:rPr>
              <a:t>(</a:t>
            </a:r>
            <a:r>
              <a:rPr dirty="0" sz="1400" spc="30">
                <a:latin typeface="Cambria Math"/>
                <a:cs typeface="Cambria Math"/>
              </a:rPr>
              <a:t>𝑥</a:t>
            </a:r>
            <a:r>
              <a:rPr dirty="0" sz="1400">
                <a:latin typeface="Cambria Math"/>
                <a:cs typeface="Cambria Math"/>
              </a:rPr>
              <a:t>)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-690">
                <a:latin typeface="Cambria Math"/>
                <a:cs typeface="Cambria Math"/>
              </a:rPr>
              <a:t>𝑉</a:t>
            </a:r>
            <a:r>
              <a:rPr dirty="0" baseline="9920" sz="2100" spc="-172">
                <a:latin typeface="Cambria Math"/>
                <a:cs typeface="Cambria Math"/>
              </a:rPr>
              <a:t>̅</a:t>
            </a:r>
            <a:r>
              <a:rPr dirty="0" baseline="-16666" sz="1500" spc="30">
                <a:latin typeface="Cambria Math"/>
                <a:cs typeface="Cambria Math"/>
              </a:rPr>
              <a:t>2</a:t>
            </a:r>
            <a:r>
              <a:rPr dirty="0" baseline="-16666" sz="1500">
                <a:latin typeface="Cambria Math"/>
                <a:cs typeface="Cambria Math"/>
              </a:rPr>
              <a:t>	</a:t>
            </a:r>
            <a:r>
              <a:rPr dirty="0" sz="1400" spc="30">
                <a:latin typeface="Cambria Math"/>
                <a:cs typeface="Cambria Math"/>
              </a:rPr>
              <a:t>𝑔</a:t>
            </a:r>
            <a:r>
              <a:rPr dirty="0" sz="1400" spc="5">
                <a:latin typeface="Cambria Math"/>
                <a:cs typeface="Cambria Math"/>
              </a:rPr>
              <a:t>(</a:t>
            </a:r>
            <a:r>
              <a:rPr dirty="0" sz="1400" spc="30">
                <a:latin typeface="Cambria Math"/>
                <a:cs typeface="Cambria Math"/>
              </a:rPr>
              <a:t>𝑥</a:t>
            </a:r>
            <a:r>
              <a:rPr dirty="0" sz="140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941445" y="5875400"/>
            <a:ext cx="8318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10">
                <a:latin typeface="Cambria Math"/>
                <a:cs typeface="Cambria Math"/>
              </a:rPr>
              <a:t>|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189858" y="6331076"/>
            <a:ext cx="8318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10">
                <a:latin typeface="Cambria Math"/>
                <a:cs typeface="Cambria Math"/>
              </a:rPr>
              <a:t>|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246247" y="6437756"/>
            <a:ext cx="13716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𝑉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328542" y="6526148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20">
                <a:latin typeface="Cambria Math"/>
                <a:cs typeface="Cambria Math"/>
              </a:rPr>
              <a:t>1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270630" y="6404228"/>
            <a:ext cx="56261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89255" algn="l"/>
              </a:tabLst>
            </a:pPr>
            <a:r>
              <a:rPr dirty="0" sz="1400">
                <a:latin typeface="Cambria Math"/>
                <a:cs typeface="Cambria Math"/>
              </a:rPr>
              <a:t>̅	</a:t>
            </a:r>
            <a:r>
              <a:rPr dirty="0" baseline="-9920" sz="2100" spc="-337">
                <a:latin typeface="Cambria Math"/>
                <a:cs typeface="Cambria Math"/>
              </a:rPr>
              <a:t>𝑉</a:t>
            </a:r>
            <a:r>
              <a:rPr dirty="0" sz="1400" spc="-225">
                <a:latin typeface="Cambria Math"/>
                <a:cs typeface="Cambria Math"/>
              </a:rPr>
              <a:t>̅</a:t>
            </a:r>
            <a:r>
              <a:rPr dirty="0" baseline="-30555" sz="1500" spc="-337">
                <a:latin typeface="Cambria Math"/>
                <a:cs typeface="Cambria Math"/>
              </a:rPr>
              <a:t>2</a:t>
            </a:r>
            <a:endParaRPr baseline="-30555" sz="1500">
              <a:latin typeface="Cambria Math"/>
              <a:cs typeface="Cambria Math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246247" y="6198488"/>
            <a:ext cx="76771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474345" algn="l"/>
              </a:tabLst>
            </a:pPr>
            <a:r>
              <a:rPr dirty="0" sz="1400" spc="-105">
                <a:latin typeface="Cambria Math"/>
                <a:cs typeface="Cambria Math"/>
              </a:rPr>
              <a:t>𝑉</a:t>
            </a:r>
            <a:r>
              <a:rPr dirty="0" baseline="-16666" sz="1500" spc="-157">
                <a:latin typeface="Cambria Math"/>
                <a:cs typeface="Cambria Math"/>
              </a:rPr>
              <a:t>1	</a:t>
            </a:r>
            <a:r>
              <a:rPr dirty="0" sz="1400" spc="-85">
                <a:latin typeface="Cambria Math"/>
                <a:cs typeface="Cambria Math"/>
              </a:rPr>
              <a:t>𝑉</a:t>
            </a:r>
            <a:r>
              <a:rPr dirty="0" baseline="-16666" sz="1500" spc="-127">
                <a:latin typeface="Cambria Math"/>
                <a:cs typeface="Cambria Math"/>
              </a:rPr>
              <a:t>2 </a:t>
            </a:r>
            <a:r>
              <a:rPr dirty="0" baseline="-41666" sz="2100" spc="15">
                <a:latin typeface="Cambria Math"/>
                <a:cs typeface="Cambria Math"/>
              </a:rPr>
              <a:t>|</a:t>
            </a:r>
            <a:endParaRPr baseline="-41666" sz="2100">
              <a:latin typeface="Cambria Math"/>
              <a:cs typeface="Cambria Math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3193414" y="6243192"/>
            <a:ext cx="817244" cy="0"/>
          </a:xfrm>
          <a:custGeom>
            <a:avLst/>
            <a:gdLst/>
            <a:ahLst/>
            <a:cxnLst/>
            <a:rect l="l" t="t" r="r" b="b"/>
            <a:pathLst>
              <a:path w="817245" h="0">
                <a:moveTo>
                  <a:pt x="0" y="0"/>
                </a:moveTo>
                <a:lnTo>
                  <a:pt x="81716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1129080" y="6650202"/>
            <a:ext cx="4335145" cy="28727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728980" indent="43815">
              <a:lnSpc>
                <a:spcPct val="147900"/>
              </a:lnSpc>
              <a:spcBef>
                <a:spcPts val="95"/>
              </a:spcBef>
            </a:pP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addition, find </a:t>
            </a:r>
            <a:r>
              <a:rPr dirty="0" sz="1400" spc="-50">
                <a:latin typeface="Cambria Math"/>
                <a:cs typeface="Cambria Math"/>
              </a:rPr>
              <a:t>𝑈</a:t>
            </a:r>
            <a:r>
              <a:rPr dirty="0" baseline="-16666" sz="1500" spc="-75">
                <a:latin typeface="Cambria Math"/>
                <a:cs typeface="Cambria Math"/>
              </a:rPr>
              <a:t>1 </a:t>
            </a:r>
            <a:r>
              <a:rPr dirty="0" sz="1400">
                <a:latin typeface="Cambria Math"/>
                <a:cs typeface="Cambria Math"/>
              </a:rPr>
              <a:t>&amp; </a:t>
            </a:r>
            <a:r>
              <a:rPr dirty="0" sz="1400" spc="-30">
                <a:latin typeface="Cambria Math"/>
                <a:cs typeface="Cambria Math"/>
              </a:rPr>
              <a:t>𝑈</a:t>
            </a:r>
            <a:r>
              <a:rPr dirty="0" baseline="-16666" sz="1500" spc="-44">
                <a:latin typeface="Cambria Math"/>
                <a:cs typeface="Cambria Math"/>
              </a:rPr>
              <a:t>2 </a:t>
            </a:r>
            <a:r>
              <a:rPr dirty="0" sz="1400">
                <a:latin typeface="Times New Roman"/>
                <a:cs typeface="Times New Roman"/>
              </a:rPr>
              <a:t>by </a:t>
            </a:r>
            <a:r>
              <a:rPr dirty="0" sz="1400" spc="-5">
                <a:latin typeface="Times New Roman"/>
                <a:cs typeface="Times New Roman"/>
              </a:rPr>
              <a:t>integrating </a:t>
            </a:r>
            <a:r>
              <a:rPr dirty="0" sz="1400" spc="-260">
                <a:latin typeface="Cambria Math"/>
                <a:cs typeface="Cambria Math"/>
              </a:rPr>
              <a:t>𝑈</a:t>
            </a:r>
            <a:r>
              <a:rPr dirty="0" baseline="9920" sz="2100" spc="-390">
                <a:latin typeface="Cambria Math"/>
                <a:cs typeface="Cambria Math"/>
              </a:rPr>
              <a:t>̅</a:t>
            </a:r>
            <a:r>
              <a:rPr dirty="0" baseline="-16666" sz="1500" spc="-390">
                <a:latin typeface="Cambria Math"/>
                <a:cs typeface="Cambria Math"/>
              </a:rPr>
              <a:t>1</a:t>
            </a:r>
            <a:r>
              <a:rPr dirty="0" baseline="-16666" sz="1500" spc="270">
                <a:latin typeface="Cambria Math"/>
                <a:cs typeface="Cambria Math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&amp; </a:t>
            </a:r>
            <a:r>
              <a:rPr dirty="0" sz="1400" spc="-260">
                <a:latin typeface="Cambria Math"/>
                <a:cs typeface="Cambria Math"/>
              </a:rPr>
              <a:t>𝑈</a:t>
            </a:r>
            <a:r>
              <a:rPr dirty="0" baseline="9920" sz="2100" spc="-390">
                <a:latin typeface="Cambria Math"/>
                <a:cs typeface="Cambria Math"/>
              </a:rPr>
              <a:t>̅</a:t>
            </a:r>
            <a:r>
              <a:rPr dirty="0" baseline="-16666" sz="1500" spc="-390">
                <a:latin typeface="Cambria Math"/>
                <a:cs typeface="Cambria Math"/>
              </a:rPr>
              <a:t>2 </a:t>
            </a:r>
            <a:r>
              <a:rPr dirty="0" baseline="-16666" sz="1500" spc="-315">
                <a:latin typeface="Cambria Math"/>
                <a:cs typeface="Cambria Math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Ex</a:t>
            </a:r>
            <a:r>
              <a:rPr dirty="0" baseline="-9259" sz="1350" spc="-7">
                <a:latin typeface="Times New Roman"/>
                <a:cs typeface="Times New Roman"/>
              </a:rPr>
              <a:t>17</a:t>
            </a:r>
            <a:r>
              <a:rPr dirty="0" sz="1400" spc="-5">
                <a:latin typeface="Times New Roman"/>
                <a:cs typeface="Times New Roman"/>
              </a:rPr>
              <a:t>/ Solve </a:t>
            </a:r>
            <a:r>
              <a:rPr dirty="0" sz="1400" spc="-310">
                <a:latin typeface="Cambria Math"/>
                <a:cs typeface="Cambria Math"/>
              </a:rPr>
              <a:t>𝑦̿</a:t>
            </a:r>
            <a:r>
              <a:rPr dirty="0" sz="1400" spc="3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sz="1400" spc="-210">
                <a:latin typeface="Cambria Math"/>
                <a:cs typeface="Cambria Math"/>
              </a:rPr>
              <a:t>2𝑦̅ </a:t>
            </a:r>
            <a:r>
              <a:rPr dirty="0" sz="1400">
                <a:latin typeface="Cambria Math"/>
                <a:cs typeface="Cambria Math"/>
              </a:rPr>
              <a:t>− 3𝑦 =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sz="1400" spc="50">
                <a:latin typeface="Cambria Math"/>
                <a:cs typeface="Cambria Math"/>
              </a:rPr>
              <a:t>𝑒</a:t>
            </a:r>
            <a:r>
              <a:rPr dirty="0" baseline="27777" sz="1500" spc="75">
                <a:latin typeface="Cambria Math"/>
                <a:cs typeface="Cambria Math"/>
              </a:rPr>
              <a:t>2𝑥</a:t>
            </a:r>
            <a:endParaRPr baseline="27777" sz="15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dirty="0" sz="1400" spc="-5">
                <a:latin typeface="Times New Roman"/>
                <a:cs typeface="Times New Roman"/>
              </a:rPr>
              <a:t>Sol: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95"/>
              </a:spcBef>
              <a:tabLst>
                <a:tab pos="1393190" algn="l"/>
              </a:tabLst>
            </a:pPr>
            <a:r>
              <a:rPr dirty="0" sz="1400" spc="45">
                <a:latin typeface="Cambria Math"/>
                <a:cs typeface="Cambria Math"/>
              </a:rPr>
              <a:t>𝑟</a:t>
            </a:r>
            <a:r>
              <a:rPr dirty="0" baseline="27777" sz="1500" spc="67">
                <a:latin typeface="Cambria Math"/>
                <a:cs typeface="Cambria Math"/>
              </a:rPr>
              <a:t>2  </a:t>
            </a:r>
            <a:r>
              <a:rPr dirty="0" sz="1400">
                <a:latin typeface="Cambria Math"/>
                <a:cs typeface="Cambria Math"/>
              </a:rPr>
              <a:t>+  2𝑟 − 3</a:t>
            </a:r>
            <a:r>
              <a:rPr dirty="0" sz="1400" spc="-6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0	→ </a:t>
            </a:r>
            <a:r>
              <a:rPr dirty="0" baseline="1984" sz="2100">
                <a:latin typeface="Cambria Math"/>
                <a:cs typeface="Cambria Math"/>
              </a:rPr>
              <a:t>(</a:t>
            </a:r>
            <a:r>
              <a:rPr dirty="0" sz="1400">
                <a:latin typeface="Cambria Math"/>
                <a:cs typeface="Cambria Math"/>
              </a:rPr>
              <a:t>𝑟 + 3</a:t>
            </a:r>
            <a:r>
              <a:rPr dirty="0" baseline="1984" sz="2100">
                <a:latin typeface="Cambria Math"/>
                <a:cs typeface="Cambria Math"/>
              </a:rPr>
              <a:t>)(</a:t>
            </a:r>
            <a:r>
              <a:rPr dirty="0" sz="1400">
                <a:latin typeface="Cambria Math"/>
                <a:cs typeface="Cambria Math"/>
              </a:rPr>
              <a:t>𝑟 − 1</a:t>
            </a:r>
            <a:r>
              <a:rPr dirty="0" baseline="1984" sz="2100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2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0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65"/>
              </a:spcBef>
              <a:tabLst>
                <a:tab pos="242570" algn="l"/>
              </a:tabLst>
            </a:pPr>
            <a:r>
              <a:rPr dirty="0" sz="1400">
                <a:latin typeface="Cambria Math"/>
                <a:cs typeface="Cambria Math"/>
              </a:rPr>
              <a:t>∴	</a:t>
            </a:r>
            <a:r>
              <a:rPr dirty="0" sz="1400" spc="-85">
                <a:latin typeface="Cambria Math"/>
                <a:cs typeface="Cambria Math"/>
              </a:rPr>
              <a:t>𝑟</a:t>
            </a:r>
            <a:r>
              <a:rPr dirty="0" baseline="-16666" sz="1500" spc="-127">
                <a:latin typeface="Cambria Math"/>
                <a:cs typeface="Cambria Math"/>
              </a:rPr>
              <a:t>1</a:t>
            </a:r>
            <a:r>
              <a:rPr dirty="0" baseline="-16666" sz="1500" spc="7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sz="1400" spc="5">
                <a:latin typeface="Cambria Math"/>
                <a:cs typeface="Cambria Math"/>
              </a:rPr>
              <a:t>−3 </a:t>
            </a:r>
            <a:r>
              <a:rPr dirty="0" sz="1400">
                <a:latin typeface="Cambria Math"/>
                <a:cs typeface="Cambria Math"/>
              </a:rPr>
              <a:t>&amp; </a:t>
            </a:r>
            <a:r>
              <a:rPr dirty="0" sz="1400" spc="-75">
                <a:latin typeface="Cambria Math"/>
                <a:cs typeface="Cambria Math"/>
              </a:rPr>
              <a:t>𝑟</a:t>
            </a:r>
            <a:r>
              <a:rPr dirty="0" baseline="-16666" sz="1500" spc="-112">
                <a:latin typeface="Cambria Math"/>
                <a:cs typeface="Cambria Math"/>
              </a:rPr>
              <a:t>2 </a:t>
            </a: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17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819"/>
              </a:spcBef>
            </a:pPr>
            <a:r>
              <a:rPr dirty="0" sz="1400">
                <a:latin typeface="Times New Roman"/>
                <a:cs typeface="Times New Roman"/>
              </a:rPr>
              <a:t>→ </a:t>
            </a:r>
            <a:r>
              <a:rPr dirty="0" sz="1400" spc="5">
                <a:latin typeface="Cambria Math"/>
                <a:cs typeface="Cambria Math"/>
              </a:rPr>
              <a:t>𝑦</a:t>
            </a:r>
            <a:r>
              <a:rPr dirty="0" baseline="-16666" sz="1500" spc="7">
                <a:latin typeface="Cambria Math"/>
                <a:cs typeface="Cambria Math"/>
              </a:rPr>
              <a:t>ℎ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sz="1400" spc="-25">
                <a:latin typeface="Cambria Math"/>
                <a:cs typeface="Cambria Math"/>
              </a:rPr>
              <a:t>𝑐</a:t>
            </a:r>
            <a:r>
              <a:rPr dirty="0" baseline="-16666" sz="1500" spc="-37">
                <a:latin typeface="Cambria Math"/>
                <a:cs typeface="Cambria Math"/>
              </a:rPr>
              <a:t>1 </a:t>
            </a:r>
            <a:r>
              <a:rPr dirty="0" sz="1400" spc="30">
                <a:latin typeface="Cambria Math"/>
                <a:cs typeface="Cambria Math"/>
              </a:rPr>
              <a:t>𝑒</a:t>
            </a:r>
            <a:r>
              <a:rPr dirty="0" baseline="27777" sz="1500" spc="44">
                <a:latin typeface="Cambria Math"/>
                <a:cs typeface="Cambria Math"/>
              </a:rPr>
              <a:t>−3𝑥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sz="1400" spc="-10">
                <a:latin typeface="Cambria Math"/>
                <a:cs typeface="Cambria Math"/>
              </a:rPr>
              <a:t>𝑐</a:t>
            </a:r>
            <a:r>
              <a:rPr dirty="0" baseline="-16666" sz="1500" spc="-15">
                <a:latin typeface="Cambria Math"/>
                <a:cs typeface="Cambria Math"/>
              </a:rPr>
              <a:t>2</a:t>
            </a:r>
            <a:r>
              <a:rPr dirty="0" baseline="-16666" sz="1500" spc="157">
                <a:latin typeface="Cambria Math"/>
                <a:cs typeface="Cambria Math"/>
              </a:rPr>
              <a:t> </a:t>
            </a:r>
            <a:r>
              <a:rPr dirty="0" sz="1400" spc="85">
                <a:latin typeface="Cambria Math"/>
                <a:cs typeface="Cambria Math"/>
              </a:rPr>
              <a:t>𝑒</a:t>
            </a:r>
            <a:r>
              <a:rPr dirty="0" baseline="27777" sz="1500" spc="127">
                <a:latin typeface="Cambria Math"/>
                <a:cs typeface="Cambria Math"/>
              </a:rPr>
              <a:t>𝑥</a:t>
            </a:r>
            <a:endParaRPr baseline="27777" sz="15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dirty="0" sz="1400" spc="-30">
                <a:latin typeface="Cambria Math"/>
                <a:cs typeface="Cambria Math"/>
              </a:rPr>
              <a:t>𝑦</a:t>
            </a:r>
            <a:r>
              <a:rPr dirty="0" baseline="-16666" sz="1500" spc="-44">
                <a:latin typeface="Cambria Math"/>
                <a:cs typeface="Cambria Math"/>
              </a:rPr>
              <a:t>𝑝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sz="1400" spc="-50">
                <a:latin typeface="Cambria Math"/>
                <a:cs typeface="Cambria Math"/>
              </a:rPr>
              <a:t>𝑈</a:t>
            </a:r>
            <a:r>
              <a:rPr dirty="0" baseline="-16666" sz="1500" spc="-75">
                <a:latin typeface="Cambria Math"/>
                <a:cs typeface="Cambria Math"/>
              </a:rPr>
              <a:t>1 </a:t>
            </a:r>
            <a:r>
              <a:rPr dirty="0" sz="1400" spc="-105">
                <a:latin typeface="Cambria Math"/>
                <a:cs typeface="Cambria Math"/>
              </a:rPr>
              <a:t>𝑉</a:t>
            </a:r>
            <a:r>
              <a:rPr dirty="0" baseline="-16666" sz="1500" spc="-157">
                <a:latin typeface="Cambria Math"/>
                <a:cs typeface="Cambria Math"/>
              </a:rPr>
              <a:t>1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sz="1400" spc="-30">
                <a:latin typeface="Cambria Math"/>
                <a:cs typeface="Cambria Math"/>
              </a:rPr>
              <a:t>𝑈</a:t>
            </a:r>
            <a:r>
              <a:rPr dirty="0" baseline="-16666" sz="1500" spc="-44">
                <a:latin typeface="Cambria Math"/>
                <a:cs typeface="Cambria Math"/>
              </a:rPr>
              <a:t>2</a:t>
            </a:r>
            <a:r>
              <a:rPr dirty="0" baseline="-16666" sz="1500" spc="232">
                <a:latin typeface="Cambria Math"/>
                <a:cs typeface="Cambria Math"/>
              </a:rPr>
              <a:t> </a:t>
            </a:r>
            <a:r>
              <a:rPr dirty="0" sz="1400" spc="-85">
                <a:latin typeface="Cambria Math"/>
                <a:cs typeface="Cambria Math"/>
              </a:rPr>
              <a:t>𝑉</a:t>
            </a:r>
            <a:r>
              <a:rPr dirty="0" baseline="-16666" sz="1500" spc="-127">
                <a:latin typeface="Cambria Math"/>
                <a:cs typeface="Cambria Math"/>
              </a:rPr>
              <a:t>2</a:t>
            </a:r>
            <a:endParaRPr baseline="-16666" sz="15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980"/>
              </a:spcBef>
            </a:pPr>
            <a:r>
              <a:rPr dirty="0" sz="1400" spc="-260">
                <a:latin typeface="Cambria Math"/>
                <a:cs typeface="Cambria Math"/>
              </a:rPr>
              <a:t>𝑈</a:t>
            </a:r>
            <a:r>
              <a:rPr dirty="0" baseline="9920" sz="2100" spc="-390">
                <a:latin typeface="Cambria Math"/>
                <a:cs typeface="Cambria Math"/>
              </a:rPr>
              <a:t>̅</a:t>
            </a:r>
            <a:r>
              <a:rPr dirty="0" baseline="-16666" sz="1500" spc="-390">
                <a:latin typeface="Cambria Math"/>
                <a:cs typeface="Cambria Math"/>
              </a:rPr>
              <a:t>1</a:t>
            </a:r>
            <a:r>
              <a:rPr dirty="0" baseline="-16666" sz="1500" spc="217">
                <a:latin typeface="Cambria Math"/>
                <a:cs typeface="Cambria Math"/>
              </a:rPr>
              <a:t> </a:t>
            </a:r>
            <a:r>
              <a:rPr dirty="0" sz="1400" spc="-105">
                <a:latin typeface="Cambria Math"/>
                <a:cs typeface="Cambria Math"/>
              </a:rPr>
              <a:t>𝑉</a:t>
            </a:r>
            <a:r>
              <a:rPr dirty="0" baseline="-16666" sz="1500" spc="-157">
                <a:latin typeface="Cambria Math"/>
                <a:cs typeface="Cambria Math"/>
              </a:rPr>
              <a:t>1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sz="1400" spc="-260">
                <a:latin typeface="Cambria Math"/>
                <a:cs typeface="Cambria Math"/>
              </a:rPr>
              <a:t>𝑈</a:t>
            </a:r>
            <a:r>
              <a:rPr dirty="0" baseline="9920" sz="2100" spc="-390">
                <a:latin typeface="Cambria Math"/>
                <a:cs typeface="Cambria Math"/>
              </a:rPr>
              <a:t>̅</a:t>
            </a:r>
            <a:r>
              <a:rPr dirty="0" baseline="-16666" sz="1500" spc="-390">
                <a:latin typeface="Cambria Math"/>
                <a:cs typeface="Cambria Math"/>
              </a:rPr>
              <a:t>2</a:t>
            </a:r>
            <a:r>
              <a:rPr dirty="0" baseline="-16666" sz="1500" spc="225">
                <a:latin typeface="Cambria Math"/>
                <a:cs typeface="Cambria Math"/>
              </a:rPr>
              <a:t> </a:t>
            </a:r>
            <a:r>
              <a:rPr dirty="0" sz="1400" spc="-85">
                <a:latin typeface="Cambria Math"/>
                <a:cs typeface="Cambria Math"/>
              </a:rPr>
              <a:t>𝑉</a:t>
            </a:r>
            <a:r>
              <a:rPr dirty="0" baseline="-16666" sz="1500" spc="-127">
                <a:latin typeface="Cambria Math"/>
                <a:cs typeface="Cambria Math"/>
              </a:rPr>
              <a:t>2 </a:t>
            </a:r>
            <a:r>
              <a:rPr dirty="0" sz="1400">
                <a:latin typeface="Cambria Math"/>
                <a:cs typeface="Cambria Math"/>
              </a:rPr>
              <a:t>= 0&amp; </a:t>
            </a:r>
            <a:r>
              <a:rPr dirty="0" sz="1400" spc="-260">
                <a:latin typeface="Cambria Math"/>
                <a:cs typeface="Cambria Math"/>
              </a:rPr>
              <a:t>𝑈</a:t>
            </a:r>
            <a:r>
              <a:rPr dirty="0" baseline="9920" sz="2100" spc="-390">
                <a:latin typeface="Cambria Math"/>
                <a:cs typeface="Cambria Math"/>
              </a:rPr>
              <a:t>̅</a:t>
            </a:r>
            <a:r>
              <a:rPr dirty="0" baseline="-16666" sz="1500" spc="-390">
                <a:latin typeface="Cambria Math"/>
                <a:cs typeface="Cambria Math"/>
              </a:rPr>
              <a:t>1</a:t>
            </a:r>
            <a:r>
              <a:rPr dirty="0" baseline="-16666" sz="1500" spc="675">
                <a:latin typeface="Cambria Math"/>
                <a:cs typeface="Cambria Math"/>
              </a:rPr>
              <a:t> </a:t>
            </a:r>
            <a:r>
              <a:rPr dirty="0" sz="1400" spc="-204">
                <a:latin typeface="Cambria Math"/>
                <a:cs typeface="Cambria Math"/>
              </a:rPr>
              <a:t>𝑉</a:t>
            </a:r>
            <a:r>
              <a:rPr dirty="0" baseline="9920" sz="2100" spc="-307">
                <a:latin typeface="Cambria Math"/>
                <a:cs typeface="Cambria Math"/>
              </a:rPr>
              <a:t>̅</a:t>
            </a:r>
            <a:r>
              <a:rPr dirty="0" baseline="-16666" sz="1500" spc="-307">
                <a:latin typeface="Cambria Math"/>
                <a:cs typeface="Cambria Math"/>
              </a:rPr>
              <a:t>1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sz="1400" spc="-260">
                <a:latin typeface="Cambria Math"/>
                <a:cs typeface="Cambria Math"/>
              </a:rPr>
              <a:t>𝑈</a:t>
            </a:r>
            <a:r>
              <a:rPr dirty="0" baseline="9920" sz="2100" spc="-390">
                <a:latin typeface="Cambria Math"/>
                <a:cs typeface="Cambria Math"/>
              </a:rPr>
              <a:t>̅</a:t>
            </a:r>
            <a:r>
              <a:rPr dirty="0" baseline="-16666" sz="1500" spc="-390">
                <a:latin typeface="Cambria Math"/>
                <a:cs typeface="Cambria Math"/>
              </a:rPr>
              <a:t>2</a:t>
            </a:r>
            <a:r>
              <a:rPr dirty="0" baseline="-16666" sz="1500" spc="225">
                <a:latin typeface="Cambria Math"/>
                <a:cs typeface="Cambria Math"/>
              </a:rPr>
              <a:t> </a:t>
            </a:r>
            <a:r>
              <a:rPr dirty="0" sz="1400" spc="-225">
                <a:latin typeface="Cambria Math"/>
                <a:cs typeface="Cambria Math"/>
              </a:rPr>
              <a:t>𝑉</a:t>
            </a:r>
            <a:r>
              <a:rPr dirty="0" baseline="9920" sz="2100" spc="-337">
                <a:latin typeface="Cambria Math"/>
                <a:cs typeface="Cambria Math"/>
              </a:rPr>
              <a:t>̅</a:t>
            </a:r>
            <a:r>
              <a:rPr dirty="0" baseline="-16666" sz="1500" spc="-337">
                <a:latin typeface="Cambria Math"/>
                <a:cs typeface="Cambria Math"/>
              </a:rPr>
              <a:t>2</a:t>
            </a:r>
            <a:r>
              <a:rPr dirty="0" baseline="-16666" sz="1500" spc="997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90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𝑔(𝑥)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820"/>
              </a:spcBef>
            </a:pP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this problem </a:t>
            </a:r>
            <a:r>
              <a:rPr dirty="0" sz="1400" spc="-65">
                <a:latin typeface="Times New Roman"/>
                <a:cs typeface="Times New Roman"/>
              </a:rPr>
              <a:t>(</a:t>
            </a:r>
            <a:r>
              <a:rPr dirty="0" sz="1400" spc="-65">
                <a:latin typeface="Cambria Math"/>
                <a:cs typeface="Cambria Math"/>
              </a:rPr>
              <a:t>𝑉</a:t>
            </a:r>
            <a:r>
              <a:rPr dirty="0" baseline="-16666" sz="1500" spc="-97">
                <a:latin typeface="Cambria Math"/>
                <a:cs typeface="Cambria Math"/>
              </a:rPr>
              <a:t>1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sz="1400" spc="40">
                <a:latin typeface="Cambria Math"/>
                <a:cs typeface="Cambria Math"/>
              </a:rPr>
              <a:t>𝑒</a:t>
            </a:r>
            <a:r>
              <a:rPr dirty="0" baseline="27777" sz="1500" spc="60">
                <a:latin typeface="Cambria Math"/>
                <a:cs typeface="Cambria Math"/>
              </a:rPr>
              <a:t>−3𝑥</a:t>
            </a:r>
            <a:r>
              <a:rPr dirty="0" sz="1400" spc="40">
                <a:latin typeface="Times New Roman"/>
                <a:cs typeface="Times New Roman"/>
              </a:rPr>
              <a:t>→ </a:t>
            </a:r>
            <a:r>
              <a:rPr dirty="0" sz="1400" spc="-204">
                <a:latin typeface="Cambria Math"/>
                <a:cs typeface="Cambria Math"/>
              </a:rPr>
              <a:t>𝑉</a:t>
            </a:r>
            <a:r>
              <a:rPr dirty="0" baseline="9920" sz="2100" spc="-307">
                <a:latin typeface="Cambria Math"/>
                <a:cs typeface="Cambria Math"/>
              </a:rPr>
              <a:t>̅</a:t>
            </a:r>
            <a:r>
              <a:rPr dirty="0" baseline="-16666" sz="1500" spc="-307">
                <a:latin typeface="Cambria Math"/>
                <a:cs typeface="Cambria Math"/>
              </a:rPr>
              <a:t>1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sz="1400" spc="30">
                <a:latin typeface="Cambria Math"/>
                <a:cs typeface="Cambria Math"/>
              </a:rPr>
              <a:t>−3𝑒</a:t>
            </a:r>
            <a:r>
              <a:rPr dirty="0" baseline="27777" sz="1500" spc="44">
                <a:latin typeface="Cambria Math"/>
                <a:cs typeface="Cambria Math"/>
              </a:rPr>
              <a:t>−3𝑥</a:t>
            </a:r>
            <a:r>
              <a:rPr dirty="0" sz="1400" spc="30">
                <a:latin typeface="Times New Roman"/>
                <a:cs typeface="Times New Roman"/>
              </a:rPr>
              <a:t>, </a:t>
            </a:r>
            <a:r>
              <a:rPr dirty="0" sz="1400" spc="-85">
                <a:latin typeface="Cambria Math"/>
                <a:cs typeface="Cambria Math"/>
              </a:rPr>
              <a:t>𝑉</a:t>
            </a:r>
            <a:r>
              <a:rPr dirty="0" baseline="-16666" sz="1500" spc="-127">
                <a:latin typeface="Cambria Math"/>
                <a:cs typeface="Cambria Math"/>
              </a:rPr>
              <a:t>2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sz="1400" spc="85">
                <a:latin typeface="Cambria Math"/>
                <a:cs typeface="Cambria Math"/>
              </a:rPr>
              <a:t>𝑒</a:t>
            </a:r>
            <a:r>
              <a:rPr dirty="0" baseline="27777" sz="1500" spc="127">
                <a:latin typeface="Cambria Math"/>
                <a:cs typeface="Cambria Math"/>
              </a:rPr>
              <a:t>𝑥 </a:t>
            </a:r>
            <a:r>
              <a:rPr dirty="0" sz="1400">
                <a:latin typeface="Cambria Math"/>
                <a:cs typeface="Cambria Math"/>
              </a:rPr>
              <a:t>→</a:t>
            </a:r>
            <a:r>
              <a:rPr dirty="0" sz="1400" spc="245">
                <a:latin typeface="Cambria Math"/>
                <a:cs typeface="Cambria Math"/>
              </a:rPr>
              <a:t> </a:t>
            </a:r>
            <a:r>
              <a:rPr dirty="0" sz="1400" spc="-225">
                <a:latin typeface="Cambria Math"/>
                <a:cs typeface="Cambria Math"/>
              </a:rPr>
              <a:t>𝑉</a:t>
            </a:r>
            <a:r>
              <a:rPr dirty="0" baseline="9920" sz="2100" spc="-337">
                <a:latin typeface="Cambria Math"/>
                <a:cs typeface="Cambria Math"/>
              </a:rPr>
              <a:t>̅</a:t>
            </a:r>
            <a:r>
              <a:rPr dirty="0" baseline="-16666" sz="1500" spc="-337">
                <a:latin typeface="Cambria Math"/>
                <a:cs typeface="Cambria Math"/>
              </a:rPr>
              <a:t>2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552694" y="9283395"/>
            <a:ext cx="5099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295">
                <a:latin typeface="Cambria Math"/>
                <a:cs typeface="Cambria Math"/>
              </a:rPr>
              <a:t> </a:t>
            </a:r>
            <a:r>
              <a:rPr dirty="0" sz="1400" spc="85">
                <a:latin typeface="Cambria Math"/>
                <a:cs typeface="Cambria Math"/>
              </a:rPr>
              <a:t>𝑒</a:t>
            </a:r>
            <a:r>
              <a:rPr dirty="0" baseline="27777" sz="1500" spc="127">
                <a:latin typeface="Cambria Math"/>
                <a:cs typeface="Cambria Math"/>
              </a:rPr>
              <a:t>𝑥</a:t>
            </a:r>
            <a:r>
              <a:rPr dirty="0" sz="1400" spc="85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3095625" y="2181224"/>
            <a:ext cx="4010025" cy="361950"/>
          </a:xfrm>
          <a:custGeom>
            <a:avLst/>
            <a:gdLst/>
            <a:ahLst/>
            <a:cxnLst/>
            <a:rect l="l" t="t" r="r" b="b"/>
            <a:pathLst>
              <a:path w="4010025" h="361950">
                <a:moveTo>
                  <a:pt x="0" y="361950"/>
                </a:moveTo>
                <a:lnTo>
                  <a:pt x="4010025" y="361950"/>
                </a:lnTo>
                <a:lnTo>
                  <a:pt x="4010025" y="0"/>
                </a:lnTo>
                <a:lnTo>
                  <a:pt x="0" y="0"/>
                </a:lnTo>
                <a:lnTo>
                  <a:pt x="0" y="3619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 txBox="1"/>
          <p:nvPr/>
        </p:nvSpPr>
        <p:spPr>
          <a:xfrm>
            <a:off x="3301110" y="2211069"/>
            <a:ext cx="3605529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Multiply equation </a:t>
            </a:r>
            <a:r>
              <a:rPr dirty="0" sz="1400" spc="5">
                <a:latin typeface="Times New Roman"/>
                <a:cs typeface="Times New Roman"/>
              </a:rPr>
              <a:t>(</a:t>
            </a:r>
            <a:r>
              <a:rPr dirty="0" sz="1400" spc="5">
                <a:latin typeface="Cambria Math"/>
                <a:cs typeface="Cambria Math"/>
              </a:rPr>
              <a:t>𝑖𝑖</a:t>
            </a:r>
            <a:r>
              <a:rPr dirty="0" sz="1400" spc="5">
                <a:latin typeface="Times New Roman"/>
                <a:cs typeface="Times New Roman"/>
              </a:rPr>
              <a:t>) </a:t>
            </a:r>
            <a:r>
              <a:rPr dirty="0" sz="1400">
                <a:latin typeface="Times New Roman"/>
                <a:cs typeface="Times New Roman"/>
              </a:rPr>
              <a:t>by (2) </a:t>
            </a:r>
            <a:r>
              <a:rPr dirty="0" sz="1400" spc="-5">
                <a:latin typeface="Times New Roman"/>
                <a:cs typeface="Times New Roman"/>
              </a:rPr>
              <a:t>then adding </a:t>
            </a:r>
            <a:r>
              <a:rPr dirty="0" sz="1400" spc="-10">
                <a:latin typeface="Times New Roman"/>
                <a:cs typeface="Times New Roman"/>
              </a:rPr>
              <a:t>eq. </a:t>
            </a:r>
            <a:r>
              <a:rPr dirty="0" sz="1400" spc="15">
                <a:latin typeface="Times New Roman"/>
                <a:cs typeface="Times New Roman"/>
              </a:rPr>
              <a:t>(</a:t>
            </a:r>
            <a:r>
              <a:rPr dirty="0" sz="1400" spc="15">
                <a:latin typeface="Cambria Math"/>
                <a:cs typeface="Cambria Math"/>
              </a:rPr>
              <a:t>𝑖</a:t>
            </a:r>
            <a:r>
              <a:rPr dirty="0" sz="1400" spc="15">
                <a:latin typeface="Times New Roman"/>
                <a:cs typeface="Times New Roman"/>
              </a:rPr>
              <a:t>) </a:t>
            </a:r>
            <a:r>
              <a:rPr dirty="0" sz="1400">
                <a:latin typeface="Times New Roman"/>
                <a:cs typeface="Times New Roman"/>
              </a:rPr>
              <a:t>&amp;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312902" y="304799"/>
            <a:ext cx="6942861" cy="100777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005"/>
              </a:lnSpc>
            </a:pPr>
            <a:r>
              <a:rPr dirty="0"/>
              <a:t>1</a:t>
            </a:r>
            <a:r>
              <a:rPr dirty="0"/>
              <a:t>5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73217" y="487780"/>
            <a:ext cx="1842770" cy="4648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695325" marR="5080" indent="-683260">
              <a:lnSpc>
                <a:spcPct val="130900"/>
              </a:lnSpc>
              <a:spcBef>
                <a:spcPts val="100"/>
              </a:spcBef>
            </a:pPr>
            <a:r>
              <a:rPr dirty="0" sz="1100" i="1">
                <a:latin typeface="Lucida Calligraphy"/>
                <a:cs typeface="Lucida Calligraphy"/>
              </a:rPr>
              <a:t>Asst. </a:t>
            </a:r>
            <a:r>
              <a:rPr dirty="0" sz="1100" spc="-5" i="1">
                <a:latin typeface="Lucida Calligraphy"/>
                <a:cs typeface="Lucida Calligraphy"/>
              </a:rPr>
              <a:t>Lec. Hussien Yossif  Radhi</a:t>
            </a:r>
            <a:endParaRPr sz="11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63955" y="467969"/>
            <a:ext cx="1892935" cy="4648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75310" marR="5080" indent="-563245">
              <a:lnSpc>
                <a:spcPct val="130900"/>
              </a:lnSpc>
              <a:spcBef>
                <a:spcPts val="100"/>
              </a:spcBef>
            </a:pPr>
            <a:r>
              <a:rPr dirty="0" sz="1100" i="1">
                <a:latin typeface="Lucida Calligraphy"/>
                <a:cs typeface="Lucida Calligraphy"/>
              </a:rPr>
              <a:t>Lecture </a:t>
            </a:r>
            <a:r>
              <a:rPr dirty="0" sz="1100" spc="-5" i="1">
                <a:latin typeface="Lucida Calligraphy"/>
                <a:cs typeface="Lucida Calligraphy"/>
              </a:rPr>
              <a:t>One: Differential  Equations</a:t>
            </a:r>
            <a:endParaRPr sz="1100">
              <a:latin typeface="Lucida Calligraphy"/>
              <a:cs typeface="Lucida Calligraphy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29080" y="1204315"/>
            <a:ext cx="2115820" cy="656590"/>
          </a:xfrm>
          <a:prstGeom prst="rect">
            <a:avLst/>
          </a:prstGeom>
        </p:spPr>
        <p:txBody>
          <a:bodyPr wrap="square" lIns="0" tIns="114300" rIns="0" bIns="0" rtlCol="0" vert="horz">
            <a:spAutoFit/>
          </a:bodyPr>
          <a:lstStyle/>
          <a:p>
            <a:pPr marL="146685">
              <a:lnSpc>
                <a:spcPct val="100000"/>
              </a:lnSpc>
              <a:spcBef>
                <a:spcPts val="900"/>
              </a:spcBef>
            </a:pPr>
            <a:r>
              <a:rPr dirty="0" sz="1400" spc="-260">
                <a:latin typeface="Cambria Math"/>
                <a:cs typeface="Cambria Math"/>
              </a:rPr>
              <a:t>𝑈</a:t>
            </a:r>
            <a:r>
              <a:rPr dirty="0" baseline="9920" sz="2100" spc="-390">
                <a:latin typeface="Cambria Math"/>
                <a:cs typeface="Cambria Math"/>
              </a:rPr>
              <a:t>̅</a:t>
            </a:r>
            <a:r>
              <a:rPr dirty="0" baseline="-16666" sz="1500" spc="-390">
                <a:latin typeface="Cambria Math"/>
                <a:cs typeface="Cambria Math"/>
              </a:rPr>
              <a:t>1</a:t>
            </a:r>
            <a:r>
              <a:rPr dirty="0" baseline="-16666" sz="1500" spc="675">
                <a:latin typeface="Cambria Math"/>
                <a:cs typeface="Cambria Math"/>
              </a:rPr>
              <a:t> </a:t>
            </a:r>
            <a:r>
              <a:rPr dirty="0" sz="1400" spc="25">
                <a:latin typeface="Cambria Math"/>
                <a:cs typeface="Cambria Math"/>
              </a:rPr>
              <a:t>𝑒</a:t>
            </a:r>
            <a:r>
              <a:rPr dirty="0" baseline="27777" sz="1500" spc="37">
                <a:latin typeface="Cambria Math"/>
                <a:cs typeface="Cambria Math"/>
              </a:rPr>
              <a:t>−3𝑥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sz="1400" spc="-260">
                <a:latin typeface="Cambria Math"/>
                <a:cs typeface="Cambria Math"/>
              </a:rPr>
              <a:t>𝑈</a:t>
            </a:r>
            <a:r>
              <a:rPr dirty="0" baseline="9920" sz="2100" spc="-390">
                <a:latin typeface="Cambria Math"/>
                <a:cs typeface="Cambria Math"/>
              </a:rPr>
              <a:t>̅</a:t>
            </a:r>
            <a:r>
              <a:rPr dirty="0" baseline="-16666" sz="1500" spc="-390">
                <a:latin typeface="Cambria Math"/>
                <a:cs typeface="Cambria Math"/>
              </a:rPr>
              <a:t>2</a:t>
            </a:r>
            <a:r>
              <a:rPr dirty="0" baseline="-16666" sz="1500" spc="225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𝑒</a:t>
            </a:r>
            <a:r>
              <a:rPr dirty="0" baseline="27777" sz="1500" spc="120">
                <a:latin typeface="Cambria Math"/>
                <a:cs typeface="Cambria Math"/>
              </a:rPr>
              <a:t>𝑥 </a:t>
            </a: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-18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0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805"/>
              </a:spcBef>
            </a:pPr>
            <a:r>
              <a:rPr dirty="0" sz="1400" spc="-160">
                <a:latin typeface="Cambria Math"/>
                <a:cs typeface="Cambria Math"/>
              </a:rPr>
              <a:t>±3𝑈</a:t>
            </a:r>
            <a:r>
              <a:rPr dirty="0" baseline="9920" sz="2100" spc="-240">
                <a:latin typeface="Cambria Math"/>
                <a:cs typeface="Cambria Math"/>
              </a:rPr>
              <a:t>̅</a:t>
            </a:r>
            <a:r>
              <a:rPr dirty="0" baseline="-16666" sz="1500" spc="-240">
                <a:latin typeface="Cambria Math"/>
                <a:cs typeface="Cambria Math"/>
              </a:rPr>
              <a:t>1 </a:t>
            </a:r>
            <a:r>
              <a:rPr dirty="0" sz="1400" spc="-125">
                <a:latin typeface="Cambria Math"/>
                <a:cs typeface="Cambria Math"/>
              </a:rPr>
              <a:t>𝑒</a:t>
            </a:r>
            <a:r>
              <a:rPr dirty="0" baseline="27777" sz="1500" spc="-187">
                <a:latin typeface="Cambria Math"/>
                <a:cs typeface="Cambria Math"/>
              </a:rPr>
              <a:t>−3𝑥</a:t>
            </a:r>
            <a:r>
              <a:rPr dirty="0" sz="1400" spc="-125">
                <a:latin typeface="Cambria Math"/>
                <a:cs typeface="Cambria Math"/>
              </a:rPr>
              <a:t>+</a:t>
            </a:r>
            <a:r>
              <a:rPr dirty="0" baseline="7936" sz="2100" spc="-187">
                <a:latin typeface="Cambria Math"/>
                <a:cs typeface="Cambria Math"/>
              </a:rPr>
              <a:t>̅ </a:t>
            </a:r>
            <a:r>
              <a:rPr dirty="0" sz="1400" spc="-260">
                <a:latin typeface="Cambria Math"/>
                <a:cs typeface="Cambria Math"/>
              </a:rPr>
              <a:t>𝑈</a:t>
            </a:r>
            <a:r>
              <a:rPr dirty="0" baseline="9920" sz="2100" spc="-390">
                <a:latin typeface="Cambria Math"/>
                <a:cs typeface="Cambria Math"/>
              </a:rPr>
              <a:t>̅</a:t>
            </a:r>
            <a:r>
              <a:rPr dirty="0" baseline="-16666" sz="1500" spc="-390">
                <a:latin typeface="Cambria Math"/>
                <a:cs typeface="Cambria Math"/>
              </a:rPr>
              <a:t>2</a:t>
            </a:r>
            <a:r>
              <a:rPr dirty="0" baseline="-16666" sz="1500" spc="232">
                <a:latin typeface="Cambria Math"/>
                <a:cs typeface="Cambria Math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𝑒</a:t>
            </a:r>
            <a:r>
              <a:rPr dirty="0" baseline="27777" sz="1500" spc="112">
                <a:latin typeface="Cambria Math"/>
                <a:cs typeface="Cambria Math"/>
              </a:rPr>
              <a:t>𝑥 </a:t>
            </a: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-160">
                <a:latin typeface="Cambria Math"/>
                <a:cs typeface="Cambria Math"/>
              </a:rPr>
              <a:t> </a:t>
            </a:r>
            <a:r>
              <a:rPr dirty="0" sz="1400" spc="-155">
                <a:latin typeface="Cambria Math"/>
                <a:cs typeface="Cambria Math"/>
              </a:rPr>
              <a:t>+</a:t>
            </a:r>
            <a:r>
              <a:rPr dirty="0" baseline="7936" sz="2100" spc="-232">
                <a:latin typeface="Cambria Math"/>
                <a:cs typeface="Cambria Math"/>
              </a:rPr>
              <a:t>̅</a:t>
            </a:r>
            <a:r>
              <a:rPr dirty="0" sz="1400" spc="-155">
                <a:latin typeface="Cambria Math"/>
                <a:cs typeface="Cambria Math"/>
              </a:rPr>
              <a:t>𝑒</a:t>
            </a:r>
            <a:r>
              <a:rPr dirty="0" baseline="27777" sz="1500" spc="-232">
                <a:latin typeface="Cambria Math"/>
                <a:cs typeface="Cambria Math"/>
              </a:rPr>
              <a:t>2𝑥</a:t>
            </a:r>
            <a:endParaRPr baseline="27777" sz="1500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491741" y="1828545"/>
            <a:ext cx="69024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-15873" sz="2100" spc="-292">
                <a:latin typeface="Cambria Math"/>
                <a:cs typeface="Cambria Math"/>
              </a:rPr>
              <a:t>4𝑈</a:t>
            </a:r>
            <a:r>
              <a:rPr dirty="0" baseline="-5952" sz="2100" spc="-292">
                <a:latin typeface="Cambria Math"/>
                <a:cs typeface="Cambria Math"/>
              </a:rPr>
              <a:t>̅</a:t>
            </a:r>
            <a:r>
              <a:rPr dirty="0" baseline="-38888" sz="1500" spc="-292">
                <a:latin typeface="Cambria Math"/>
                <a:cs typeface="Cambria Math"/>
              </a:rPr>
              <a:t>1</a:t>
            </a:r>
            <a:r>
              <a:rPr dirty="0" baseline="-38888" sz="1500" spc="-270">
                <a:latin typeface="Cambria Math"/>
                <a:cs typeface="Cambria Math"/>
              </a:rPr>
              <a:t> </a:t>
            </a:r>
            <a:r>
              <a:rPr dirty="0" baseline="-15873" sz="2100" spc="37">
                <a:latin typeface="Cambria Math"/>
                <a:cs typeface="Cambria Math"/>
              </a:rPr>
              <a:t>𝑒</a:t>
            </a:r>
            <a:r>
              <a:rPr dirty="0" sz="1000" spc="25">
                <a:latin typeface="Cambria Math"/>
                <a:cs typeface="Cambria Math"/>
              </a:rPr>
              <a:t>−3𝑥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255647" y="1881885"/>
            <a:ext cx="62611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305">
                <a:latin typeface="Cambria Math"/>
                <a:cs typeface="Cambria Math"/>
              </a:rPr>
              <a:t> </a:t>
            </a:r>
            <a:r>
              <a:rPr dirty="0" sz="1400" spc="35">
                <a:latin typeface="Cambria Math"/>
                <a:cs typeface="Cambria Math"/>
              </a:rPr>
              <a:t>−𝑒</a:t>
            </a:r>
            <a:r>
              <a:rPr dirty="0" baseline="22222" sz="1500" spc="52">
                <a:latin typeface="Cambria Math"/>
                <a:cs typeface="Cambria Math"/>
              </a:rPr>
              <a:t>2𝑥</a:t>
            </a:r>
            <a:endParaRPr baseline="22222" sz="1500">
              <a:latin typeface="Cambria Math"/>
              <a:cs typeface="Cambria Math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141780" y="1897633"/>
            <a:ext cx="2100580" cy="0"/>
          </a:xfrm>
          <a:custGeom>
            <a:avLst/>
            <a:gdLst/>
            <a:ahLst/>
            <a:cxnLst/>
            <a:rect l="l" t="t" r="r" b="b"/>
            <a:pathLst>
              <a:path w="2100580" h="0">
                <a:moveTo>
                  <a:pt x="0" y="0"/>
                </a:moveTo>
                <a:lnTo>
                  <a:pt x="210032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862582" y="2371597"/>
            <a:ext cx="166370" cy="0"/>
          </a:xfrm>
          <a:custGeom>
            <a:avLst/>
            <a:gdLst/>
            <a:ahLst/>
            <a:cxnLst/>
            <a:rect l="l" t="t" r="r" b="b"/>
            <a:pathLst>
              <a:path w="166369" h="0">
                <a:moveTo>
                  <a:pt x="0" y="0"/>
                </a:moveTo>
                <a:lnTo>
                  <a:pt x="16611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013582" y="2371597"/>
            <a:ext cx="166370" cy="0"/>
          </a:xfrm>
          <a:custGeom>
            <a:avLst/>
            <a:gdLst/>
            <a:ahLst/>
            <a:cxnLst/>
            <a:rect l="l" t="t" r="r" b="b"/>
            <a:pathLst>
              <a:path w="166369" h="0">
                <a:moveTo>
                  <a:pt x="0" y="0"/>
                </a:moveTo>
                <a:lnTo>
                  <a:pt x="16611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1129080" y="2230882"/>
            <a:ext cx="3606800" cy="31940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395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→ </a:t>
            </a:r>
            <a:r>
              <a:rPr dirty="0" sz="1400" spc="-260">
                <a:latin typeface="Cambria Math"/>
                <a:cs typeface="Cambria Math"/>
              </a:rPr>
              <a:t>𝑈</a:t>
            </a:r>
            <a:r>
              <a:rPr dirty="0" baseline="9920" sz="2100" spc="-390">
                <a:latin typeface="Cambria Math"/>
                <a:cs typeface="Cambria Math"/>
              </a:rPr>
              <a:t>̅</a:t>
            </a:r>
            <a:r>
              <a:rPr dirty="0" baseline="-16666" sz="1500" spc="-390">
                <a:latin typeface="Cambria Math"/>
                <a:cs typeface="Cambria Math"/>
              </a:rPr>
              <a:t>1</a:t>
            </a:r>
            <a:r>
              <a:rPr dirty="0" baseline="-16666" sz="1500" spc="794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baseline="47222" sz="1500" spc="-7">
                <a:latin typeface="Cambria Math"/>
                <a:cs typeface="Cambria Math"/>
              </a:rPr>
              <a:t>−1 </a:t>
            </a:r>
            <a:r>
              <a:rPr dirty="0" sz="1400" spc="60">
                <a:latin typeface="Cambria Math"/>
                <a:cs typeface="Cambria Math"/>
              </a:rPr>
              <a:t>𝑒</a:t>
            </a:r>
            <a:r>
              <a:rPr dirty="0" baseline="27777" sz="1500" spc="89">
                <a:latin typeface="Cambria Math"/>
                <a:cs typeface="Cambria Math"/>
              </a:rPr>
              <a:t>5𝑥</a:t>
            </a:r>
            <a:r>
              <a:rPr dirty="0" sz="1400" spc="60">
                <a:latin typeface="Times New Roman"/>
                <a:cs typeface="Times New Roman"/>
              </a:rPr>
              <a:t>→ </a:t>
            </a:r>
            <a:r>
              <a:rPr dirty="0" sz="1400" spc="-50">
                <a:latin typeface="Cambria Math"/>
                <a:cs typeface="Cambria Math"/>
              </a:rPr>
              <a:t>𝑈</a:t>
            </a:r>
            <a:r>
              <a:rPr dirty="0" baseline="-16666" sz="1500" spc="-75">
                <a:latin typeface="Cambria Math"/>
                <a:cs typeface="Cambria Math"/>
              </a:rPr>
              <a:t>1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baseline="47222" sz="1500" spc="-7">
                <a:latin typeface="Cambria Math"/>
                <a:cs typeface="Cambria Math"/>
              </a:rPr>
              <a:t>−1 </a:t>
            </a:r>
            <a:r>
              <a:rPr dirty="0" sz="1400" spc="50">
                <a:latin typeface="Cambria Math"/>
                <a:cs typeface="Cambria Math"/>
              </a:rPr>
              <a:t>𝑒</a:t>
            </a:r>
            <a:r>
              <a:rPr dirty="0" baseline="27777" sz="1500" spc="75">
                <a:latin typeface="Cambria Math"/>
                <a:cs typeface="Cambria Math"/>
              </a:rPr>
              <a:t>5𝑥 </a:t>
            </a:r>
            <a:r>
              <a:rPr dirty="0" sz="1400" spc="-5">
                <a:latin typeface="Times New Roman"/>
                <a:cs typeface="Times New Roman"/>
              </a:rPr>
              <a:t>this lead to </a:t>
            </a:r>
            <a:r>
              <a:rPr dirty="0" sz="1400" spc="-30">
                <a:latin typeface="Cambria Math"/>
                <a:cs typeface="Cambria Math"/>
              </a:rPr>
              <a:t>𝑈</a:t>
            </a:r>
            <a:r>
              <a:rPr dirty="0" baseline="-16666" sz="1500" spc="-44">
                <a:latin typeface="Cambria Math"/>
                <a:cs typeface="Cambria Math"/>
              </a:rPr>
              <a:t>2</a:t>
            </a:r>
            <a:r>
              <a:rPr dirty="0" baseline="-16666" sz="1500" spc="-82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  <a:p>
            <a:pPr marL="779145">
              <a:lnSpc>
                <a:spcPts val="915"/>
              </a:lnSpc>
              <a:tabLst>
                <a:tab pos="1893570" algn="l"/>
              </a:tabLst>
            </a:pPr>
            <a:r>
              <a:rPr dirty="0" sz="1000" spc="20">
                <a:latin typeface="Cambria Math"/>
                <a:cs typeface="Cambria Math"/>
              </a:rPr>
              <a:t>4	</a:t>
            </a:r>
            <a:r>
              <a:rPr dirty="0" sz="1000" spc="15">
                <a:latin typeface="Cambria Math"/>
                <a:cs typeface="Cambria Math"/>
              </a:rPr>
              <a:t>20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799457" y="2372613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20">
                <a:latin typeface="Cambria Math"/>
                <a:cs typeface="Cambria Math"/>
              </a:rPr>
              <a:t>4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4812157" y="2365501"/>
            <a:ext cx="73660" cy="12700"/>
          </a:xfrm>
          <a:custGeom>
            <a:avLst/>
            <a:gdLst/>
            <a:ahLst/>
            <a:cxnLst/>
            <a:rect l="l" t="t" r="r" b="b"/>
            <a:pathLst>
              <a:path w="73660" h="12700">
                <a:moveTo>
                  <a:pt x="0" y="12191"/>
                </a:moveTo>
                <a:lnTo>
                  <a:pt x="73151" y="12191"/>
                </a:lnTo>
                <a:lnTo>
                  <a:pt x="73151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4799457" y="2125725"/>
            <a:ext cx="32321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20">
                <a:latin typeface="Cambria Math"/>
                <a:cs typeface="Cambria Math"/>
              </a:rPr>
              <a:t>1</a:t>
            </a:r>
            <a:r>
              <a:rPr dirty="0" sz="1000" spc="60">
                <a:latin typeface="Cambria Math"/>
                <a:cs typeface="Cambria Math"/>
              </a:rPr>
              <a:t> </a:t>
            </a:r>
            <a:r>
              <a:rPr dirty="0" baseline="-33730" sz="2100" spc="127">
                <a:latin typeface="Cambria Math"/>
                <a:cs typeface="Cambria Math"/>
              </a:rPr>
              <a:t>𝑒</a:t>
            </a:r>
            <a:r>
              <a:rPr dirty="0" baseline="-16666" sz="1500" spc="127">
                <a:latin typeface="Cambria Math"/>
                <a:cs typeface="Cambria Math"/>
              </a:rPr>
              <a:t>𝑥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129080" y="2636266"/>
            <a:ext cx="212598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mbria Math"/>
                <a:cs typeface="Cambria Math"/>
              </a:rPr>
              <a:t>∴ </a:t>
            </a:r>
            <a:r>
              <a:rPr dirty="0" sz="1400" spc="-45">
                <a:latin typeface="Cambria Math"/>
                <a:cs typeface="Cambria Math"/>
              </a:rPr>
              <a:t>𝑦</a:t>
            </a:r>
            <a:r>
              <a:rPr dirty="0" baseline="-16666" sz="1500" spc="-67">
                <a:latin typeface="Cambria Math"/>
                <a:cs typeface="Cambria Math"/>
              </a:rPr>
              <a:t>𝑔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sz="1400" spc="-25">
                <a:latin typeface="Cambria Math"/>
                <a:cs typeface="Cambria Math"/>
              </a:rPr>
              <a:t>𝑐</a:t>
            </a:r>
            <a:r>
              <a:rPr dirty="0" baseline="-16666" sz="1500" spc="-37">
                <a:latin typeface="Cambria Math"/>
                <a:cs typeface="Cambria Math"/>
              </a:rPr>
              <a:t>1 </a:t>
            </a:r>
            <a:r>
              <a:rPr dirty="0" sz="1400" spc="30">
                <a:latin typeface="Cambria Math"/>
                <a:cs typeface="Cambria Math"/>
              </a:rPr>
              <a:t>𝑒</a:t>
            </a:r>
            <a:r>
              <a:rPr dirty="0" baseline="27777" sz="1500" spc="44">
                <a:latin typeface="Cambria Math"/>
                <a:cs typeface="Cambria Math"/>
              </a:rPr>
              <a:t>−3𝑥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sz="1400" spc="-10">
                <a:latin typeface="Cambria Math"/>
                <a:cs typeface="Cambria Math"/>
              </a:rPr>
              <a:t>𝑐</a:t>
            </a:r>
            <a:r>
              <a:rPr dirty="0" baseline="-16666" sz="1500" spc="-15">
                <a:latin typeface="Cambria Math"/>
                <a:cs typeface="Cambria Math"/>
              </a:rPr>
              <a:t>2 </a:t>
            </a:r>
            <a:r>
              <a:rPr dirty="0" sz="1400" spc="85">
                <a:latin typeface="Cambria Math"/>
                <a:cs typeface="Cambria Math"/>
              </a:rPr>
              <a:t>𝑒</a:t>
            </a:r>
            <a:r>
              <a:rPr dirty="0" baseline="27777" sz="1500" spc="127">
                <a:latin typeface="Cambria Math"/>
                <a:cs typeface="Cambria Math"/>
              </a:rPr>
              <a:t>𝑥 </a:t>
            </a:r>
            <a:r>
              <a:rPr dirty="0" sz="1400">
                <a:latin typeface="Cambria Math"/>
                <a:cs typeface="Cambria Math"/>
              </a:rPr>
              <a:t>+</a:t>
            </a:r>
            <a:r>
              <a:rPr dirty="0" sz="1400" spc="220">
                <a:latin typeface="Cambria Math"/>
                <a:cs typeface="Cambria Math"/>
              </a:rPr>
              <a:t> </a:t>
            </a:r>
            <a:r>
              <a:rPr dirty="0" baseline="47222" sz="1500" spc="30">
                <a:latin typeface="Cambria Math"/>
                <a:cs typeface="Cambria Math"/>
              </a:rPr>
              <a:t>1</a:t>
            </a:r>
            <a:endParaRPr baseline="47222" sz="1500">
              <a:latin typeface="Cambria Math"/>
              <a:cs typeface="Cambria Math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3132454" y="2776981"/>
            <a:ext cx="146685" cy="0"/>
          </a:xfrm>
          <a:custGeom>
            <a:avLst/>
            <a:gdLst/>
            <a:ahLst/>
            <a:cxnLst/>
            <a:rect l="l" t="t" r="r" b="b"/>
            <a:pathLst>
              <a:path w="146685" h="0">
                <a:moveTo>
                  <a:pt x="0" y="0"/>
                </a:moveTo>
                <a:lnTo>
                  <a:pt x="14630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3119754" y="2777998"/>
            <a:ext cx="8229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736600" algn="l"/>
              </a:tabLst>
            </a:pPr>
            <a:r>
              <a:rPr dirty="0" sz="1000" spc="15">
                <a:latin typeface="Cambria Math"/>
                <a:cs typeface="Cambria Math"/>
              </a:rPr>
              <a:t>2</a:t>
            </a:r>
            <a:r>
              <a:rPr dirty="0" sz="1000" spc="20">
                <a:latin typeface="Cambria Math"/>
                <a:cs typeface="Cambria Math"/>
              </a:rPr>
              <a:t>0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sz="1000" spc="20">
                <a:latin typeface="Cambria Math"/>
                <a:cs typeface="Cambria Math"/>
              </a:rPr>
              <a:t>4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3856609" y="2770885"/>
            <a:ext cx="73660" cy="12700"/>
          </a:xfrm>
          <a:custGeom>
            <a:avLst/>
            <a:gdLst/>
            <a:ahLst/>
            <a:cxnLst/>
            <a:rect l="l" t="t" r="r" b="b"/>
            <a:pathLst>
              <a:path w="73660" h="12700">
                <a:moveTo>
                  <a:pt x="0" y="12191"/>
                </a:moveTo>
                <a:lnTo>
                  <a:pt x="73151" y="12191"/>
                </a:lnTo>
                <a:lnTo>
                  <a:pt x="73151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3334639" y="2570733"/>
            <a:ext cx="89916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-19841" sz="2100" spc="75">
                <a:latin typeface="Cambria Math"/>
                <a:cs typeface="Cambria Math"/>
              </a:rPr>
              <a:t>𝑒</a:t>
            </a:r>
            <a:r>
              <a:rPr dirty="0" sz="1000" spc="50">
                <a:latin typeface="Cambria Math"/>
                <a:cs typeface="Cambria Math"/>
              </a:rPr>
              <a:t>2𝑥 </a:t>
            </a:r>
            <a:r>
              <a:rPr dirty="0" baseline="-19841" sz="2100">
                <a:latin typeface="Cambria Math"/>
                <a:cs typeface="Cambria Math"/>
              </a:rPr>
              <a:t>+ </a:t>
            </a:r>
            <a:r>
              <a:rPr dirty="0" baseline="16666" sz="1500" spc="30">
                <a:latin typeface="Cambria Math"/>
                <a:cs typeface="Cambria Math"/>
              </a:rPr>
              <a:t>1</a:t>
            </a:r>
            <a:r>
              <a:rPr dirty="0" baseline="16666" sz="1500" spc="-150">
                <a:latin typeface="Cambria Math"/>
                <a:cs typeface="Cambria Math"/>
              </a:rPr>
              <a:t> </a:t>
            </a:r>
            <a:r>
              <a:rPr dirty="0" baseline="-19841" sz="2100" spc="75">
                <a:latin typeface="Cambria Math"/>
                <a:cs typeface="Cambria Math"/>
              </a:rPr>
              <a:t>𝑒</a:t>
            </a:r>
            <a:r>
              <a:rPr dirty="0" sz="1000" spc="50">
                <a:latin typeface="Cambria Math"/>
                <a:cs typeface="Cambria Math"/>
              </a:rPr>
              <a:t>2𝑥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129080" y="2872235"/>
            <a:ext cx="3415665" cy="715645"/>
          </a:xfrm>
          <a:prstGeom prst="rect">
            <a:avLst/>
          </a:prstGeom>
        </p:spPr>
        <p:txBody>
          <a:bodyPr wrap="square" lIns="0" tIns="135890" rIns="0" bIns="0" rtlCol="0" vert="horz">
            <a:spAutoFit/>
          </a:bodyPr>
          <a:lstStyle/>
          <a:p>
            <a:pPr marL="469265" indent="-228600">
              <a:lnSpc>
                <a:spcPct val="100000"/>
              </a:lnSpc>
              <a:spcBef>
                <a:spcPts val="1070"/>
              </a:spcBef>
              <a:buFont typeface="Wingdings"/>
              <a:buChar char=""/>
              <a:tabLst>
                <a:tab pos="469900" algn="l"/>
              </a:tabLst>
            </a:pPr>
            <a:r>
              <a:rPr dirty="0" u="heavy" sz="16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Higher – Order</a:t>
            </a:r>
            <a:r>
              <a:rPr dirty="0" u="heavy" sz="1600" spc="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16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D.E.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60"/>
              </a:spcBef>
            </a:pPr>
            <a:r>
              <a:rPr dirty="0" sz="1400" spc="-5">
                <a:latin typeface="Times New Roman"/>
                <a:cs typeface="Times New Roman"/>
              </a:rPr>
              <a:t>The higher order D.E.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given </a:t>
            </a:r>
            <a:r>
              <a:rPr dirty="0" sz="1400">
                <a:latin typeface="Times New Roman"/>
                <a:cs typeface="Times New Roman"/>
              </a:rPr>
              <a:t>by </a:t>
            </a:r>
            <a:r>
              <a:rPr dirty="0" sz="1400" spc="-5">
                <a:latin typeface="Times New Roman"/>
                <a:cs typeface="Times New Roman"/>
              </a:rPr>
              <a:t>equation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(27)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129080" y="3727830"/>
            <a:ext cx="12509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mbria Math"/>
                <a:cs typeface="Cambria Math"/>
              </a:rPr>
              <a:t>𝑎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228140" y="3869562"/>
            <a:ext cx="42545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baseline="22222" sz="1500" spc="104">
                <a:latin typeface="Cambria Math"/>
                <a:cs typeface="Cambria Math"/>
              </a:rPr>
              <a:t>𝑛</a:t>
            </a:r>
            <a:r>
              <a:rPr dirty="0" baseline="22222" sz="1500" spc="480">
                <a:latin typeface="Cambria Math"/>
                <a:cs typeface="Cambria Math"/>
              </a:rPr>
              <a:t> </a:t>
            </a:r>
            <a:r>
              <a:rPr dirty="0" sz="1000" spc="100">
                <a:latin typeface="Cambria Math"/>
                <a:cs typeface="Cambria Math"/>
              </a:rPr>
              <a:t>𝑑𝑥</a:t>
            </a:r>
            <a:r>
              <a:rPr dirty="0" baseline="20833" sz="1200" spc="150">
                <a:latin typeface="Cambria Math"/>
                <a:cs typeface="Cambria Math"/>
              </a:rPr>
              <a:t>𝑛</a:t>
            </a:r>
            <a:endParaRPr baseline="20833" sz="1200">
              <a:latin typeface="Cambria Math"/>
              <a:cs typeface="Cambria Math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1402333" y="3868546"/>
            <a:ext cx="245745" cy="0"/>
          </a:xfrm>
          <a:custGeom>
            <a:avLst/>
            <a:gdLst/>
            <a:ahLst/>
            <a:cxnLst/>
            <a:rect l="l" t="t" r="r" b="b"/>
            <a:pathLst>
              <a:path w="245744" h="0">
                <a:moveTo>
                  <a:pt x="0" y="0"/>
                </a:moveTo>
                <a:lnTo>
                  <a:pt x="24536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1389633" y="3622674"/>
            <a:ext cx="62039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100">
                <a:latin typeface="Cambria Math"/>
                <a:cs typeface="Cambria Math"/>
              </a:rPr>
              <a:t>𝑑</a:t>
            </a:r>
            <a:r>
              <a:rPr dirty="0" baseline="24305" sz="1200" spc="150">
                <a:latin typeface="Cambria Math"/>
                <a:cs typeface="Cambria Math"/>
              </a:rPr>
              <a:t>𝑛</a:t>
            </a:r>
            <a:r>
              <a:rPr dirty="0" sz="1000" spc="100">
                <a:latin typeface="Cambria Math"/>
                <a:cs typeface="Cambria Math"/>
              </a:rPr>
              <a:t>𝑦 </a:t>
            </a:r>
            <a:r>
              <a:rPr dirty="0" baseline="-33730" sz="2100">
                <a:latin typeface="Cambria Math"/>
                <a:cs typeface="Cambria Math"/>
              </a:rPr>
              <a:t>+</a:t>
            </a:r>
            <a:r>
              <a:rPr dirty="0" baseline="-33730" sz="2100" spc="352">
                <a:latin typeface="Cambria Math"/>
                <a:cs typeface="Cambria Math"/>
              </a:rPr>
              <a:t> </a:t>
            </a:r>
            <a:r>
              <a:rPr dirty="0" baseline="-33730" sz="2100">
                <a:latin typeface="Cambria Math"/>
                <a:cs typeface="Cambria Math"/>
              </a:rPr>
              <a:t>𝑎</a:t>
            </a:r>
            <a:endParaRPr baseline="-33730" sz="2100">
              <a:latin typeface="Cambria Math"/>
              <a:cs typeface="Cambria Math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357754" y="3651630"/>
            <a:ext cx="234315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spc="185">
                <a:latin typeface="Cambria Math"/>
                <a:cs typeface="Cambria Math"/>
              </a:rPr>
              <a:t>𝑛</a:t>
            </a:r>
            <a:r>
              <a:rPr dirty="0" sz="800" spc="-5">
                <a:latin typeface="Cambria Math"/>
                <a:cs typeface="Cambria Math"/>
              </a:rPr>
              <a:t>−</a:t>
            </a:r>
            <a:r>
              <a:rPr dirty="0" sz="800" spc="35">
                <a:latin typeface="Cambria Math"/>
                <a:cs typeface="Cambria Math"/>
              </a:rPr>
              <a:t>1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272410" y="3674490"/>
            <a:ext cx="40449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11150" algn="l"/>
              </a:tabLst>
            </a:pPr>
            <a:r>
              <a:rPr dirty="0" sz="1000" spc="95">
                <a:latin typeface="Cambria Math"/>
                <a:cs typeface="Cambria Math"/>
              </a:rPr>
              <a:t>𝑑</a:t>
            </a:r>
            <a:r>
              <a:rPr dirty="0" sz="1000" spc="95">
                <a:latin typeface="Cambria Math"/>
                <a:cs typeface="Cambria Math"/>
              </a:rPr>
              <a:t>	</a:t>
            </a:r>
            <a:r>
              <a:rPr dirty="0" sz="1000" spc="125">
                <a:latin typeface="Cambria Math"/>
                <a:cs typeface="Cambria Math"/>
              </a:rPr>
              <a:t>𝑦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2285110" y="3868546"/>
            <a:ext cx="382905" cy="0"/>
          </a:xfrm>
          <a:custGeom>
            <a:avLst/>
            <a:gdLst/>
            <a:ahLst/>
            <a:cxnLst/>
            <a:rect l="l" t="t" r="r" b="b"/>
            <a:pathLst>
              <a:path w="382905" h="0">
                <a:moveTo>
                  <a:pt x="0" y="0"/>
                </a:moveTo>
                <a:lnTo>
                  <a:pt x="38252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1983994" y="3816223"/>
            <a:ext cx="175133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664970" algn="l"/>
              </a:tabLst>
            </a:pPr>
            <a:r>
              <a:rPr dirty="0" sz="1000" spc="150">
                <a:latin typeface="Cambria Math"/>
                <a:cs typeface="Cambria Math"/>
              </a:rPr>
              <a:t>𝑛</a:t>
            </a:r>
            <a:r>
              <a:rPr dirty="0" sz="1000" spc="-20">
                <a:latin typeface="Cambria Math"/>
                <a:cs typeface="Cambria Math"/>
              </a:rPr>
              <a:t>−</a:t>
            </a:r>
            <a:r>
              <a:rPr dirty="0" sz="1000" spc="20">
                <a:latin typeface="Cambria Math"/>
                <a:cs typeface="Cambria Math"/>
              </a:rPr>
              <a:t>1</a:t>
            </a:r>
            <a:r>
              <a:rPr dirty="0" sz="1000" spc="80">
                <a:latin typeface="Cambria Math"/>
                <a:cs typeface="Cambria Math"/>
              </a:rPr>
              <a:t> </a:t>
            </a:r>
            <a:r>
              <a:rPr dirty="0" baseline="-22222" sz="1500" spc="195">
                <a:latin typeface="Cambria Math"/>
                <a:cs typeface="Cambria Math"/>
              </a:rPr>
              <a:t>𝑑</a:t>
            </a:r>
            <a:r>
              <a:rPr dirty="0" baseline="-22222" sz="1500" spc="225">
                <a:latin typeface="Cambria Math"/>
                <a:cs typeface="Cambria Math"/>
              </a:rPr>
              <a:t>𝑥</a:t>
            </a:r>
            <a:r>
              <a:rPr dirty="0" baseline="-6944" sz="1200" spc="277">
                <a:latin typeface="Cambria Math"/>
                <a:cs typeface="Cambria Math"/>
              </a:rPr>
              <a:t>𝑛</a:t>
            </a:r>
            <a:r>
              <a:rPr dirty="0" baseline="-6944" sz="1200" spc="-7">
                <a:latin typeface="Cambria Math"/>
                <a:cs typeface="Cambria Math"/>
              </a:rPr>
              <a:t>−</a:t>
            </a:r>
            <a:r>
              <a:rPr dirty="0" baseline="-6944" sz="1200" spc="52">
                <a:latin typeface="Cambria Math"/>
                <a:cs typeface="Cambria Math"/>
              </a:rPr>
              <a:t>1</a:t>
            </a:r>
            <a:r>
              <a:rPr dirty="0" baseline="-6944" sz="1200">
                <a:latin typeface="Cambria Math"/>
                <a:cs typeface="Cambria Math"/>
              </a:rPr>
              <a:t>	</a:t>
            </a:r>
            <a:r>
              <a:rPr dirty="0" sz="1000" spc="20">
                <a:latin typeface="Cambria Math"/>
                <a:cs typeface="Cambria Math"/>
              </a:rPr>
              <a:t>0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694558" y="3727830"/>
            <a:ext cx="27070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mbria Math"/>
                <a:cs typeface="Cambria Math"/>
              </a:rPr>
              <a:t>+ … … . . + 𝑎 𝑦 = </a:t>
            </a:r>
            <a:r>
              <a:rPr dirty="0" sz="1400" spc="10">
                <a:latin typeface="Cambria Math"/>
                <a:cs typeface="Cambria Math"/>
              </a:rPr>
              <a:t>𝑔(𝑥) </a:t>
            </a:r>
            <a:r>
              <a:rPr dirty="0" sz="1400">
                <a:latin typeface="Times New Roman"/>
                <a:cs typeface="Times New Roman"/>
              </a:rPr>
              <a:t>……….</a:t>
            </a:r>
            <a:r>
              <a:rPr dirty="0" sz="1400" spc="-1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(27)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129080" y="3970756"/>
            <a:ext cx="4047490" cy="1346835"/>
          </a:xfrm>
          <a:prstGeom prst="rect">
            <a:avLst/>
          </a:prstGeom>
        </p:spPr>
        <p:txBody>
          <a:bodyPr wrap="square" lIns="0" tIns="132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45"/>
              </a:spcBef>
            </a:pPr>
            <a:r>
              <a:rPr dirty="0" sz="1400" spc="-5">
                <a:latin typeface="Times New Roman"/>
                <a:cs typeface="Times New Roman"/>
              </a:rPr>
              <a:t>To find </a:t>
            </a:r>
            <a:r>
              <a:rPr dirty="0" sz="1400" spc="5">
                <a:latin typeface="Cambria Math"/>
                <a:cs typeface="Cambria Math"/>
              </a:rPr>
              <a:t>𝑦</a:t>
            </a:r>
            <a:r>
              <a:rPr dirty="0" baseline="-16666" sz="1500" spc="7">
                <a:latin typeface="Cambria Math"/>
                <a:cs typeface="Cambria Math"/>
              </a:rPr>
              <a:t>ℎ </a:t>
            </a:r>
            <a:r>
              <a:rPr dirty="0" sz="1400" spc="-5">
                <a:latin typeface="Cambria Math"/>
                <a:cs typeface="Cambria Math"/>
              </a:rPr>
              <a:t>let </a:t>
            </a:r>
            <a:r>
              <a:rPr dirty="0" sz="1400">
                <a:latin typeface="Cambria Math"/>
                <a:cs typeface="Cambria Math"/>
              </a:rPr>
              <a:t>eq. </a:t>
            </a:r>
            <a:r>
              <a:rPr dirty="0" baseline="1984" sz="2100">
                <a:latin typeface="Cambria Math"/>
                <a:cs typeface="Cambria Math"/>
              </a:rPr>
              <a:t>(</a:t>
            </a:r>
            <a:r>
              <a:rPr dirty="0" sz="1400">
                <a:latin typeface="Cambria Math"/>
                <a:cs typeface="Cambria Math"/>
              </a:rPr>
              <a:t>26</a:t>
            </a:r>
            <a:r>
              <a:rPr dirty="0" baseline="1984" sz="2100">
                <a:latin typeface="Cambria Math"/>
                <a:cs typeface="Cambria Math"/>
              </a:rPr>
              <a:t>) </a:t>
            </a:r>
            <a:r>
              <a:rPr dirty="0" sz="1400" spc="-5">
                <a:latin typeface="Cambria Math"/>
                <a:cs typeface="Cambria Math"/>
              </a:rPr>
              <a:t>equal </a:t>
            </a:r>
            <a:r>
              <a:rPr dirty="0" sz="1400">
                <a:latin typeface="Cambria Math"/>
                <a:cs typeface="Cambria Math"/>
              </a:rPr>
              <a:t>to </a:t>
            </a:r>
            <a:r>
              <a:rPr dirty="0" sz="1400" spc="-5">
                <a:latin typeface="Cambria Math"/>
                <a:cs typeface="Cambria Math"/>
              </a:rPr>
              <a:t>zero </a:t>
            </a:r>
            <a:r>
              <a:rPr dirty="0" sz="1400" spc="-5">
                <a:latin typeface="Times New Roman"/>
                <a:cs typeface="Times New Roman"/>
              </a:rPr>
              <a:t>and to find </a:t>
            </a:r>
            <a:r>
              <a:rPr dirty="0" sz="1400" spc="-30">
                <a:latin typeface="Cambria Math"/>
                <a:cs typeface="Cambria Math"/>
              </a:rPr>
              <a:t>𝑦</a:t>
            </a:r>
            <a:r>
              <a:rPr dirty="0" baseline="-16666" sz="1500" spc="-44">
                <a:latin typeface="Cambria Math"/>
                <a:cs typeface="Cambria Math"/>
              </a:rPr>
              <a:t>𝑝</a:t>
            </a:r>
            <a:r>
              <a:rPr dirty="0" baseline="-16666" sz="1500" spc="67">
                <a:latin typeface="Cambria Math"/>
                <a:cs typeface="Cambria Math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then</a:t>
            </a:r>
            <a:endParaRPr sz="1400">
              <a:latin typeface="Times New Roman"/>
              <a:cs typeface="Times New Roman"/>
            </a:endParaRPr>
          </a:p>
          <a:p>
            <a:pPr marL="56515">
              <a:lnSpc>
                <a:spcPct val="100000"/>
              </a:lnSpc>
              <a:spcBef>
                <a:spcPts val="950"/>
              </a:spcBef>
            </a:pPr>
            <a:r>
              <a:rPr dirty="0" sz="1400" spc="-30">
                <a:latin typeface="Cambria Math"/>
                <a:cs typeface="Cambria Math"/>
              </a:rPr>
              <a:t>𝑦</a:t>
            </a:r>
            <a:r>
              <a:rPr dirty="0" baseline="-16666" sz="1500" spc="-44">
                <a:latin typeface="Cambria Math"/>
                <a:cs typeface="Cambria Math"/>
              </a:rPr>
              <a:t>𝑝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sz="1400" spc="-50">
                <a:latin typeface="Cambria Math"/>
                <a:cs typeface="Cambria Math"/>
              </a:rPr>
              <a:t>𝑈</a:t>
            </a:r>
            <a:r>
              <a:rPr dirty="0" baseline="-16666" sz="1500" spc="-75">
                <a:latin typeface="Cambria Math"/>
                <a:cs typeface="Cambria Math"/>
              </a:rPr>
              <a:t>1 </a:t>
            </a:r>
            <a:r>
              <a:rPr dirty="0" sz="1400" spc="-105">
                <a:latin typeface="Cambria Math"/>
                <a:cs typeface="Cambria Math"/>
              </a:rPr>
              <a:t>𝑉</a:t>
            </a:r>
            <a:r>
              <a:rPr dirty="0" baseline="-16666" sz="1500" spc="-157">
                <a:latin typeface="Cambria Math"/>
                <a:cs typeface="Cambria Math"/>
              </a:rPr>
              <a:t>1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sz="1400" spc="-30">
                <a:latin typeface="Cambria Math"/>
                <a:cs typeface="Cambria Math"/>
              </a:rPr>
              <a:t>𝑈</a:t>
            </a:r>
            <a:r>
              <a:rPr dirty="0" baseline="-16666" sz="1500" spc="-44">
                <a:latin typeface="Cambria Math"/>
                <a:cs typeface="Cambria Math"/>
              </a:rPr>
              <a:t>2 </a:t>
            </a:r>
            <a:r>
              <a:rPr dirty="0" sz="1400" spc="-85">
                <a:latin typeface="Cambria Math"/>
                <a:cs typeface="Cambria Math"/>
              </a:rPr>
              <a:t>𝑉</a:t>
            </a:r>
            <a:r>
              <a:rPr dirty="0" baseline="-16666" sz="1500" spc="-127">
                <a:latin typeface="Cambria Math"/>
                <a:cs typeface="Cambria Math"/>
              </a:rPr>
              <a:t>2</a:t>
            </a:r>
            <a:r>
              <a:rPr dirty="0" baseline="-16666" sz="1500" spc="7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+ … … … . </a:t>
            </a:r>
            <a:r>
              <a:rPr dirty="0" sz="1400" spc="-5">
                <a:latin typeface="Cambria Math"/>
                <a:cs typeface="Cambria Math"/>
              </a:rPr>
              <a:t>+𝑈</a:t>
            </a:r>
            <a:r>
              <a:rPr dirty="0" baseline="-16666" sz="1500" spc="-7">
                <a:latin typeface="Cambria Math"/>
                <a:cs typeface="Cambria Math"/>
              </a:rPr>
              <a:t>𝑛 </a:t>
            </a:r>
            <a:r>
              <a:rPr dirty="0" sz="1400" spc="-130">
                <a:latin typeface="Cambria Math"/>
                <a:cs typeface="Cambria Math"/>
              </a:rPr>
              <a:t>𝑉</a:t>
            </a:r>
            <a:r>
              <a:rPr dirty="0" baseline="-16666" sz="1500" spc="-195">
                <a:latin typeface="Cambria Math"/>
                <a:cs typeface="Cambria Math"/>
              </a:rPr>
              <a:t>𝑛</a:t>
            </a:r>
            <a:r>
              <a:rPr dirty="0" baseline="-16666" sz="1500" spc="-157">
                <a:latin typeface="Cambria Math"/>
                <a:cs typeface="Cambria Math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then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69"/>
              </a:spcBef>
            </a:pPr>
            <a:r>
              <a:rPr dirty="0" sz="1400" spc="-190">
                <a:latin typeface="Cambria Math"/>
                <a:cs typeface="Cambria Math"/>
              </a:rPr>
              <a:t>𝑈</a:t>
            </a:r>
            <a:r>
              <a:rPr dirty="0" baseline="9920" sz="2100" spc="-284">
                <a:latin typeface="Cambria Math"/>
                <a:cs typeface="Cambria Math"/>
              </a:rPr>
              <a:t>̅</a:t>
            </a:r>
            <a:r>
              <a:rPr dirty="0" baseline="-16666" sz="1500" spc="-284">
                <a:latin typeface="Cambria Math"/>
                <a:cs typeface="Cambria Math"/>
              </a:rPr>
              <a:t>1</a:t>
            </a:r>
            <a:r>
              <a:rPr dirty="0" sz="1400" spc="-190">
                <a:latin typeface="Cambria Math"/>
                <a:cs typeface="Cambria Math"/>
              </a:rPr>
              <a:t>𝑉</a:t>
            </a:r>
            <a:r>
              <a:rPr dirty="0" baseline="-16666" sz="1500" spc="-284">
                <a:latin typeface="Cambria Math"/>
                <a:cs typeface="Cambria Math"/>
              </a:rPr>
              <a:t>1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sz="1400" spc="-260">
                <a:latin typeface="Cambria Math"/>
                <a:cs typeface="Cambria Math"/>
              </a:rPr>
              <a:t>𝑈</a:t>
            </a:r>
            <a:r>
              <a:rPr dirty="0" baseline="9920" sz="2100" spc="-390">
                <a:latin typeface="Cambria Math"/>
                <a:cs typeface="Cambria Math"/>
              </a:rPr>
              <a:t>̅</a:t>
            </a:r>
            <a:r>
              <a:rPr dirty="0" baseline="-16666" sz="1500" spc="-390">
                <a:latin typeface="Cambria Math"/>
                <a:cs typeface="Cambria Math"/>
              </a:rPr>
              <a:t>2</a:t>
            </a:r>
            <a:r>
              <a:rPr dirty="0" baseline="-16666" sz="1500" spc="217">
                <a:latin typeface="Cambria Math"/>
                <a:cs typeface="Cambria Math"/>
              </a:rPr>
              <a:t> </a:t>
            </a:r>
            <a:r>
              <a:rPr dirty="0" sz="1400" spc="-85">
                <a:latin typeface="Cambria Math"/>
                <a:cs typeface="Cambria Math"/>
              </a:rPr>
              <a:t>𝑉</a:t>
            </a:r>
            <a:r>
              <a:rPr dirty="0" baseline="-16666" sz="1500" spc="-127">
                <a:latin typeface="Cambria Math"/>
                <a:cs typeface="Cambria Math"/>
              </a:rPr>
              <a:t>2 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sz="1400" spc="-260">
                <a:latin typeface="Cambria Math"/>
                <a:cs typeface="Cambria Math"/>
              </a:rPr>
              <a:t>𝑈</a:t>
            </a:r>
            <a:r>
              <a:rPr dirty="0" baseline="9920" sz="2100" spc="-390">
                <a:latin typeface="Cambria Math"/>
                <a:cs typeface="Cambria Math"/>
              </a:rPr>
              <a:t>̅</a:t>
            </a:r>
            <a:r>
              <a:rPr dirty="0" baseline="-16666" sz="1500" spc="-390">
                <a:latin typeface="Cambria Math"/>
                <a:cs typeface="Cambria Math"/>
              </a:rPr>
              <a:t>2</a:t>
            </a:r>
            <a:r>
              <a:rPr dirty="0" baseline="-16666" sz="1500" spc="225">
                <a:latin typeface="Cambria Math"/>
                <a:cs typeface="Cambria Math"/>
              </a:rPr>
              <a:t> </a:t>
            </a:r>
            <a:r>
              <a:rPr dirty="0" sz="1400" spc="-85">
                <a:latin typeface="Cambria Math"/>
                <a:cs typeface="Cambria Math"/>
              </a:rPr>
              <a:t>𝑉</a:t>
            </a:r>
            <a:r>
              <a:rPr dirty="0" baseline="-16666" sz="1500" spc="-127">
                <a:latin typeface="Cambria Math"/>
                <a:cs typeface="Cambria Math"/>
              </a:rPr>
              <a:t>3 </a:t>
            </a:r>
            <a:r>
              <a:rPr dirty="0" sz="1400">
                <a:latin typeface="Cambria Math"/>
                <a:cs typeface="Cambria Math"/>
              </a:rPr>
              <a:t>+ … … … … . </a:t>
            </a:r>
            <a:r>
              <a:rPr dirty="0" sz="1400" spc="-245">
                <a:latin typeface="Cambria Math"/>
                <a:cs typeface="Cambria Math"/>
              </a:rPr>
              <a:t>𝑈</a:t>
            </a:r>
            <a:r>
              <a:rPr dirty="0" baseline="9920" sz="2100" spc="-367">
                <a:latin typeface="Cambria Math"/>
                <a:cs typeface="Cambria Math"/>
              </a:rPr>
              <a:t>̅</a:t>
            </a:r>
            <a:r>
              <a:rPr dirty="0" baseline="-16666" sz="1500" spc="-367">
                <a:latin typeface="Cambria Math"/>
                <a:cs typeface="Cambria Math"/>
              </a:rPr>
              <a:t>𝑛</a:t>
            </a:r>
            <a:r>
              <a:rPr dirty="0" baseline="-16666" sz="1500" spc="240">
                <a:latin typeface="Cambria Math"/>
                <a:cs typeface="Cambria Math"/>
              </a:rPr>
              <a:t> </a:t>
            </a:r>
            <a:r>
              <a:rPr dirty="0" sz="1400" spc="-130">
                <a:latin typeface="Cambria Math"/>
                <a:cs typeface="Cambria Math"/>
              </a:rPr>
              <a:t>𝑉</a:t>
            </a:r>
            <a:r>
              <a:rPr dirty="0" baseline="-16666" sz="1500" spc="-195">
                <a:latin typeface="Cambria Math"/>
                <a:cs typeface="Cambria Math"/>
              </a:rPr>
              <a:t>𝑛 </a:t>
            </a: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-14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0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815"/>
              </a:spcBef>
            </a:pPr>
            <a:r>
              <a:rPr dirty="0" sz="1400" spc="-260">
                <a:latin typeface="Cambria Math"/>
                <a:cs typeface="Cambria Math"/>
              </a:rPr>
              <a:t>𝑈</a:t>
            </a:r>
            <a:r>
              <a:rPr dirty="0" baseline="9920" sz="2100" spc="-390">
                <a:latin typeface="Cambria Math"/>
                <a:cs typeface="Cambria Math"/>
              </a:rPr>
              <a:t>̅</a:t>
            </a:r>
            <a:r>
              <a:rPr dirty="0" baseline="-16666" sz="1500" spc="-390">
                <a:latin typeface="Cambria Math"/>
                <a:cs typeface="Cambria Math"/>
              </a:rPr>
              <a:t>1</a:t>
            </a:r>
            <a:r>
              <a:rPr dirty="0" baseline="-16666" sz="1500" spc="217">
                <a:latin typeface="Cambria Math"/>
                <a:cs typeface="Cambria Math"/>
              </a:rPr>
              <a:t> </a:t>
            </a:r>
            <a:r>
              <a:rPr dirty="0" sz="1400" spc="-204">
                <a:latin typeface="Cambria Math"/>
                <a:cs typeface="Cambria Math"/>
              </a:rPr>
              <a:t>𝑉</a:t>
            </a:r>
            <a:r>
              <a:rPr dirty="0" baseline="9920" sz="2100" spc="-307">
                <a:latin typeface="Cambria Math"/>
                <a:cs typeface="Cambria Math"/>
              </a:rPr>
              <a:t>̅</a:t>
            </a:r>
            <a:r>
              <a:rPr dirty="0" baseline="-16666" sz="1500" spc="-307">
                <a:latin typeface="Cambria Math"/>
                <a:cs typeface="Cambria Math"/>
              </a:rPr>
              <a:t>1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sz="1400" spc="-260">
                <a:latin typeface="Cambria Math"/>
                <a:cs typeface="Cambria Math"/>
              </a:rPr>
              <a:t>𝑈</a:t>
            </a:r>
            <a:r>
              <a:rPr dirty="0" baseline="9920" sz="2100" spc="-390">
                <a:latin typeface="Cambria Math"/>
                <a:cs typeface="Cambria Math"/>
              </a:rPr>
              <a:t>̅</a:t>
            </a:r>
            <a:r>
              <a:rPr dirty="0" baseline="-16666" sz="1500" spc="-390">
                <a:latin typeface="Cambria Math"/>
                <a:cs typeface="Cambria Math"/>
              </a:rPr>
              <a:t>2</a:t>
            </a:r>
            <a:r>
              <a:rPr dirty="0" baseline="-16666" sz="1500" spc="225">
                <a:latin typeface="Cambria Math"/>
                <a:cs typeface="Cambria Math"/>
              </a:rPr>
              <a:t> </a:t>
            </a:r>
            <a:r>
              <a:rPr dirty="0" sz="1400" spc="-225">
                <a:latin typeface="Cambria Math"/>
                <a:cs typeface="Cambria Math"/>
              </a:rPr>
              <a:t>𝑉</a:t>
            </a:r>
            <a:r>
              <a:rPr dirty="0" baseline="9920" sz="2100" spc="-337">
                <a:latin typeface="Cambria Math"/>
                <a:cs typeface="Cambria Math"/>
              </a:rPr>
              <a:t>̅</a:t>
            </a:r>
            <a:r>
              <a:rPr dirty="0" baseline="-16666" sz="1500" spc="-337">
                <a:latin typeface="Cambria Math"/>
                <a:cs typeface="Cambria Math"/>
              </a:rPr>
              <a:t>2</a:t>
            </a:r>
            <a:r>
              <a:rPr dirty="0" baseline="-16666" sz="1500" spc="22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sz="1400" spc="-260">
                <a:latin typeface="Cambria Math"/>
                <a:cs typeface="Cambria Math"/>
              </a:rPr>
              <a:t>𝑈</a:t>
            </a:r>
            <a:r>
              <a:rPr dirty="0" baseline="9920" sz="2100" spc="-390">
                <a:latin typeface="Cambria Math"/>
                <a:cs typeface="Cambria Math"/>
              </a:rPr>
              <a:t>̅</a:t>
            </a:r>
            <a:r>
              <a:rPr dirty="0" baseline="-16666" sz="1500" spc="-390">
                <a:latin typeface="Cambria Math"/>
                <a:cs typeface="Cambria Math"/>
              </a:rPr>
              <a:t>3</a:t>
            </a:r>
            <a:r>
              <a:rPr dirty="0" baseline="-16666" sz="1500" spc="225">
                <a:latin typeface="Cambria Math"/>
                <a:cs typeface="Cambria Math"/>
              </a:rPr>
              <a:t> </a:t>
            </a:r>
            <a:r>
              <a:rPr dirty="0" sz="1400" spc="-210">
                <a:latin typeface="Cambria Math"/>
                <a:cs typeface="Cambria Math"/>
              </a:rPr>
              <a:t>𝑉</a:t>
            </a:r>
            <a:r>
              <a:rPr dirty="0" baseline="9920" sz="2100" spc="-315">
                <a:latin typeface="Cambria Math"/>
                <a:cs typeface="Cambria Math"/>
              </a:rPr>
              <a:t>̅</a:t>
            </a:r>
            <a:r>
              <a:rPr dirty="0" baseline="-16666" sz="1500" spc="-315">
                <a:latin typeface="Cambria Math"/>
                <a:cs typeface="Cambria Math"/>
              </a:rPr>
              <a:t>𝑛 </a:t>
            </a:r>
            <a:r>
              <a:rPr dirty="0" sz="1400">
                <a:latin typeface="Cambria Math"/>
                <a:cs typeface="Cambria Math"/>
              </a:rPr>
              <a:t>+ … … … </a:t>
            </a:r>
            <a:r>
              <a:rPr dirty="0" sz="1400" spc="55">
                <a:latin typeface="Cambria Math"/>
                <a:cs typeface="Cambria Math"/>
              </a:rPr>
              <a:t>…. </a:t>
            </a:r>
            <a:r>
              <a:rPr dirty="0" sz="1400" spc="-245">
                <a:latin typeface="Cambria Math"/>
                <a:cs typeface="Cambria Math"/>
              </a:rPr>
              <a:t>𝑈</a:t>
            </a:r>
            <a:r>
              <a:rPr dirty="0" baseline="9920" sz="2100" spc="-367">
                <a:latin typeface="Cambria Math"/>
                <a:cs typeface="Cambria Math"/>
              </a:rPr>
              <a:t>̅</a:t>
            </a:r>
            <a:r>
              <a:rPr dirty="0" baseline="-16666" sz="1500" spc="-367">
                <a:latin typeface="Cambria Math"/>
                <a:cs typeface="Cambria Math"/>
              </a:rPr>
              <a:t>𝑛</a:t>
            </a:r>
            <a:r>
              <a:rPr dirty="0" baseline="-16666" sz="1500" spc="240">
                <a:latin typeface="Cambria Math"/>
                <a:cs typeface="Cambria Math"/>
              </a:rPr>
              <a:t> </a:t>
            </a:r>
            <a:r>
              <a:rPr dirty="0" sz="1400" spc="-204">
                <a:latin typeface="Cambria Math"/>
                <a:cs typeface="Cambria Math"/>
              </a:rPr>
              <a:t>𝑉</a:t>
            </a:r>
            <a:r>
              <a:rPr dirty="0" baseline="9920" sz="2100" spc="-307">
                <a:latin typeface="Cambria Math"/>
                <a:cs typeface="Cambria Math"/>
              </a:rPr>
              <a:t>̅</a:t>
            </a:r>
            <a:r>
              <a:rPr dirty="0" baseline="-16666" sz="1500" spc="-307">
                <a:latin typeface="Cambria Math"/>
                <a:cs typeface="Cambria Math"/>
              </a:rPr>
              <a:t>𝑛 </a:t>
            </a: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-195">
                <a:latin typeface="Cambria Math"/>
                <a:cs typeface="Cambria Math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0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129080" y="6337172"/>
            <a:ext cx="511175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260">
                <a:latin typeface="Cambria Math"/>
                <a:cs typeface="Cambria Math"/>
              </a:rPr>
              <a:t>𝑈</a:t>
            </a:r>
            <a:r>
              <a:rPr dirty="0" baseline="9920" sz="2100" spc="-390">
                <a:latin typeface="Cambria Math"/>
                <a:cs typeface="Cambria Math"/>
              </a:rPr>
              <a:t>̅</a:t>
            </a:r>
            <a:r>
              <a:rPr dirty="0" baseline="-16666" sz="1500" spc="-390">
                <a:latin typeface="Cambria Math"/>
                <a:cs typeface="Cambria Math"/>
              </a:rPr>
              <a:t>1</a:t>
            </a:r>
            <a:r>
              <a:rPr dirty="0" baseline="-16666" sz="1500" spc="217">
                <a:latin typeface="Cambria Math"/>
                <a:cs typeface="Cambria Math"/>
              </a:rPr>
              <a:t> </a:t>
            </a:r>
            <a:r>
              <a:rPr dirty="0" sz="1400" spc="-10">
                <a:latin typeface="Cambria Math"/>
                <a:cs typeface="Cambria Math"/>
              </a:rPr>
              <a:t>𝑉</a:t>
            </a:r>
            <a:r>
              <a:rPr dirty="0" baseline="-16666" sz="1500" spc="-15">
                <a:latin typeface="Cambria Math"/>
                <a:cs typeface="Cambria Math"/>
              </a:rPr>
              <a:t>1</a:t>
            </a:r>
            <a:r>
              <a:rPr dirty="0" baseline="33333" sz="1500" spc="-15">
                <a:latin typeface="Cambria Math"/>
                <a:cs typeface="Cambria Math"/>
              </a:rPr>
              <a:t>(𝑛−1)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sz="1400" spc="-75">
                <a:latin typeface="Cambria Math"/>
                <a:cs typeface="Cambria Math"/>
              </a:rPr>
              <a:t>𝑈</a:t>
            </a:r>
            <a:r>
              <a:rPr dirty="0" baseline="9920" sz="2100" spc="-112">
                <a:latin typeface="Cambria Math"/>
                <a:cs typeface="Cambria Math"/>
              </a:rPr>
              <a:t>̅</a:t>
            </a:r>
            <a:r>
              <a:rPr dirty="0" baseline="-16666" sz="1500" spc="-112">
                <a:latin typeface="Cambria Math"/>
                <a:cs typeface="Cambria Math"/>
              </a:rPr>
              <a:t>2</a:t>
            </a:r>
            <a:r>
              <a:rPr dirty="0" sz="1400" spc="-75">
                <a:latin typeface="Cambria Math"/>
                <a:cs typeface="Cambria Math"/>
              </a:rPr>
              <a:t>𝑉</a:t>
            </a:r>
            <a:r>
              <a:rPr dirty="0" baseline="-16666" sz="1500" spc="-112">
                <a:latin typeface="Cambria Math"/>
                <a:cs typeface="Cambria Math"/>
              </a:rPr>
              <a:t>2</a:t>
            </a:r>
            <a:r>
              <a:rPr dirty="0" baseline="33333" sz="1500" spc="-112">
                <a:latin typeface="Cambria Math"/>
                <a:cs typeface="Cambria Math"/>
              </a:rPr>
              <a:t>(𝑛−1)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sz="1400" spc="-260">
                <a:latin typeface="Cambria Math"/>
                <a:cs typeface="Cambria Math"/>
              </a:rPr>
              <a:t>𝑈</a:t>
            </a:r>
            <a:r>
              <a:rPr dirty="0" baseline="9920" sz="2100" spc="-390">
                <a:latin typeface="Cambria Math"/>
                <a:cs typeface="Cambria Math"/>
              </a:rPr>
              <a:t>̅</a:t>
            </a:r>
            <a:r>
              <a:rPr dirty="0" baseline="-16666" sz="1500" spc="-390">
                <a:latin typeface="Cambria Math"/>
                <a:cs typeface="Cambria Math"/>
              </a:rPr>
              <a:t>2</a:t>
            </a:r>
            <a:r>
              <a:rPr dirty="0" baseline="-16666" sz="1500" spc="225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𝑉</a:t>
            </a:r>
            <a:r>
              <a:rPr dirty="0" baseline="-16666" sz="1500" spc="-7">
                <a:latin typeface="Cambria Math"/>
                <a:cs typeface="Cambria Math"/>
              </a:rPr>
              <a:t>3</a:t>
            </a:r>
            <a:r>
              <a:rPr dirty="0" baseline="33333" sz="1500" spc="-7">
                <a:latin typeface="Cambria Math"/>
                <a:cs typeface="Cambria Math"/>
              </a:rPr>
              <a:t>(𝑛−1) </a:t>
            </a:r>
            <a:r>
              <a:rPr dirty="0" sz="1400">
                <a:latin typeface="Cambria Math"/>
                <a:cs typeface="Cambria Math"/>
              </a:rPr>
              <a:t>+ … … … </a:t>
            </a:r>
            <a:r>
              <a:rPr dirty="0" sz="1400" spc="60">
                <a:latin typeface="Cambria Math"/>
                <a:cs typeface="Cambria Math"/>
              </a:rPr>
              <a:t>…. </a:t>
            </a:r>
            <a:r>
              <a:rPr dirty="0" sz="1400" spc="-245">
                <a:latin typeface="Cambria Math"/>
                <a:cs typeface="Cambria Math"/>
              </a:rPr>
              <a:t>𝑈</a:t>
            </a:r>
            <a:r>
              <a:rPr dirty="0" baseline="9920" sz="2100" spc="-367">
                <a:latin typeface="Cambria Math"/>
                <a:cs typeface="Cambria Math"/>
              </a:rPr>
              <a:t>̅</a:t>
            </a:r>
            <a:r>
              <a:rPr dirty="0" baseline="-16666" sz="1500" spc="-367">
                <a:latin typeface="Cambria Math"/>
                <a:cs typeface="Cambria Math"/>
              </a:rPr>
              <a:t>𝑛</a:t>
            </a:r>
            <a:r>
              <a:rPr dirty="0" baseline="-16666" sz="1500" spc="247">
                <a:latin typeface="Cambria Math"/>
                <a:cs typeface="Cambria Math"/>
              </a:rPr>
              <a:t> </a:t>
            </a:r>
            <a:r>
              <a:rPr dirty="0" sz="1400" spc="-20">
                <a:latin typeface="Cambria Math"/>
                <a:cs typeface="Cambria Math"/>
              </a:rPr>
              <a:t>𝑉</a:t>
            </a:r>
            <a:r>
              <a:rPr dirty="0" baseline="-16666" sz="1500" spc="-30">
                <a:latin typeface="Cambria Math"/>
                <a:cs typeface="Cambria Math"/>
              </a:rPr>
              <a:t>𝑛</a:t>
            </a:r>
            <a:r>
              <a:rPr dirty="0" baseline="33333" sz="1500" spc="-30">
                <a:latin typeface="Cambria Math"/>
                <a:cs typeface="Cambria Math"/>
              </a:rPr>
              <a:t>(𝑛−1) </a:t>
            </a: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-105">
                <a:latin typeface="Cambria Math"/>
                <a:cs typeface="Cambria Math"/>
              </a:rPr>
              <a:t> </a:t>
            </a:r>
            <a:r>
              <a:rPr dirty="0" sz="1400" i="1">
                <a:latin typeface="Times New Roman"/>
                <a:cs typeface="Times New Roman"/>
              </a:rPr>
              <a:t>g(x)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327150" y="6801992"/>
            <a:ext cx="14160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5">
                <a:latin typeface="Times New Roman"/>
                <a:cs typeface="Times New Roman"/>
              </a:rPr>
              <a:t>18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022219" y="6859904"/>
            <a:ext cx="252729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130">
                <a:latin typeface="Cambria Math"/>
                <a:cs typeface="Cambria Math"/>
              </a:rPr>
              <a:t>𝑑</a:t>
            </a:r>
            <a:r>
              <a:rPr dirty="0" sz="1000" spc="150">
                <a:latin typeface="Cambria Math"/>
                <a:cs typeface="Cambria Math"/>
              </a:rPr>
              <a:t>𝑥</a:t>
            </a:r>
            <a:r>
              <a:rPr dirty="0" baseline="20833" sz="1200" spc="52">
                <a:latin typeface="Cambria Math"/>
                <a:cs typeface="Cambria Math"/>
              </a:rPr>
              <a:t>3</a:t>
            </a:r>
            <a:endParaRPr baseline="20833" sz="1200">
              <a:latin typeface="Cambria Math"/>
              <a:cs typeface="Cambria Math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3034919" y="6858888"/>
            <a:ext cx="259079" cy="0"/>
          </a:xfrm>
          <a:custGeom>
            <a:avLst/>
            <a:gdLst/>
            <a:ahLst/>
            <a:cxnLst/>
            <a:rect l="l" t="t" r="r" b="b"/>
            <a:pathLst>
              <a:path w="259079" h="0">
                <a:moveTo>
                  <a:pt x="0" y="0"/>
                </a:moveTo>
                <a:lnTo>
                  <a:pt x="25908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 txBox="1"/>
          <p:nvPr/>
        </p:nvSpPr>
        <p:spPr>
          <a:xfrm>
            <a:off x="1129080" y="6718172"/>
            <a:ext cx="331089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Times New Roman"/>
                <a:cs typeface="Times New Roman"/>
              </a:rPr>
              <a:t>Ex </a:t>
            </a:r>
            <a:r>
              <a:rPr dirty="0" sz="1400">
                <a:latin typeface="Times New Roman"/>
                <a:cs typeface="Times New Roman"/>
              </a:rPr>
              <a:t>/ </a:t>
            </a:r>
            <a:r>
              <a:rPr dirty="0" sz="1400" spc="-5">
                <a:latin typeface="Times New Roman"/>
                <a:cs typeface="Times New Roman"/>
              </a:rPr>
              <a:t>Find the solution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baseline="47222" sz="1500" spc="112">
                <a:latin typeface="Cambria Math"/>
                <a:cs typeface="Cambria Math"/>
              </a:rPr>
              <a:t>𝑑</a:t>
            </a:r>
            <a:r>
              <a:rPr dirty="0" baseline="83333" sz="1200" spc="112">
                <a:latin typeface="Cambria Math"/>
                <a:cs typeface="Cambria Math"/>
              </a:rPr>
              <a:t>3</a:t>
            </a:r>
            <a:r>
              <a:rPr dirty="0" baseline="47222" sz="1500" spc="112">
                <a:latin typeface="Cambria Math"/>
                <a:cs typeface="Cambria Math"/>
              </a:rPr>
              <a:t>𝑦 </a:t>
            </a:r>
            <a:r>
              <a:rPr dirty="0" sz="1400">
                <a:latin typeface="Cambria Math"/>
                <a:cs typeface="Cambria Math"/>
              </a:rPr>
              <a:t>− </a:t>
            </a:r>
            <a:r>
              <a:rPr dirty="0" sz="1400" spc="-210">
                <a:latin typeface="Cambria Math"/>
                <a:cs typeface="Cambria Math"/>
              </a:rPr>
              <a:t>3𝑦̅ </a:t>
            </a:r>
            <a:r>
              <a:rPr dirty="0" sz="1400">
                <a:latin typeface="Cambria Math"/>
                <a:cs typeface="Cambria Math"/>
              </a:rPr>
              <a:t>+ 3 =</a:t>
            </a:r>
            <a:r>
              <a:rPr dirty="0" sz="1400" spc="-12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𝑒</a:t>
            </a:r>
            <a:r>
              <a:rPr dirty="0" baseline="27777" sz="1500" spc="120">
                <a:latin typeface="Cambria Math"/>
                <a:cs typeface="Cambria Math"/>
              </a:rPr>
              <a:t>𝑥</a:t>
            </a:r>
            <a:endParaRPr baseline="27777" sz="1500">
              <a:latin typeface="Cambria Math"/>
              <a:cs typeface="Cambria Math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129080" y="6985482"/>
            <a:ext cx="3537585" cy="2251075"/>
          </a:xfrm>
          <a:prstGeom prst="rect">
            <a:avLst/>
          </a:prstGeom>
        </p:spPr>
        <p:txBody>
          <a:bodyPr wrap="square" lIns="0" tIns="11176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80"/>
              </a:spcBef>
            </a:pPr>
            <a:r>
              <a:rPr dirty="0" sz="1400" spc="-5">
                <a:latin typeface="Times New Roman"/>
                <a:cs typeface="Times New Roman"/>
              </a:rPr>
              <a:t>Sol: </a:t>
            </a:r>
            <a:r>
              <a:rPr dirty="0" baseline="1984" sz="2100" spc="52">
                <a:latin typeface="Cambria Math"/>
                <a:cs typeface="Cambria Math"/>
              </a:rPr>
              <a:t>(</a:t>
            </a:r>
            <a:r>
              <a:rPr dirty="0" sz="1400" spc="35">
                <a:latin typeface="Cambria Math"/>
                <a:cs typeface="Cambria Math"/>
              </a:rPr>
              <a:t>𝑟</a:t>
            </a:r>
            <a:r>
              <a:rPr dirty="0" baseline="27777" sz="1500" spc="52">
                <a:latin typeface="Cambria Math"/>
                <a:cs typeface="Cambria Math"/>
              </a:rPr>
              <a:t>3 </a:t>
            </a:r>
            <a:r>
              <a:rPr dirty="0" sz="1400">
                <a:latin typeface="Cambria Math"/>
                <a:cs typeface="Cambria Math"/>
              </a:rPr>
              <a:t>− 3𝑟 + 2</a:t>
            </a:r>
            <a:r>
              <a:rPr dirty="0" baseline="1984" sz="2100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= 0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80"/>
              </a:spcBef>
            </a:pPr>
            <a:r>
              <a:rPr dirty="0" sz="1400">
                <a:latin typeface="Cambria Math"/>
                <a:cs typeface="Cambria Math"/>
              </a:rPr>
              <a:t>∴ </a:t>
            </a:r>
            <a:r>
              <a:rPr dirty="0" sz="1400" spc="-85">
                <a:latin typeface="Cambria Math"/>
                <a:cs typeface="Cambria Math"/>
              </a:rPr>
              <a:t>𝑟</a:t>
            </a:r>
            <a:r>
              <a:rPr dirty="0" baseline="-16666" sz="1500" spc="-127">
                <a:latin typeface="Cambria Math"/>
                <a:cs typeface="Cambria Math"/>
              </a:rPr>
              <a:t>1</a:t>
            </a:r>
            <a:r>
              <a:rPr dirty="0" baseline="-16666" sz="1500" spc="7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= 1</a:t>
            </a:r>
            <a:r>
              <a:rPr dirty="0" sz="1400">
                <a:latin typeface="Times New Roman"/>
                <a:cs typeface="Times New Roman"/>
              </a:rPr>
              <a:t>, </a:t>
            </a:r>
            <a:r>
              <a:rPr dirty="0" sz="1400" spc="-70">
                <a:latin typeface="Cambria Math"/>
                <a:cs typeface="Cambria Math"/>
              </a:rPr>
              <a:t>𝑟</a:t>
            </a:r>
            <a:r>
              <a:rPr dirty="0" baseline="-16666" sz="1500" spc="-104">
                <a:latin typeface="Cambria Math"/>
                <a:cs typeface="Cambria Math"/>
              </a:rPr>
              <a:t>2 </a:t>
            </a:r>
            <a:r>
              <a:rPr dirty="0" sz="1400">
                <a:latin typeface="Cambria Math"/>
                <a:cs typeface="Cambria Math"/>
              </a:rPr>
              <a:t>= −2 </a:t>
            </a:r>
            <a:r>
              <a:rPr dirty="0" sz="1400">
                <a:latin typeface="Times New Roman"/>
                <a:cs typeface="Times New Roman"/>
              </a:rPr>
              <a:t>and </a:t>
            </a:r>
            <a:r>
              <a:rPr dirty="0" sz="1400" spc="-70">
                <a:latin typeface="Cambria Math"/>
                <a:cs typeface="Cambria Math"/>
              </a:rPr>
              <a:t>𝑟</a:t>
            </a:r>
            <a:r>
              <a:rPr dirty="0" baseline="-16666" sz="1500" spc="-104">
                <a:latin typeface="Cambria Math"/>
                <a:cs typeface="Cambria Math"/>
              </a:rPr>
              <a:t>3 </a:t>
            </a: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28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800"/>
              </a:spcBef>
            </a:pPr>
            <a:r>
              <a:rPr dirty="0" sz="1400">
                <a:latin typeface="Times New Roman"/>
                <a:cs typeface="Times New Roman"/>
              </a:rPr>
              <a:t>→ </a:t>
            </a:r>
            <a:r>
              <a:rPr dirty="0" sz="1400" spc="5">
                <a:latin typeface="Cambria Math"/>
                <a:cs typeface="Cambria Math"/>
              </a:rPr>
              <a:t>𝑦</a:t>
            </a:r>
            <a:r>
              <a:rPr dirty="0" baseline="-16666" sz="1500" spc="7">
                <a:latin typeface="Cambria Math"/>
                <a:cs typeface="Cambria Math"/>
              </a:rPr>
              <a:t>ℎ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sz="1400" spc="45">
                <a:latin typeface="Cambria Math"/>
                <a:cs typeface="Cambria Math"/>
              </a:rPr>
              <a:t>𝑐</a:t>
            </a:r>
            <a:r>
              <a:rPr dirty="0" baseline="-16666" sz="1500" spc="67">
                <a:latin typeface="Cambria Math"/>
                <a:cs typeface="Cambria Math"/>
              </a:rPr>
              <a:t>1</a:t>
            </a:r>
            <a:r>
              <a:rPr dirty="0" sz="1400" spc="45">
                <a:latin typeface="Cambria Math"/>
                <a:cs typeface="Cambria Math"/>
              </a:rPr>
              <a:t>𝑒</a:t>
            </a:r>
            <a:r>
              <a:rPr dirty="0" baseline="27777" sz="1500" spc="67">
                <a:latin typeface="Cambria Math"/>
                <a:cs typeface="Cambria Math"/>
              </a:rPr>
              <a:t>𝑥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sz="1400" spc="25">
                <a:latin typeface="Cambria Math"/>
                <a:cs typeface="Cambria Math"/>
              </a:rPr>
              <a:t>𝑐</a:t>
            </a:r>
            <a:r>
              <a:rPr dirty="0" baseline="-16666" sz="1500" spc="37">
                <a:latin typeface="Cambria Math"/>
                <a:cs typeface="Cambria Math"/>
              </a:rPr>
              <a:t>2</a:t>
            </a:r>
            <a:r>
              <a:rPr dirty="0" sz="1400" spc="25">
                <a:latin typeface="Cambria Math"/>
                <a:cs typeface="Cambria Math"/>
              </a:rPr>
              <a:t>𝑒</a:t>
            </a:r>
            <a:r>
              <a:rPr dirty="0" baseline="27777" sz="1500" spc="37">
                <a:latin typeface="Cambria Math"/>
                <a:cs typeface="Cambria Math"/>
              </a:rPr>
              <a:t>−2𝑥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sz="1400" spc="-10">
                <a:latin typeface="Cambria Math"/>
                <a:cs typeface="Cambria Math"/>
              </a:rPr>
              <a:t>𝑐</a:t>
            </a:r>
            <a:r>
              <a:rPr dirty="0" baseline="-16666" sz="1500" spc="-15">
                <a:latin typeface="Cambria Math"/>
                <a:cs typeface="Cambria Math"/>
              </a:rPr>
              <a:t>3</a:t>
            </a:r>
            <a:r>
              <a:rPr dirty="0" baseline="-16666" sz="1500" spc="-7">
                <a:latin typeface="Cambria Math"/>
                <a:cs typeface="Cambria Math"/>
              </a:rPr>
              <a:t> </a:t>
            </a:r>
            <a:r>
              <a:rPr dirty="0" sz="1400" spc="65">
                <a:latin typeface="Cambria Math"/>
                <a:cs typeface="Cambria Math"/>
              </a:rPr>
              <a:t>𝑥𝑒</a:t>
            </a:r>
            <a:r>
              <a:rPr dirty="0" baseline="27777" sz="1500" spc="97">
                <a:latin typeface="Cambria Math"/>
                <a:cs typeface="Cambria Math"/>
              </a:rPr>
              <a:t>𝑥</a:t>
            </a:r>
            <a:endParaRPr baseline="27777" sz="15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80"/>
              </a:spcBef>
            </a:pPr>
            <a:r>
              <a:rPr dirty="0" sz="1400" spc="-30">
                <a:latin typeface="Cambria Math"/>
                <a:cs typeface="Cambria Math"/>
              </a:rPr>
              <a:t>𝑦</a:t>
            </a:r>
            <a:r>
              <a:rPr dirty="0" baseline="-16666" sz="1500" spc="-44">
                <a:latin typeface="Cambria Math"/>
                <a:cs typeface="Cambria Math"/>
              </a:rPr>
              <a:t>𝑝   </a:t>
            </a:r>
            <a:r>
              <a:rPr dirty="0" sz="1400">
                <a:latin typeface="Cambria Math"/>
                <a:cs typeface="Cambria Math"/>
              </a:rPr>
              <a:t>=  </a:t>
            </a:r>
            <a:r>
              <a:rPr dirty="0" sz="1400" spc="-50">
                <a:latin typeface="Cambria Math"/>
                <a:cs typeface="Cambria Math"/>
              </a:rPr>
              <a:t>𝑈</a:t>
            </a:r>
            <a:r>
              <a:rPr dirty="0" baseline="-16666" sz="1500" spc="-75">
                <a:latin typeface="Cambria Math"/>
                <a:cs typeface="Cambria Math"/>
              </a:rPr>
              <a:t>1  </a:t>
            </a:r>
            <a:r>
              <a:rPr dirty="0" sz="1400" spc="-105">
                <a:latin typeface="Cambria Math"/>
                <a:cs typeface="Cambria Math"/>
              </a:rPr>
              <a:t>𝑉</a:t>
            </a:r>
            <a:r>
              <a:rPr dirty="0" baseline="-16666" sz="1500" spc="-157">
                <a:latin typeface="Cambria Math"/>
                <a:cs typeface="Cambria Math"/>
              </a:rPr>
              <a:t>1  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sz="1400" spc="-30">
                <a:latin typeface="Cambria Math"/>
                <a:cs typeface="Cambria Math"/>
              </a:rPr>
              <a:t>𝑈</a:t>
            </a:r>
            <a:r>
              <a:rPr dirty="0" baseline="-16666" sz="1500" spc="-44">
                <a:latin typeface="Cambria Math"/>
                <a:cs typeface="Cambria Math"/>
              </a:rPr>
              <a:t>2  </a:t>
            </a:r>
            <a:r>
              <a:rPr dirty="0" sz="1400" spc="-85">
                <a:latin typeface="Cambria Math"/>
                <a:cs typeface="Cambria Math"/>
              </a:rPr>
              <a:t>𝑉</a:t>
            </a:r>
            <a:r>
              <a:rPr dirty="0" baseline="-16666" sz="1500" spc="-127">
                <a:latin typeface="Cambria Math"/>
                <a:cs typeface="Cambria Math"/>
              </a:rPr>
              <a:t>2    </a:t>
            </a:r>
            <a:r>
              <a:rPr dirty="0" baseline="-16666" sz="1500" spc="7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sz="1400" spc="-30">
                <a:latin typeface="Cambria Math"/>
                <a:cs typeface="Cambria Math"/>
              </a:rPr>
              <a:t>𝑈</a:t>
            </a:r>
            <a:r>
              <a:rPr dirty="0" baseline="-16666" sz="1500" spc="-44">
                <a:latin typeface="Cambria Math"/>
                <a:cs typeface="Cambria Math"/>
              </a:rPr>
              <a:t>3</a:t>
            </a:r>
            <a:r>
              <a:rPr dirty="0" baseline="-16666" sz="1500" spc="120">
                <a:latin typeface="Cambria Math"/>
                <a:cs typeface="Cambria Math"/>
              </a:rPr>
              <a:t> </a:t>
            </a:r>
            <a:r>
              <a:rPr dirty="0" sz="1400" spc="-85">
                <a:latin typeface="Cambria Math"/>
                <a:cs typeface="Cambria Math"/>
              </a:rPr>
              <a:t>𝑉</a:t>
            </a:r>
            <a:r>
              <a:rPr dirty="0" baseline="-16666" sz="1500" spc="-127">
                <a:latin typeface="Cambria Math"/>
                <a:cs typeface="Cambria Math"/>
              </a:rPr>
              <a:t>3</a:t>
            </a:r>
            <a:endParaRPr baseline="-16666" sz="15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990"/>
              </a:spcBef>
            </a:pPr>
            <a:r>
              <a:rPr dirty="0" sz="1400" spc="-260">
                <a:latin typeface="Cambria Math"/>
                <a:cs typeface="Cambria Math"/>
              </a:rPr>
              <a:t>𝑈</a:t>
            </a:r>
            <a:r>
              <a:rPr dirty="0" baseline="9920" sz="2100" spc="-390">
                <a:latin typeface="Cambria Math"/>
                <a:cs typeface="Cambria Math"/>
              </a:rPr>
              <a:t>̅</a:t>
            </a:r>
            <a:r>
              <a:rPr dirty="0" baseline="-16666" sz="1500" spc="-390">
                <a:latin typeface="Cambria Math"/>
                <a:cs typeface="Cambria Math"/>
              </a:rPr>
              <a:t>1</a:t>
            </a:r>
            <a:r>
              <a:rPr dirty="0" baseline="-16666" sz="1500" spc="675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𝑒</a:t>
            </a:r>
            <a:r>
              <a:rPr dirty="0" baseline="27777" sz="1500" spc="120">
                <a:latin typeface="Cambria Math"/>
                <a:cs typeface="Cambria Math"/>
              </a:rPr>
              <a:t>𝑥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sz="1400" spc="-260">
                <a:latin typeface="Cambria Math"/>
                <a:cs typeface="Cambria Math"/>
              </a:rPr>
              <a:t>𝑈</a:t>
            </a:r>
            <a:r>
              <a:rPr dirty="0" baseline="9920" sz="2100" spc="-390">
                <a:latin typeface="Cambria Math"/>
                <a:cs typeface="Cambria Math"/>
              </a:rPr>
              <a:t>̅</a:t>
            </a:r>
            <a:r>
              <a:rPr dirty="0" baseline="-16666" sz="1500" spc="-390">
                <a:latin typeface="Cambria Math"/>
                <a:cs typeface="Cambria Math"/>
              </a:rPr>
              <a:t>2</a:t>
            </a:r>
            <a:r>
              <a:rPr dirty="0" baseline="-16666" sz="1500" spc="217">
                <a:latin typeface="Cambria Math"/>
                <a:cs typeface="Cambria Math"/>
              </a:rPr>
              <a:t> </a:t>
            </a:r>
            <a:r>
              <a:rPr dirty="0" sz="1400" spc="25">
                <a:latin typeface="Cambria Math"/>
                <a:cs typeface="Cambria Math"/>
              </a:rPr>
              <a:t>𝑒</a:t>
            </a:r>
            <a:r>
              <a:rPr dirty="0" baseline="27777" sz="1500" spc="37">
                <a:latin typeface="Cambria Math"/>
                <a:cs typeface="Cambria Math"/>
              </a:rPr>
              <a:t>−2𝑥  </a:t>
            </a:r>
            <a:r>
              <a:rPr dirty="0" sz="1400">
                <a:latin typeface="Cambria Math"/>
                <a:cs typeface="Cambria Math"/>
              </a:rPr>
              <a:t>+  </a:t>
            </a:r>
            <a:r>
              <a:rPr dirty="0" sz="1400" spc="-260">
                <a:latin typeface="Cambria Math"/>
                <a:cs typeface="Cambria Math"/>
              </a:rPr>
              <a:t>𝑈</a:t>
            </a:r>
            <a:r>
              <a:rPr dirty="0" baseline="9920" sz="2100" spc="-390">
                <a:latin typeface="Cambria Math"/>
                <a:cs typeface="Cambria Math"/>
              </a:rPr>
              <a:t>̅</a:t>
            </a:r>
            <a:r>
              <a:rPr dirty="0" baseline="-16666" sz="1500" spc="-390">
                <a:latin typeface="Cambria Math"/>
                <a:cs typeface="Cambria Math"/>
              </a:rPr>
              <a:t>3</a:t>
            </a:r>
            <a:r>
              <a:rPr dirty="0" baseline="-16666" sz="1500" spc="682">
                <a:latin typeface="Cambria Math"/>
                <a:cs typeface="Cambria Math"/>
              </a:rPr>
              <a:t> </a:t>
            </a:r>
            <a:r>
              <a:rPr dirty="0" sz="1400" spc="65">
                <a:latin typeface="Cambria Math"/>
                <a:cs typeface="Cambria Math"/>
              </a:rPr>
              <a:t>𝑥𝑒</a:t>
            </a:r>
            <a:r>
              <a:rPr dirty="0" baseline="27777" sz="1500" spc="97">
                <a:latin typeface="Cambria Math"/>
                <a:cs typeface="Cambria Math"/>
              </a:rPr>
              <a:t>𝑥  </a:t>
            </a: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-7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0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815"/>
              </a:spcBef>
            </a:pPr>
            <a:r>
              <a:rPr dirty="0" sz="1400" spc="-260">
                <a:latin typeface="Cambria Math"/>
                <a:cs typeface="Cambria Math"/>
              </a:rPr>
              <a:t>𝑈</a:t>
            </a:r>
            <a:r>
              <a:rPr dirty="0" baseline="9920" sz="2100" spc="-390">
                <a:latin typeface="Cambria Math"/>
                <a:cs typeface="Cambria Math"/>
              </a:rPr>
              <a:t>̅</a:t>
            </a:r>
            <a:r>
              <a:rPr dirty="0" baseline="-16666" sz="1500" spc="-390">
                <a:latin typeface="Cambria Math"/>
                <a:cs typeface="Cambria Math"/>
              </a:rPr>
              <a:t>1</a:t>
            </a:r>
            <a:r>
              <a:rPr dirty="0" baseline="-16666" sz="1500" spc="682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𝑒</a:t>
            </a:r>
            <a:r>
              <a:rPr dirty="0" baseline="27777" sz="1500" spc="120">
                <a:latin typeface="Cambria Math"/>
                <a:cs typeface="Cambria Math"/>
              </a:rPr>
              <a:t>𝑥 </a:t>
            </a:r>
            <a:r>
              <a:rPr dirty="0" sz="1400">
                <a:latin typeface="Cambria Math"/>
                <a:cs typeface="Cambria Math"/>
              </a:rPr>
              <a:t>− </a:t>
            </a:r>
            <a:r>
              <a:rPr dirty="0" sz="1400" spc="-195">
                <a:latin typeface="Cambria Math"/>
                <a:cs typeface="Cambria Math"/>
              </a:rPr>
              <a:t>2𝑈</a:t>
            </a:r>
            <a:r>
              <a:rPr dirty="0" baseline="9920" sz="2100" spc="-292">
                <a:latin typeface="Cambria Math"/>
                <a:cs typeface="Cambria Math"/>
              </a:rPr>
              <a:t>̅</a:t>
            </a:r>
            <a:r>
              <a:rPr dirty="0" baseline="-16666" sz="1500" spc="-292">
                <a:latin typeface="Cambria Math"/>
                <a:cs typeface="Cambria Math"/>
              </a:rPr>
              <a:t>2 </a:t>
            </a:r>
            <a:r>
              <a:rPr dirty="0" sz="1400" spc="25">
                <a:latin typeface="Cambria Math"/>
                <a:cs typeface="Cambria Math"/>
              </a:rPr>
              <a:t>𝑒</a:t>
            </a:r>
            <a:r>
              <a:rPr dirty="0" baseline="27777" sz="1500" spc="37">
                <a:latin typeface="Cambria Math"/>
                <a:cs typeface="Cambria Math"/>
              </a:rPr>
              <a:t>−2𝑥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sz="1400" spc="-260">
                <a:latin typeface="Cambria Math"/>
                <a:cs typeface="Cambria Math"/>
              </a:rPr>
              <a:t>𝑈</a:t>
            </a:r>
            <a:r>
              <a:rPr dirty="0" baseline="9920" sz="2100" spc="-390">
                <a:latin typeface="Cambria Math"/>
                <a:cs typeface="Cambria Math"/>
              </a:rPr>
              <a:t>̅</a:t>
            </a:r>
            <a:r>
              <a:rPr dirty="0" baseline="-16666" sz="1500" spc="-390">
                <a:latin typeface="Cambria Math"/>
                <a:cs typeface="Cambria Math"/>
              </a:rPr>
              <a:t>3</a:t>
            </a:r>
            <a:r>
              <a:rPr dirty="0" baseline="-16666" sz="1500" spc="675">
                <a:latin typeface="Cambria Math"/>
                <a:cs typeface="Cambria Math"/>
              </a:rPr>
              <a:t> </a:t>
            </a:r>
            <a:r>
              <a:rPr dirty="0" sz="1400" spc="50">
                <a:latin typeface="Cambria Math"/>
                <a:cs typeface="Cambria Math"/>
              </a:rPr>
              <a:t>(𝑥𝑒</a:t>
            </a:r>
            <a:r>
              <a:rPr dirty="0" baseline="27777" sz="1500" spc="75">
                <a:latin typeface="Cambria Math"/>
                <a:cs typeface="Cambria Math"/>
              </a:rPr>
              <a:t>𝑥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sz="1400" spc="80">
                <a:latin typeface="Cambria Math"/>
                <a:cs typeface="Cambria Math"/>
              </a:rPr>
              <a:t>𝑒</a:t>
            </a:r>
            <a:r>
              <a:rPr dirty="0" baseline="27777" sz="1500" spc="120">
                <a:latin typeface="Cambria Math"/>
                <a:cs typeface="Cambria Math"/>
              </a:rPr>
              <a:t>𝑥</a:t>
            </a:r>
            <a:r>
              <a:rPr dirty="0" sz="1400" spc="80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20">
                <a:latin typeface="Cambria Math"/>
                <a:cs typeface="Cambria Math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0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15"/>
              </a:spcBef>
            </a:pPr>
            <a:r>
              <a:rPr dirty="0" sz="1400" spc="-260">
                <a:latin typeface="Cambria Math"/>
                <a:cs typeface="Cambria Math"/>
              </a:rPr>
              <a:t>𝑈</a:t>
            </a:r>
            <a:r>
              <a:rPr dirty="0" baseline="9920" sz="2100" spc="-390">
                <a:latin typeface="Cambria Math"/>
                <a:cs typeface="Cambria Math"/>
              </a:rPr>
              <a:t>̅</a:t>
            </a:r>
            <a:r>
              <a:rPr dirty="0" baseline="-16666" sz="1500" spc="-390">
                <a:latin typeface="Cambria Math"/>
                <a:cs typeface="Cambria Math"/>
              </a:rPr>
              <a:t>1</a:t>
            </a:r>
            <a:r>
              <a:rPr dirty="0" baseline="-16666" sz="1500" spc="682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𝑒</a:t>
            </a:r>
            <a:r>
              <a:rPr dirty="0" baseline="27777" sz="1500" spc="120">
                <a:latin typeface="Cambria Math"/>
                <a:cs typeface="Cambria Math"/>
              </a:rPr>
              <a:t>𝑥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sz="1400" spc="-195">
                <a:latin typeface="Cambria Math"/>
                <a:cs typeface="Cambria Math"/>
              </a:rPr>
              <a:t>4𝑈</a:t>
            </a:r>
            <a:r>
              <a:rPr dirty="0" baseline="9920" sz="2100" spc="-292">
                <a:latin typeface="Cambria Math"/>
                <a:cs typeface="Cambria Math"/>
              </a:rPr>
              <a:t>̅</a:t>
            </a:r>
            <a:r>
              <a:rPr dirty="0" baseline="-16666" sz="1500" spc="-292">
                <a:latin typeface="Cambria Math"/>
                <a:cs typeface="Cambria Math"/>
              </a:rPr>
              <a:t>2 </a:t>
            </a:r>
            <a:r>
              <a:rPr dirty="0" sz="1400" spc="25">
                <a:latin typeface="Cambria Math"/>
                <a:cs typeface="Cambria Math"/>
              </a:rPr>
              <a:t>𝑒</a:t>
            </a:r>
            <a:r>
              <a:rPr dirty="0" baseline="27777" sz="1500" spc="37">
                <a:latin typeface="Cambria Math"/>
                <a:cs typeface="Cambria Math"/>
              </a:rPr>
              <a:t>−2𝑥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sz="1400" spc="-260">
                <a:latin typeface="Cambria Math"/>
                <a:cs typeface="Cambria Math"/>
              </a:rPr>
              <a:t>𝑈</a:t>
            </a:r>
            <a:r>
              <a:rPr dirty="0" baseline="9920" sz="2100" spc="-390">
                <a:latin typeface="Cambria Math"/>
                <a:cs typeface="Cambria Math"/>
              </a:rPr>
              <a:t>̅</a:t>
            </a:r>
            <a:r>
              <a:rPr dirty="0" baseline="-16666" sz="1500" spc="-390">
                <a:latin typeface="Cambria Math"/>
                <a:cs typeface="Cambria Math"/>
              </a:rPr>
              <a:t>3</a:t>
            </a:r>
            <a:r>
              <a:rPr dirty="0" baseline="-16666" sz="1500" spc="667">
                <a:latin typeface="Cambria Math"/>
                <a:cs typeface="Cambria Math"/>
              </a:rPr>
              <a:t> </a:t>
            </a:r>
            <a:r>
              <a:rPr dirty="0" baseline="1984" sz="2100" spc="75">
                <a:latin typeface="Cambria Math"/>
                <a:cs typeface="Cambria Math"/>
              </a:rPr>
              <a:t>(</a:t>
            </a:r>
            <a:r>
              <a:rPr dirty="0" sz="1400" spc="50">
                <a:latin typeface="Cambria Math"/>
                <a:cs typeface="Cambria Math"/>
              </a:rPr>
              <a:t>𝑥𝑒</a:t>
            </a:r>
            <a:r>
              <a:rPr dirty="0" baseline="27777" sz="1500" spc="75">
                <a:latin typeface="Cambria Math"/>
                <a:cs typeface="Cambria Math"/>
              </a:rPr>
              <a:t>𝑥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sz="1400" spc="80">
                <a:latin typeface="Cambria Math"/>
                <a:cs typeface="Cambria Math"/>
              </a:rPr>
              <a:t>𝑒</a:t>
            </a:r>
            <a:r>
              <a:rPr dirty="0" baseline="27777" sz="1500" spc="120">
                <a:latin typeface="Cambria Math"/>
                <a:cs typeface="Cambria Math"/>
              </a:rPr>
              <a:t>𝑥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sz="1400" spc="85">
                <a:latin typeface="Cambria Math"/>
                <a:cs typeface="Cambria Math"/>
              </a:rPr>
              <a:t>𝑒</a:t>
            </a:r>
            <a:r>
              <a:rPr dirty="0" baseline="27777" sz="1500" spc="127">
                <a:latin typeface="Cambria Math"/>
                <a:cs typeface="Cambria Math"/>
              </a:rPr>
              <a:t>𝑥</a:t>
            </a:r>
            <a:r>
              <a:rPr dirty="0" baseline="1984" sz="2100" spc="127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-55">
                <a:latin typeface="Cambria Math"/>
                <a:cs typeface="Cambria Math"/>
              </a:rPr>
              <a:t> </a:t>
            </a:r>
            <a:r>
              <a:rPr dirty="0" sz="1400" spc="85">
                <a:latin typeface="Cambria Math"/>
                <a:cs typeface="Cambria Math"/>
              </a:rPr>
              <a:t>𝑒</a:t>
            </a:r>
            <a:r>
              <a:rPr dirty="0" baseline="27777" sz="1500" spc="127">
                <a:latin typeface="Cambria Math"/>
                <a:cs typeface="Cambria Math"/>
              </a:rPr>
              <a:t>𝑥</a:t>
            </a:r>
            <a:endParaRPr baseline="27777" sz="1500">
              <a:latin typeface="Cambria Math"/>
              <a:cs typeface="Cambria Math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1162050" y="5412739"/>
            <a:ext cx="0" cy="864235"/>
          </a:xfrm>
          <a:custGeom>
            <a:avLst/>
            <a:gdLst/>
            <a:ahLst/>
            <a:cxnLst/>
            <a:rect l="l" t="t" r="r" b="b"/>
            <a:pathLst>
              <a:path w="0" h="864235">
                <a:moveTo>
                  <a:pt x="0" y="0"/>
                </a:moveTo>
                <a:lnTo>
                  <a:pt x="0" y="864235"/>
                </a:lnTo>
              </a:path>
            </a:pathLst>
          </a:custGeom>
          <a:ln w="19050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005"/>
              </a:lnSpc>
            </a:pPr>
            <a:r>
              <a:rPr dirty="0"/>
              <a:t>1</a:t>
            </a:r>
            <a:r>
              <a:rPr dirty="0"/>
              <a:t>6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73217" y="487780"/>
            <a:ext cx="1842770" cy="4648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695325" marR="5080" indent="-683260">
              <a:lnSpc>
                <a:spcPct val="130900"/>
              </a:lnSpc>
              <a:spcBef>
                <a:spcPts val="100"/>
              </a:spcBef>
            </a:pPr>
            <a:r>
              <a:rPr dirty="0" sz="1100" i="1">
                <a:latin typeface="Lucida Calligraphy"/>
                <a:cs typeface="Lucida Calligraphy"/>
              </a:rPr>
              <a:t>Asst. </a:t>
            </a:r>
            <a:r>
              <a:rPr dirty="0" sz="1100" spc="-5" i="1">
                <a:latin typeface="Lucida Calligraphy"/>
                <a:cs typeface="Lucida Calligraphy"/>
              </a:rPr>
              <a:t>Lec. Hussien Yossif  Radhi</a:t>
            </a:r>
            <a:endParaRPr sz="11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63955" y="467969"/>
            <a:ext cx="1892935" cy="4648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75310" marR="5080" indent="-563245">
              <a:lnSpc>
                <a:spcPct val="130900"/>
              </a:lnSpc>
              <a:spcBef>
                <a:spcPts val="100"/>
              </a:spcBef>
            </a:pPr>
            <a:r>
              <a:rPr dirty="0" sz="1100" i="1">
                <a:latin typeface="Lucida Calligraphy"/>
                <a:cs typeface="Lucida Calligraphy"/>
              </a:rPr>
              <a:t>Lecture </a:t>
            </a:r>
            <a:r>
              <a:rPr dirty="0" sz="1100" spc="-5" i="1">
                <a:latin typeface="Lucida Calligraphy"/>
                <a:cs typeface="Lucida Calligraphy"/>
              </a:rPr>
              <a:t>One: Differential  Equations</a:t>
            </a:r>
            <a:endParaRPr sz="1100">
              <a:latin typeface="Lucida Calligraphy"/>
              <a:cs typeface="Lucida Calligraphy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23568" y="1270761"/>
            <a:ext cx="20701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-9920" sz="2100" spc="-390">
                <a:latin typeface="Cambria Math"/>
                <a:cs typeface="Cambria Math"/>
              </a:rPr>
              <a:t>𝑈</a:t>
            </a:r>
            <a:r>
              <a:rPr dirty="0" sz="1400" spc="-260">
                <a:latin typeface="Cambria Math"/>
                <a:cs typeface="Cambria Math"/>
              </a:rPr>
              <a:t>̅</a:t>
            </a:r>
            <a:r>
              <a:rPr dirty="0" baseline="-30555" sz="1500" spc="-390">
                <a:latin typeface="Cambria Math"/>
                <a:cs typeface="Cambria Math"/>
              </a:rPr>
              <a:t>1</a:t>
            </a:r>
            <a:endParaRPr baseline="-30555" sz="1500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02232" y="1750821"/>
            <a:ext cx="211454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-9920" sz="2100" spc="-390">
                <a:latin typeface="Cambria Math"/>
                <a:cs typeface="Cambria Math"/>
              </a:rPr>
              <a:t>𝑈</a:t>
            </a:r>
            <a:r>
              <a:rPr dirty="0" sz="1400" spc="-260">
                <a:latin typeface="Cambria Math"/>
                <a:cs typeface="Cambria Math"/>
              </a:rPr>
              <a:t>̅</a:t>
            </a:r>
            <a:r>
              <a:rPr dirty="0" baseline="-30555" sz="1500" spc="-390">
                <a:latin typeface="Cambria Math"/>
                <a:cs typeface="Cambria Math"/>
              </a:rPr>
              <a:t>3</a:t>
            </a:r>
            <a:endParaRPr baseline="-30555" sz="15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645666" y="1286001"/>
            <a:ext cx="20383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-19841" sz="2100" spc="172">
                <a:latin typeface="Cambria Math"/>
                <a:cs typeface="Cambria Math"/>
              </a:rPr>
              <a:t>𝑒</a:t>
            </a:r>
            <a:r>
              <a:rPr dirty="0" sz="1000" spc="105">
                <a:latin typeface="Cambria Math"/>
                <a:cs typeface="Cambria Math"/>
              </a:rPr>
              <a:t>𝑥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29080" y="1545082"/>
            <a:ext cx="72072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80">
                <a:latin typeface="Cambria Math"/>
                <a:cs typeface="Cambria Math"/>
              </a:rPr>
              <a:t>[ </a:t>
            </a:r>
            <a:r>
              <a:rPr dirty="0" sz="1400" spc="-260">
                <a:latin typeface="Cambria Math"/>
                <a:cs typeface="Cambria Math"/>
              </a:rPr>
              <a:t>𝑈</a:t>
            </a:r>
            <a:r>
              <a:rPr dirty="0" baseline="9920" sz="2100" spc="-390">
                <a:latin typeface="Cambria Math"/>
                <a:cs typeface="Cambria Math"/>
              </a:rPr>
              <a:t>̅</a:t>
            </a:r>
            <a:r>
              <a:rPr dirty="0" baseline="-16666" sz="1500" spc="-390">
                <a:latin typeface="Cambria Math"/>
                <a:cs typeface="Cambria Math"/>
              </a:rPr>
              <a:t>2</a:t>
            </a:r>
            <a:r>
              <a:rPr dirty="0" baseline="-16666" sz="1500" spc="195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]</a:t>
            </a:r>
            <a:r>
              <a:rPr dirty="0" sz="1400" spc="-204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[</a:t>
            </a:r>
            <a:r>
              <a:rPr dirty="0" baseline="-3968" sz="2100" spc="120">
                <a:latin typeface="Cambria Math"/>
                <a:cs typeface="Cambria Math"/>
              </a:rPr>
              <a:t>𝑒</a:t>
            </a:r>
            <a:r>
              <a:rPr dirty="0" baseline="22222" sz="1500" spc="120">
                <a:latin typeface="Cambria Math"/>
                <a:cs typeface="Cambria Math"/>
              </a:rPr>
              <a:t>𝑥</a:t>
            </a:r>
            <a:endParaRPr baseline="22222" sz="15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645666" y="1703577"/>
            <a:ext cx="20383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-19841" sz="2100" spc="172">
                <a:latin typeface="Cambria Math"/>
                <a:cs typeface="Cambria Math"/>
              </a:rPr>
              <a:t>𝑒</a:t>
            </a:r>
            <a:r>
              <a:rPr dirty="0" sz="1000" spc="105">
                <a:latin typeface="Cambria Math"/>
                <a:cs typeface="Cambria Math"/>
              </a:rPr>
              <a:t>𝑥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011426" y="1286001"/>
            <a:ext cx="596265" cy="6572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ts val="1660"/>
              </a:lnSpc>
              <a:spcBef>
                <a:spcPts val="100"/>
              </a:spcBef>
            </a:pPr>
            <a:r>
              <a:rPr dirty="0" baseline="-19841" sz="2100" spc="44">
                <a:latin typeface="Cambria Math"/>
                <a:cs typeface="Cambria Math"/>
              </a:rPr>
              <a:t>𝑒</a:t>
            </a:r>
            <a:r>
              <a:rPr dirty="0" sz="1000" spc="30">
                <a:latin typeface="Cambria Math"/>
                <a:cs typeface="Cambria Math"/>
              </a:rPr>
              <a:t>−2𝑥</a:t>
            </a:r>
            <a:endParaRPr sz="1000">
              <a:latin typeface="Cambria Math"/>
              <a:cs typeface="Cambria Math"/>
            </a:endParaRPr>
          </a:p>
          <a:p>
            <a:pPr algn="ctr">
              <a:lnSpc>
                <a:spcPts val="1645"/>
              </a:lnSpc>
            </a:pPr>
            <a:r>
              <a:rPr dirty="0" baseline="-19841" sz="2100" spc="-7">
                <a:latin typeface="Cambria Math"/>
                <a:cs typeface="Cambria Math"/>
              </a:rPr>
              <a:t>−</a:t>
            </a:r>
            <a:r>
              <a:rPr dirty="0" baseline="-19841" sz="2100" spc="7">
                <a:latin typeface="Cambria Math"/>
                <a:cs typeface="Cambria Math"/>
              </a:rPr>
              <a:t>2</a:t>
            </a:r>
            <a:r>
              <a:rPr dirty="0" baseline="-19841" sz="2100" spc="120">
                <a:latin typeface="Cambria Math"/>
                <a:cs typeface="Cambria Math"/>
              </a:rPr>
              <a:t>𝑒</a:t>
            </a:r>
            <a:r>
              <a:rPr dirty="0" sz="1000" spc="-30">
                <a:latin typeface="Cambria Math"/>
                <a:cs typeface="Cambria Math"/>
              </a:rPr>
              <a:t>−</a:t>
            </a:r>
            <a:r>
              <a:rPr dirty="0" sz="1000" spc="15">
                <a:latin typeface="Cambria Math"/>
                <a:cs typeface="Cambria Math"/>
              </a:rPr>
              <a:t>2</a:t>
            </a:r>
            <a:r>
              <a:rPr dirty="0" sz="1000" spc="105">
                <a:latin typeface="Cambria Math"/>
                <a:cs typeface="Cambria Math"/>
              </a:rPr>
              <a:t>𝑥</a:t>
            </a:r>
            <a:endParaRPr sz="1000">
              <a:latin typeface="Cambria Math"/>
              <a:cs typeface="Cambria Math"/>
            </a:endParaRPr>
          </a:p>
          <a:p>
            <a:pPr algn="ctr">
              <a:lnSpc>
                <a:spcPts val="1660"/>
              </a:lnSpc>
            </a:pPr>
            <a:r>
              <a:rPr dirty="0" baseline="-19841" sz="2100" spc="37">
                <a:latin typeface="Cambria Math"/>
                <a:cs typeface="Cambria Math"/>
              </a:rPr>
              <a:t>4𝑒</a:t>
            </a:r>
            <a:r>
              <a:rPr dirty="0" sz="1000" spc="25">
                <a:latin typeface="Cambria Math"/>
                <a:cs typeface="Cambria Math"/>
              </a:rPr>
              <a:t>−2𝑥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769235" y="1769109"/>
            <a:ext cx="80327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70">
                <a:latin typeface="Cambria Math"/>
                <a:cs typeface="Cambria Math"/>
              </a:rPr>
              <a:t>𝑥𝑒</a:t>
            </a:r>
            <a:r>
              <a:rPr dirty="0" baseline="27777" sz="1500" spc="104">
                <a:latin typeface="Cambria Math"/>
                <a:cs typeface="Cambria Math"/>
              </a:rPr>
              <a:t>𝑥 </a:t>
            </a:r>
            <a:r>
              <a:rPr dirty="0" sz="1400">
                <a:latin typeface="Cambria Math"/>
                <a:cs typeface="Cambria Math"/>
              </a:rPr>
              <a:t>+</a:t>
            </a:r>
            <a:r>
              <a:rPr dirty="0" sz="1400" spc="15">
                <a:latin typeface="Cambria Math"/>
                <a:cs typeface="Cambria Math"/>
              </a:rPr>
              <a:t> </a:t>
            </a:r>
            <a:r>
              <a:rPr dirty="0" sz="1400" spc="55">
                <a:latin typeface="Cambria Math"/>
                <a:cs typeface="Cambria Math"/>
              </a:rPr>
              <a:t>2𝑒</a:t>
            </a:r>
            <a:r>
              <a:rPr dirty="0" baseline="27777" sz="1500" spc="82">
                <a:latin typeface="Cambria Math"/>
                <a:cs typeface="Cambria Math"/>
              </a:rPr>
              <a:t>𝑥</a:t>
            </a:r>
            <a:endParaRPr baseline="27777" sz="15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019170" y="1351533"/>
            <a:ext cx="111823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06475" algn="l"/>
              </a:tabLst>
            </a:pPr>
            <a:r>
              <a:rPr dirty="0" sz="1400" spc="30">
                <a:latin typeface="Cambria Math"/>
                <a:cs typeface="Cambria Math"/>
              </a:rPr>
              <a:t>𝑥</a:t>
            </a:r>
            <a:r>
              <a:rPr dirty="0" sz="1400" spc="114">
                <a:latin typeface="Cambria Math"/>
                <a:cs typeface="Cambria Math"/>
              </a:rPr>
              <a:t>𝑒</a:t>
            </a:r>
            <a:r>
              <a:rPr dirty="0" baseline="27777" sz="1500" spc="157">
                <a:latin typeface="Cambria Math"/>
                <a:cs typeface="Cambria Math"/>
              </a:rPr>
              <a:t>𝑥</a:t>
            </a:r>
            <a:r>
              <a:rPr dirty="0" baseline="27777" sz="1500">
                <a:latin typeface="Cambria Math"/>
                <a:cs typeface="Cambria Math"/>
              </a:rPr>
              <a:t>	</a:t>
            </a:r>
            <a:r>
              <a:rPr dirty="0" baseline="3968" sz="2100">
                <a:latin typeface="Cambria Math"/>
                <a:cs typeface="Cambria Math"/>
              </a:rPr>
              <a:t>0</a:t>
            </a:r>
            <a:endParaRPr baseline="3968" sz="21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929253" y="1691385"/>
            <a:ext cx="20383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-19841" sz="2100" spc="172">
                <a:latin typeface="Cambria Math"/>
                <a:cs typeface="Cambria Math"/>
              </a:rPr>
              <a:t>𝑒</a:t>
            </a:r>
            <a:r>
              <a:rPr dirty="0" sz="1000" spc="105">
                <a:latin typeface="Cambria Math"/>
                <a:cs typeface="Cambria Math"/>
              </a:rPr>
              <a:t>𝑥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819526" y="1560321"/>
            <a:ext cx="15132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65">
                <a:latin typeface="Cambria Math"/>
                <a:cs typeface="Cambria Math"/>
              </a:rPr>
              <a:t>𝑥𝑒</a:t>
            </a:r>
            <a:r>
              <a:rPr dirty="0" baseline="27777" sz="1500" spc="97">
                <a:latin typeface="Cambria Math"/>
                <a:cs typeface="Cambria Math"/>
              </a:rPr>
              <a:t>𝑥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sz="1400" spc="85">
                <a:latin typeface="Cambria Math"/>
                <a:cs typeface="Cambria Math"/>
              </a:rPr>
              <a:t>𝑒</a:t>
            </a:r>
            <a:r>
              <a:rPr dirty="0" baseline="27777" sz="1500" spc="127">
                <a:latin typeface="Cambria Math"/>
                <a:cs typeface="Cambria Math"/>
              </a:rPr>
              <a:t>𝑥 </a:t>
            </a:r>
            <a:r>
              <a:rPr dirty="0" baseline="5952" sz="2100" spc="104">
                <a:latin typeface="Cambria Math"/>
                <a:cs typeface="Cambria Math"/>
              </a:rPr>
              <a:t>] </a:t>
            </a:r>
            <a:r>
              <a:rPr dirty="0" baseline="5952" sz="2100">
                <a:latin typeface="Cambria Math"/>
                <a:cs typeface="Cambria Math"/>
              </a:rPr>
              <a:t>= </a:t>
            </a:r>
            <a:r>
              <a:rPr dirty="0" baseline="5952" sz="2100" spc="104">
                <a:latin typeface="Cambria Math"/>
                <a:cs typeface="Cambria Math"/>
              </a:rPr>
              <a:t>[ </a:t>
            </a:r>
            <a:r>
              <a:rPr dirty="0" baseline="3968" sz="2100">
                <a:latin typeface="Cambria Math"/>
                <a:cs typeface="Cambria Math"/>
              </a:rPr>
              <a:t>0</a:t>
            </a:r>
            <a:r>
              <a:rPr dirty="0" baseline="3968" sz="2100" spc="337">
                <a:latin typeface="Cambria Math"/>
                <a:cs typeface="Cambria Math"/>
              </a:rPr>
              <a:t> </a:t>
            </a:r>
            <a:r>
              <a:rPr dirty="0" baseline="5952" sz="2100" spc="104">
                <a:latin typeface="Cambria Math"/>
                <a:cs typeface="Cambria Math"/>
              </a:rPr>
              <a:t>]</a:t>
            </a:r>
            <a:endParaRPr baseline="5952" sz="210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129080" y="2001367"/>
            <a:ext cx="5304155" cy="31718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464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HW</a:t>
            </a:r>
            <a:r>
              <a:rPr dirty="0" baseline="-9259" sz="1350" spc="-7">
                <a:latin typeface="Times New Roman"/>
                <a:cs typeface="Times New Roman"/>
              </a:rPr>
              <a:t>2</a:t>
            </a:r>
            <a:r>
              <a:rPr dirty="0" sz="1400" spc="-5">
                <a:latin typeface="Times New Roman"/>
                <a:cs typeface="Times New Roman"/>
              </a:rPr>
              <a:t>: </a:t>
            </a:r>
            <a:r>
              <a:rPr dirty="0" sz="1400">
                <a:latin typeface="Times New Roman"/>
                <a:cs typeface="Times New Roman"/>
              </a:rPr>
              <a:t>From above </a:t>
            </a:r>
            <a:r>
              <a:rPr dirty="0" sz="1400" spc="-5">
                <a:latin typeface="Times New Roman"/>
                <a:cs typeface="Times New Roman"/>
              </a:rPr>
              <a:t>matrices, </a:t>
            </a:r>
            <a:r>
              <a:rPr dirty="0" sz="1400" spc="-260">
                <a:latin typeface="Cambria Math"/>
                <a:cs typeface="Cambria Math"/>
              </a:rPr>
              <a:t>𝑈</a:t>
            </a:r>
            <a:r>
              <a:rPr dirty="0" baseline="9920" sz="2100" spc="-390">
                <a:latin typeface="Cambria Math"/>
                <a:cs typeface="Cambria Math"/>
              </a:rPr>
              <a:t>̅</a:t>
            </a:r>
            <a:r>
              <a:rPr dirty="0" baseline="-16666" sz="1500" spc="-390">
                <a:latin typeface="Cambria Math"/>
                <a:cs typeface="Cambria Math"/>
              </a:rPr>
              <a:t>1</a:t>
            </a:r>
            <a:r>
              <a:rPr dirty="0" baseline="-16666" sz="1500" spc="22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, </a:t>
            </a:r>
            <a:r>
              <a:rPr dirty="0" sz="1400" spc="-180">
                <a:latin typeface="Cambria Math"/>
                <a:cs typeface="Cambria Math"/>
              </a:rPr>
              <a:t>𝑈</a:t>
            </a:r>
            <a:r>
              <a:rPr dirty="0" baseline="9920" sz="2100" spc="-270">
                <a:latin typeface="Cambria Math"/>
                <a:cs typeface="Cambria Math"/>
              </a:rPr>
              <a:t>̅</a:t>
            </a:r>
            <a:r>
              <a:rPr dirty="0" baseline="-16666" sz="1500" spc="-270">
                <a:latin typeface="Cambria Math"/>
                <a:cs typeface="Cambria Math"/>
              </a:rPr>
              <a:t>2</a:t>
            </a:r>
            <a:r>
              <a:rPr dirty="0" sz="1400" spc="-180">
                <a:latin typeface="Cambria Math"/>
                <a:cs typeface="Cambria Math"/>
              </a:rPr>
              <a:t>, </a:t>
            </a:r>
            <a:r>
              <a:rPr dirty="0" sz="1400" spc="-260">
                <a:latin typeface="Cambria Math"/>
                <a:cs typeface="Cambria Math"/>
              </a:rPr>
              <a:t>𝑈</a:t>
            </a:r>
            <a:r>
              <a:rPr dirty="0" baseline="9920" sz="2100" spc="-390">
                <a:latin typeface="Cambria Math"/>
                <a:cs typeface="Cambria Math"/>
              </a:rPr>
              <a:t>̅</a:t>
            </a:r>
            <a:r>
              <a:rPr dirty="0" baseline="-16666" sz="1500" spc="-390">
                <a:latin typeface="Cambria Math"/>
                <a:cs typeface="Cambria Math"/>
              </a:rPr>
              <a:t>3</a:t>
            </a:r>
            <a:r>
              <a:rPr dirty="0" baseline="-16666" sz="1500" spc="780">
                <a:latin typeface="Cambria Math"/>
                <a:cs typeface="Cambria Math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can be </a:t>
            </a:r>
            <a:r>
              <a:rPr dirty="0" sz="1400" spc="-5">
                <a:latin typeface="Times New Roman"/>
                <a:cs typeface="Times New Roman"/>
              </a:rPr>
              <a:t>found, then integrated  </a:t>
            </a:r>
            <a:r>
              <a:rPr dirty="0" sz="1400">
                <a:latin typeface="Times New Roman"/>
                <a:cs typeface="Times New Roman"/>
              </a:rPr>
              <a:t>them to </a:t>
            </a:r>
            <a:r>
              <a:rPr dirty="0" sz="1400" spc="-5">
                <a:latin typeface="Times New Roman"/>
                <a:cs typeface="Times New Roman"/>
              </a:rPr>
              <a:t>find </a:t>
            </a:r>
            <a:r>
              <a:rPr dirty="0" sz="1400" spc="-15">
                <a:latin typeface="Cambria Math"/>
                <a:cs typeface="Cambria Math"/>
              </a:rPr>
              <a:t>𝑈</a:t>
            </a:r>
            <a:r>
              <a:rPr dirty="0" baseline="-16666" sz="1500" spc="-22">
                <a:latin typeface="Cambria Math"/>
                <a:cs typeface="Cambria Math"/>
              </a:rPr>
              <a:t>1</a:t>
            </a:r>
            <a:r>
              <a:rPr dirty="0" sz="1400" spc="-15">
                <a:latin typeface="Cambria Math"/>
                <a:cs typeface="Cambria Math"/>
              </a:rPr>
              <a:t>, </a:t>
            </a:r>
            <a:r>
              <a:rPr dirty="0" sz="1400">
                <a:latin typeface="Cambria Math"/>
                <a:cs typeface="Cambria Math"/>
              </a:rPr>
              <a:t>𝑈</a:t>
            </a:r>
            <a:r>
              <a:rPr dirty="0" baseline="-16666" sz="1500">
                <a:latin typeface="Cambria Math"/>
                <a:cs typeface="Cambria Math"/>
              </a:rPr>
              <a:t>2</a:t>
            </a:r>
            <a:r>
              <a:rPr dirty="0" sz="1400">
                <a:latin typeface="Cambria Math"/>
                <a:cs typeface="Cambria Math"/>
              </a:rPr>
              <a:t>, </a:t>
            </a:r>
            <a:r>
              <a:rPr dirty="0" sz="1400" spc="-5">
                <a:latin typeface="Cambria Math"/>
                <a:cs typeface="Cambria Math"/>
              </a:rPr>
              <a:t>and </a:t>
            </a:r>
            <a:r>
              <a:rPr dirty="0" sz="1400" spc="-30">
                <a:latin typeface="Cambria Math"/>
                <a:cs typeface="Cambria Math"/>
              </a:rPr>
              <a:t>𝑈</a:t>
            </a:r>
            <a:r>
              <a:rPr dirty="0" baseline="-16666" sz="1500" spc="-44">
                <a:latin typeface="Cambria Math"/>
                <a:cs typeface="Cambria Math"/>
              </a:rPr>
              <a:t>3 </a:t>
            </a:r>
            <a:r>
              <a:rPr dirty="0" sz="1400" spc="-5">
                <a:latin typeface="Times New Roman"/>
                <a:cs typeface="Times New Roman"/>
              </a:rPr>
              <a:t>,finally </a:t>
            </a:r>
            <a:r>
              <a:rPr dirty="0" sz="1400" spc="-30">
                <a:latin typeface="Cambria Math"/>
                <a:cs typeface="Cambria Math"/>
              </a:rPr>
              <a:t>𝑦</a:t>
            </a:r>
            <a:r>
              <a:rPr dirty="0" baseline="-16666" sz="1500" spc="-44">
                <a:latin typeface="Cambria Math"/>
                <a:cs typeface="Cambria Math"/>
              </a:rPr>
              <a:t>𝑝 </a:t>
            </a:r>
            <a:r>
              <a:rPr dirty="0" sz="1400">
                <a:latin typeface="Cambria Math"/>
                <a:cs typeface="Cambria Math"/>
              </a:rPr>
              <a:t>&amp; </a:t>
            </a:r>
            <a:r>
              <a:rPr dirty="0" sz="1400" spc="-45">
                <a:latin typeface="Cambria Math"/>
                <a:cs typeface="Cambria Math"/>
              </a:rPr>
              <a:t>𝑦</a:t>
            </a:r>
            <a:r>
              <a:rPr dirty="0" baseline="-16666" sz="1500" spc="-67">
                <a:latin typeface="Cambria Math"/>
                <a:cs typeface="Cambria Math"/>
              </a:rPr>
              <a:t>𝑔 </a:t>
            </a:r>
            <a:r>
              <a:rPr dirty="0" sz="1400">
                <a:latin typeface="Times New Roman"/>
                <a:cs typeface="Times New Roman"/>
              </a:rPr>
              <a:t>can be</a:t>
            </a:r>
            <a:r>
              <a:rPr dirty="0" sz="1400" spc="-15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found.</a:t>
            </a:r>
            <a:endParaRPr sz="1400">
              <a:latin typeface="Times New Roman"/>
              <a:cs typeface="Times New Roman"/>
            </a:endParaRPr>
          </a:p>
          <a:p>
            <a:pPr marL="56515">
              <a:lnSpc>
                <a:spcPct val="100000"/>
              </a:lnSpc>
              <a:spcBef>
                <a:spcPts val="900"/>
              </a:spcBef>
            </a:pPr>
            <a:r>
              <a:rPr dirty="0" u="heavy" sz="16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Applications of Differential</a:t>
            </a:r>
            <a:r>
              <a:rPr dirty="0" u="heavy" sz="1600" spc="1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16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Equations</a:t>
            </a:r>
            <a:endParaRPr sz="1600">
              <a:latin typeface="Times New Roman"/>
              <a:cs typeface="Times New Roman"/>
            </a:endParaRPr>
          </a:p>
          <a:p>
            <a:pPr marL="12700" marR="8255" indent="220345">
              <a:lnSpc>
                <a:spcPct val="143600"/>
              </a:lnSpc>
              <a:spcBef>
                <a:spcPts val="130"/>
              </a:spcBef>
            </a:pPr>
            <a:r>
              <a:rPr dirty="0" sz="1400">
                <a:latin typeface="Times New Roman"/>
                <a:cs typeface="Times New Roman"/>
              </a:rPr>
              <a:t>In the </a:t>
            </a:r>
            <a:r>
              <a:rPr dirty="0" sz="1400" spc="-10">
                <a:latin typeface="Times New Roman"/>
                <a:cs typeface="Times New Roman"/>
              </a:rPr>
              <a:t>following </a:t>
            </a:r>
            <a:r>
              <a:rPr dirty="0" sz="1400" spc="-5">
                <a:latin typeface="Times New Roman"/>
                <a:cs typeface="Times New Roman"/>
              </a:rPr>
              <a:t>section </a:t>
            </a:r>
            <a:r>
              <a:rPr dirty="0" sz="1400" spc="-10">
                <a:latin typeface="Times New Roman"/>
                <a:cs typeface="Times New Roman"/>
              </a:rPr>
              <a:t>some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D.E. applications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considered,  Some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these applications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are:</a:t>
            </a:r>
            <a:endParaRPr sz="1400">
              <a:latin typeface="Times New Roman"/>
              <a:cs typeface="Times New Roman"/>
            </a:endParaRPr>
          </a:p>
          <a:p>
            <a:pPr marL="240665">
              <a:lnSpc>
                <a:spcPct val="100000"/>
              </a:lnSpc>
              <a:spcBef>
                <a:spcPts val="745"/>
              </a:spcBef>
            </a:pPr>
            <a:r>
              <a:rPr dirty="0" sz="1400" b="1">
                <a:latin typeface="Times New Roman"/>
                <a:cs typeface="Times New Roman"/>
              </a:rPr>
              <a:t>1- </a:t>
            </a:r>
            <a:r>
              <a:rPr dirty="0" sz="1400" spc="-5" b="1">
                <a:latin typeface="Times New Roman"/>
                <a:cs typeface="Times New Roman"/>
              </a:rPr>
              <a:t>Modeling Electrical</a:t>
            </a:r>
            <a:r>
              <a:rPr dirty="0" sz="1400" spc="-75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Circuits</a:t>
            </a:r>
            <a:endParaRPr sz="1400">
              <a:latin typeface="Times New Roman"/>
              <a:cs typeface="Times New Roman"/>
            </a:endParaRPr>
          </a:p>
          <a:p>
            <a:pPr marL="12700" marR="6985" indent="220345">
              <a:lnSpc>
                <a:spcPct val="143600"/>
              </a:lnSpc>
            </a:pPr>
            <a:r>
              <a:rPr dirty="0" sz="1400" spc="-5">
                <a:latin typeface="Times New Roman"/>
                <a:cs typeface="Times New Roman"/>
              </a:rPr>
              <a:t>This application of the first-order differential equations arises in the  electrical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circuits.</a:t>
            </a:r>
            <a:endParaRPr sz="1400">
              <a:latin typeface="Times New Roman"/>
              <a:cs typeface="Times New Roman"/>
            </a:endParaRPr>
          </a:p>
          <a:p>
            <a:pPr marL="12700" marR="8890">
              <a:lnSpc>
                <a:spcPct val="143600"/>
              </a:lnSpc>
            </a:pPr>
            <a:r>
              <a:rPr dirty="0" sz="1400" spc="-5">
                <a:latin typeface="Times New Roman"/>
                <a:cs typeface="Times New Roman"/>
              </a:rPr>
              <a:t>First, the current equations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resistance, capacitance, </a:t>
            </a:r>
            <a:r>
              <a:rPr dirty="0" sz="1400" spc="-1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inductor  must </a:t>
            </a:r>
            <a:r>
              <a:rPr dirty="0" sz="1400">
                <a:latin typeface="Times New Roman"/>
                <a:cs typeface="Times New Roman"/>
              </a:rPr>
              <a:t>be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considered.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176324" y="5241162"/>
            <a:ext cx="83756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1-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Resistor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129080" y="6375882"/>
            <a:ext cx="994410" cy="644525"/>
          </a:xfrm>
          <a:prstGeom prst="rect">
            <a:avLst/>
          </a:prstGeom>
        </p:spPr>
        <p:txBody>
          <a:bodyPr wrap="square" lIns="0" tIns="10858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55"/>
              </a:spcBef>
            </a:pPr>
            <a:r>
              <a:rPr dirty="0" sz="1400" spc="-90">
                <a:latin typeface="Cambria Math"/>
                <a:cs typeface="Cambria Math"/>
              </a:rPr>
              <a:t>𝑉</a:t>
            </a:r>
            <a:r>
              <a:rPr dirty="0" baseline="-16666" sz="1500" spc="-135">
                <a:latin typeface="Cambria Math"/>
                <a:cs typeface="Cambria Math"/>
              </a:rPr>
              <a:t>𝑅 </a:t>
            </a: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2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𝐼𝑅</a:t>
            </a:r>
            <a:endParaRPr sz="1400">
              <a:latin typeface="Cambria Math"/>
              <a:cs typeface="Cambria Math"/>
            </a:endParaRPr>
          </a:p>
          <a:p>
            <a:pPr marL="59690">
              <a:lnSpc>
                <a:spcPct val="100000"/>
              </a:lnSpc>
              <a:spcBef>
                <a:spcPts val="755"/>
              </a:spcBef>
            </a:pPr>
            <a:r>
              <a:rPr dirty="0" sz="1400">
                <a:latin typeface="Times New Roman"/>
                <a:cs typeface="Times New Roman"/>
              </a:rPr>
              <a:t>2-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Capacitor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543558" y="7679816"/>
            <a:ext cx="12446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556258" y="7956168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 h="0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1129080" y="7815452"/>
            <a:ext cx="1045844" cy="64960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90">
                <a:latin typeface="Cambria Math"/>
                <a:cs typeface="Cambria Math"/>
              </a:rPr>
              <a:t>𝑉</a:t>
            </a:r>
            <a:r>
              <a:rPr dirty="0" baseline="-16666" sz="1500" spc="-135">
                <a:latin typeface="Cambria Math"/>
                <a:cs typeface="Cambria Math"/>
              </a:rPr>
              <a:t>𝑅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baseline="-37698" sz="2100">
                <a:latin typeface="Cambria Math"/>
                <a:cs typeface="Cambria Math"/>
              </a:rPr>
              <a:t>𝑐 </a:t>
            </a:r>
            <a:r>
              <a:rPr dirty="0" sz="1400" spc="310">
                <a:latin typeface="Cambria Math"/>
                <a:cs typeface="Cambria Math"/>
              </a:rPr>
              <a:t>∫ </a:t>
            </a:r>
            <a:r>
              <a:rPr dirty="0" sz="1400">
                <a:latin typeface="Cambria Math"/>
                <a:cs typeface="Cambria Math"/>
              </a:rPr>
              <a:t>𝑖</a:t>
            </a:r>
            <a:r>
              <a:rPr dirty="0" sz="1400" spc="-10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𝑑𝑡</a:t>
            </a:r>
            <a:endParaRPr sz="1400">
              <a:latin typeface="Cambria Math"/>
              <a:cs typeface="Cambria Math"/>
            </a:endParaRPr>
          </a:p>
          <a:p>
            <a:pPr marL="59690">
              <a:lnSpc>
                <a:spcPct val="100000"/>
              </a:lnSpc>
              <a:spcBef>
                <a:spcPts val="1550"/>
              </a:spcBef>
            </a:pPr>
            <a:r>
              <a:rPr dirty="0" sz="1400">
                <a:latin typeface="Times New Roman"/>
                <a:cs typeface="Times New Roman"/>
              </a:rPr>
              <a:t>3-</a:t>
            </a:r>
            <a:r>
              <a:rPr dirty="0" sz="1400" spc="2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Inductor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485515" y="9353498"/>
            <a:ext cx="10858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25">
                <a:latin typeface="Cambria Math"/>
                <a:cs typeface="Cambria Math"/>
              </a:rPr>
              <a:t>𝑅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398646" y="9265107"/>
            <a:ext cx="75501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mbria Math"/>
                <a:cs typeface="Cambria Math"/>
              </a:rPr>
              <a:t>𝑉 = 𝑅</a:t>
            </a:r>
            <a:r>
              <a:rPr dirty="0" sz="1400" spc="20">
                <a:latin typeface="Cambria Math"/>
                <a:cs typeface="Cambria Math"/>
              </a:rPr>
              <a:t> </a:t>
            </a:r>
            <a:r>
              <a:rPr dirty="0" baseline="41666" sz="2100">
                <a:latin typeface="Cambria Math"/>
                <a:cs typeface="Cambria Math"/>
              </a:rPr>
              <a:t>𝑑𝑖</a:t>
            </a:r>
            <a:endParaRPr baseline="41666" sz="2100">
              <a:latin typeface="Cambria Math"/>
              <a:cs typeface="Cambria Math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961257" y="9383979"/>
            <a:ext cx="20002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mbria Math"/>
                <a:cs typeface="Cambria Math"/>
              </a:rPr>
              <a:t>𝑑𝑡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3973957" y="9405873"/>
            <a:ext cx="177165" cy="0"/>
          </a:xfrm>
          <a:custGeom>
            <a:avLst/>
            <a:gdLst/>
            <a:ahLst/>
            <a:cxnLst/>
            <a:rect l="l" t="t" r="r" b="b"/>
            <a:pathLst>
              <a:path w="177164" h="0">
                <a:moveTo>
                  <a:pt x="0" y="0"/>
                </a:moveTo>
                <a:lnTo>
                  <a:pt x="17678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3828669" y="5315838"/>
            <a:ext cx="126364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Calibri"/>
                <a:cs typeface="Calibri"/>
              </a:rPr>
              <a:t>R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3617595" y="6109334"/>
            <a:ext cx="0" cy="107950"/>
          </a:xfrm>
          <a:custGeom>
            <a:avLst/>
            <a:gdLst/>
            <a:ahLst/>
            <a:cxnLst/>
            <a:rect l="l" t="t" r="r" b="b"/>
            <a:pathLst>
              <a:path w="0" h="107950">
                <a:moveTo>
                  <a:pt x="0" y="0"/>
                </a:moveTo>
                <a:lnTo>
                  <a:pt x="0" y="1079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3569970" y="6169659"/>
            <a:ext cx="107950" cy="0"/>
          </a:xfrm>
          <a:custGeom>
            <a:avLst/>
            <a:gdLst/>
            <a:ahLst/>
            <a:cxnLst/>
            <a:rect l="l" t="t" r="r" b="b"/>
            <a:pathLst>
              <a:path w="107950" h="0">
                <a:moveTo>
                  <a:pt x="10795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4191000" y="6188709"/>
            <a:ext cx="107950" cy="0"/>
          </a:xfrm>
          <a:custGeom>
            <a:avLst/>
            <a:gdLst/>
            <a:ahLst/>
            <a:cxnLst/>
            <a:rect l="l" t="t" r="r" b="b"/>
            <a:pathLst>
              <a:path w="107950" h="0">
                <a:moveTo>
                  <a:pt x="10795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3460432" y="5936297"/>
            <a:ext cx="81279" cy="812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3831716" y="5922644"/>
            <a:ext cx="13144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Calibri"/>
                <a:cs typeface="Calibri"/>
              </a:rPr>
              <a:t>V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3666490" y="5581014"/>
            <a:ext cx="76835" cy="123825"/>
          </a:xfrm>
          <a:custGeom>
            <a:avLst/>
            <a:gdLst/>
            <a:ahLst/>
            <a:cxnLst/>
            <a:rect l="l" t="t" r="r" b="b"/>
            <a:pathLst>
              <a:path w="76835" h="123825">
                <a:moveTo>
                  <a:pt x="0" y="123825"/>
                </a:moveTo>
                <a:lnTo>
                  <a:pt x="7683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3742690" y="5581014"/>
            <a:ext cx="95250" cy="123825"/>
          </a:xfrm>
          <a:custGeom>
            <a:avLst/>
            <a:gdLst/>
            <a:ahLst/>
            <a:cxnLst/>
            <a:rect l="l" t="t" r="r" b="b"/>
            <a:pathLst>
              <a:path w="95250" h="123825">
                <a:moveTo>
                  <a:pt x="0" y="0"/>
                </a:moveTo>
                <a:lnTo>
                  <a:pt x="95250" y="1238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3838575" y="5581014"/>
            <a:ext cx="47625" cy="123825"/>
          </a:xfrm>
          <a:custGeom>
            <a:avLst/>
            <a:gdLst/>
            <a:ahLst/>
            <a:cxnLst/>
            <a:rect l="l" t="t" r="r" b="b"/>
            <a:pathLst>
              <a:path w="47625" h="123825">
                <a:moveTo>
                  <a:pt x="0" y="123825"/>
                </a:moveTo>
                <a:lnTo>
                  <a:pt x="4762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3886200" y="5581014"/>
            <a:ext cx="104775" cy="123825"/>
          </a:xfrm>
          <a:custGeom>
            <a:avLst/>
            <a:gdLst/>
            <a:ahLst/>
            <a:cxnLst/>
            <a:rect l="l" t="t" r="r" b="b"/>
            <a:pathLst>
              <a:path w="104775" h="123825">
                <a:moveTo>
                  <a:pt x="0" y="0"/>
                </a:moveTo>
                <a:lnTo>
                  <a:pt x="104775" y="1238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3981450" y="5581014"/>
            <a:ext cx="76835" cy="123825"/>
          </a:xfrm>
          <a:custGeom>
            <a:avLst/>
            <a:gdLst/>
            <a:ahLst/>
            <a:cxnLst/>
            <a:rect l="l" t="t" r="r" b="b"/>
            <a:pathLst>
              <a:path w="76835" h="123825">
                <a:moveTo>
                  <a:pt x="0" y="123825"/>
                </a:moveTo>
                <a:lnTo>
                  <a:pt x="7683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4057650" y="5581014"/>
            <a:ext cx="95250" cy="123825"/>
          </a:xfrm>
          <a:custGeom>
            <a:avLst/>
            <a:gdLst/>
            <a:ahLst/>
            <a:cxnLst/>
            <a:rect l="l" t="t" r="r" b="b"/>
            <a:pathLst>
              <a:path w="95250" h="123825">
                <a:moveTo>
                  <a:pt x="0" y="0"/>
                </a:moveTo>
                <a:lnTo>
                  <a:pt x="95250" y="1238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3514090" y="5705474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 h="0">
                <a:moveTo>
                  <a:pt x="15240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4143375" y="5705474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 h="0">
                <a:moveTo>
                  <a:pt x="15240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4233545" y="5660389"/>
            <a:ext cx="71755" cy="71755"/>
          </a:xfrm>
          <a:custGeom>
            <a:avLst/>
            <a:gdLst/>
            <a:ahLst/>
            <a:cxnLst/>
            <a:rect l="l" t="t" r="r" b="b"/>
            <a:pathLst>
              <a:path w="71754" h="71754">
                <a:moveTo>
                  <a:pt x="35940" y="0"/>
                </a:moveTo>
                <a:lnTo>
                  <a:pt x="21913" y="2811"/>
                </a:lnTo>
                <a:lnTo>
                  <a:pt x="10493" y="10493"/>
                </a:lnTo>
                <a:lnTo>
                  <a:pt x="2811" y="21913"/>
                </a:lnTo>
                <a:lnTo>
                  <a:pt x="0" y="35941"/>
                </a:lnTo>
                <a:lnTo>
                  <a:pt x="2811" y="49895"/>
                </a:lnTo>
                <a:lnTo>
                  <a:pt x="10493" y="61277"/>
                </a:lnTo>
                <a:lnTo>
                  <a:pt x="21913" y="68945"/>
                </a:lnTo>
                <a:lnTo>
                  <a:pt x="35940" y="71755"/>
                </a:lnTo>
                <a:lnTo>
                  <a:pt x="49895" y="68945"/>
                </a:lnTo>
                <a:lnTo>
                  <a:pt x="61277" y="61277"/>
                </a:lnTo>
                <a:lnTo>
                  <a:pt x="68945" y="49895"/>
                </a:lnTo>
                <a:lnTo>
                  <a:pt x="71754" y="35941"/>
                </a:lnTo>
                <a:lnTo>
                  <a:pt x="68945" y="21913"/>
                </a:lnTo>
                <a:lnTo>
                  <a:pt x="61277" y="10493"/>
                </a:lnTo>
                <a:lnTo>
                  <a:pt x="49895" y="2811"/>
                </a:lnTo>
                <a:lnTo>
                  <a:pt x="3594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4233545" y="5660389"/>
            <a:ext cx="71755" cy="71755"/>
          </a:xfrm>
          <a:custGeom>
            <a:avLst/>
            <a:gdLst/>
            <a:ahLst/>
            <a:cxnLst/>
            <a:rect l="l" t="t" r="r" b="b"/>
            <a:pathLst>
              <a:path w="71754" h="71754">
                <a:moveTo>
                  <a:pt x="35940" y="0"/>
                </a:moveTo>
                <a:lnTo>
                  <a:pt x="21913" y="2811"/>
                </a:lnTo>
                <a:lnTo>
                  <a:pt x="10493" y="10493"/>
                </a:lnTo>
                <a:lnTo>
                  <a:pt x="2811" y="21913"/>
                </a:lnTo>
                <a:lnTo>
                  <a:pt x="0" y="35941"/>
                </a:lnTo>
                <a:lnTo>
                  <a:pt x="2811" y="49895"/>
                </a:lnTo>
                <a:lnTo>
                  <a:pt x="10493" y="61277"/>
                </a:lnTo>
                <a:lnTo>
                  <a:pt x="21913" y="68945"/>
                </a:lnTo>
                <a:lnTo>
                  <a:pt x="35940" y="71755"/>
                </a:lnTo>
                <a:lnTo>
                  <a:pt x="49895" y="68945"/>
                </a:lnTo>
                <a:lnTo>
                  <a:pt x="61277" y="61277"/>
                </a:lnTo>
                <a:lnTo>
                  <a:pt x="68945" y="49895"/>
                </a:lnTo>
                <a:lnTo>
                  <a:pt x="71754" y="35941"/>
                </a:lnTo>
                <a:lnTo>
                  <a:pt x="68945" y="21913"/>
                </a:lnTo>
                <a:lnTo>
                  <a:pt x="61277" y="10493"/>
                </a:lnTo>
                <a:lnTo>
                  <a:pt x="49895" y="2811"/>
                </a:lnTo>
                <a:lnTo>
                  <a:pt x="3594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3481070" y="5660389"/>
            <a:ext cx="71755" cy="71755"/>
          </a:xfrm>
          <a:custGeom>
            <a:avLst/>
            <a:gdLst/>
            <a:ahLst/>
            <a:cxnLst/>
            <a:rect l="l" t="t" r="r" b="b"/>
            <a:pathLst>
              <a:path w="71754" h="71754">
                <a:moveTo>
                  <a:pt x="35940" y="0"/>
                </a:moveTo>
                <a:lnTo>
                  <a:pt x="21913" y="2811"/>
                </a:lnTo>
                <a:lnTo>
                  <a:pt x="10493" y="10493"/>
                </a:lnTo>
                <a:lnTo>
                  <a:pt x="2811" y="21913"/>
                </a:lnTo>
                <a:lnTo>
                  <a:pt x="0" y="35941"/>
                </a:lnTo>
                <a:lnTo>
                  <a:pt x="2811" y="49895"/>
                </a:lnTo>
                <a:lnTo>
                  <a:pt x="10493" y="61277"/>
                </a:lnTo>
                <a:lnTo>
                  <a:pt x="21913" y="68945"/>
                </a:lnTo>
                <a:lnTo>
                  <a:pt x="35940" y="71755"/>
                </a:lnTo>
                <a:lnTo>
                  <a:pt x="49895" y="68945"/>
                </a:lnTo>
                <a:lnTo>
                  <a:pt x="61277" y="61277"/>
                </a:lnTo>
                <a:lnTo>
                  <a:pt x="68945" y="49895"/>
                </a:lnTo>
                <a:lnTo>
                  <a:pt x="71754" y="35941"/>
                </a:lnTo>
                <a:lnTo>
                  <a:pt x="68945" y="21913"/>
                </a:lnTo>
                <a:lnTo>
                  <a:pt x="61277" y="10493"/>
                </a:lnTo>
                <a:lnTo>
                  <a:pt x="49895" y="2811"/>
                </a:lnTo>
                <a:lnTo>
                  <a:pt x="3594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3481070" y="5660389"/>
            <a:ext cx="71755" cy="71755"/>
          </a:xfrm>
          <a:custGeom>
            <a:avLst/>
            <a:gdLst/>
            <a:ahLst/>
            <a:cxnLst/>
            <a:rect l="l" t="t" r="r" b="b"/>
            <a:pathLst>
              <a:path w="71754" h="71754">
                <a:moveTo>
                  <a:pt x="35940" y="0"/>
                </a:moveTo>
                <a:lnTo>
                  <a:pt x="21913" y="2811"/>
                </a:lnTo>
                <a:lnTo>
                  <a:pt x="10493" y="10493"/>
                </a:lnTo>
                <a:lnTo>
                  <a:pt x="2811" y="21913"/>
                </a:lnTo>
                <a:lnTo>
                  <a:pt x="0" y="35941"/>
                </a:lnTo>
                <a:lnTo>
                  <a:pt x="2811" y="49895"/>
                </a:lnTo>
                <a:lnTo>
                  <a:pt x="10493" y="61277"/>
                </a:lnTo>
                <a:lnTo>
                  <a:pt x="21913" y="68945"/>
                </a:lnTo>
                <a:lnTo>
                  <a:pt x="35940" y="71755"/>
                </a:lnTo>
                <a:lnTo>
                  <a:pt x="49895" y="68945"/>
                </a:lnTo>
                <a:lnTo>
                  <a:pt x="61277" y="61277"/>
                </a:lnTo>
                <a:lnTo>
                  <a:pt x="68945" y="49895"/>
                </a:lnTo>
                <a:lnTo>
                  <a:pt x="71754" y="35941"/>
                </a:lnTo>
                <a:lnTo>
                  <a:pt x="68945" y="21913"/>
                </a:lnTo>
                <a:lnTo>
                  <a:pt x="61277" y="10493"/>
                </a:lnTo>
                <a:lnTo>
                  <a:pt x="49895" y="2811"/>
                </a:lnTo>
                <a:lnTo>
                  <a:pt x="3594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2770504" y="5698489"/>
            <a:ext cx="710565" cy="0"/>
          </a:xfrm>
          <a:custGeom>
            <a:avLst/>
            <a:gdLst/>
            <a:ahLst/>
            <a:cxnLst/>
            <a:rect l="l" t="t" r="r" b="b"/>
            <a:pathLst>
              <a:path w="710564" h="0">
                <a:moveTo>
                  <a:pt x="710565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4305300" y="5695314"/>
            <a:ext cx="710565" cy="0"/>
          </a:xfrm>
          <a:custGeom>
            <a:avLst/>
            <a:gdLst/>
            <a:ahLst/>
            <a:cxnLst/>
            <a:rect l="l" t="t" r="r" b="b"/>
            <a:pathLst>
              <a:path w="710564" h="0">
                <a:moveTo>
                  <a:pt x="710564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5006340" y="5698489"/>
            <a:ext cx="0" cy="274955"/>
          </a:xfrm>
          <a:custGeom>
            <a:avLst/>
            <a:gdLst/>
            <a:ahLst/>
            <a:cxnLst/>
            <a:rect l="l" t="t" r="r" b="b"/>
            <a:pathLst>
              <a:path w="0" h="274954">
                <a:moveTo>
                  <a:pt x="0" y="274955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2770504" y="5688964"/>
            <a:ext cx="0" cy="274955"/>
          </a:xfrm>
          <a:custGeom>
            <a:avLst/>
            <a:gdLst/>
            <a:ahLst/>
            <a:cxnLst/>
            <a:rect l="l" t="t" r="r" b="b"/>
            <a:pathLst>
              <a:path w="0" h="274954">
                <a:moveTo>
                  <a:pt x="0" y="274955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2770504" y="5976619"/>
            <a:ext cx="710565" cy="0"/>
          </a:xfrm>
          <a:custGeom>
            <a:avLst/>
            <a:gdLst/>
            <a:ahLst/>
            <a:cxnLst/>
            <a:rect l="l" t="t" r="r" b="b"/>
            <a:pathLst>
              <a:path w="710564" h="0">
                <a:moveTo>
                  <a:pt x="710565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4305300" y="5973444"/>
            <a:ext cx="710565" cy="0"/>
          </a:xfrm>
          <a:custGeom>
            <a:avLst/>
            <a:gdLst/>
            <a:ahLst/>
            <a:cxnLst/>
            <a:rect l="l" t="t" r="r" b="b"/>
            <a:pathLst>
              <a:path w="710564" h="0">
                <a:moveTo>
                  <a:pt x="710564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4284662" y="5936297"/>
            <a:ext cx="81279" cy="8127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3608070" y="7407909"/>
            <a:ext cx="0" cy="107950"/>
          </a:xfrm>
          <a:custGeom>
            <a:avLst/>
            <a:gdLst/>
            <a:ahLst/>
            <a:cxnLst/>
            <a:rect l="l" t="t" r="r" b="b"/>
            <a:pathLst>
              <a:path w="0" h="107950">
                <a:moveTo>
                  <a:pt x="0" y="0"/>
                </a:moveTo>
                <a:lnTo>
                  <a:pt x="0" y="1079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3560445" y="7468234"/>
            <a:ext cx="107950" cy="0"/>
          </a:xfrm>
          <a:custGeom>
            <a:avLst/>
            <a:gdLst/>
            <a:ahLst/>
            <a:cxnLst/>
            <a:rect l="l" t="t" r="r" b="b"/>
            <a:pathLst>
              <a:path w="107950" h="0">
                <a:moveTo>
                  <a:pt x="10795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4181475" y="7487284"/>
            <a:ext cx="107950" cy="0"/>
          </a:xfrm>
          <a:custGeom>
            <a:avLst/>
            <a:gdLst/>
            <a:ahLst/>
            <a:cxnLst/>
            <a:rect l="l" t="t" r="r" b="b"/>
            <a:pathLst>
              <a:path w="107950" h="0">
                <a:moveTo>
                  <a:pt x="10795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3450907" y="7234872"/>
            <a:ext cx="81279" cy="8127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 txBox="1"/>
          <p:nvPr/>
        </p:nvSpPr>
        <p:spPr>
          <a:xfrm>
            <a:off x="3822572" y="7222616"/>
            <a:ext cx="13144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Calibri"/>
                <a:cs typeface="Calibri"/>
              </a:rPr>
              <a:t>V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2760979" y="6997065"/>
            <a:ext cx="1077595" cy="0"/>
          </a:xfrm>
          <a:custGeom>
            <a:avLst/>
            <a:gdLst/>
            <a:ahLst/>
            <a:cxnLst/>
            <a:rect l="l" t="t" r="r" b="b"/>
            <a:pathLst>
              <a:path w="1077595" h="0">
                <a:moveTo>
                  <a:pt x="1077595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3916679" y="6987540"/>
            <a:ext cx="1089660" cy="6985"/>
          </a:xfrm>
          <a:custGeom>
            <a:avLst/>
            <a:gdLst/>
            <a:ahLst/>
            <a:cxnLst/>
            <a:rect l="l" t="t" r="r" b="b"/>
            <a:pathLst>
              <a:path w="1089660" h="6984">
                <a:moveTo>
                  <a:pt x="1089660" y="6985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4996815" y="6997065"/>
            <a:ext cx="0" cy="274955"/>
          </a:xfrm>
          <a:custGeom>
            <a:avLst/>
            <a:gdLst/>
            <a:ahLst/>
            <a:cxnLst/>
            <a:rect l="l" t="t" r="r" b="b"/>
            <a:pathLst>
              <a:path w="0" h="274954">
                <a:moveTo>
                  <a:pt x="0" y="274955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2760979" y="6987540"/>
            <a:ext cx="0" cy="274955"/>
          </a:xfrm>
          <a:custGeom>
            <a:avLst/>
            <a:gdLst/>
            <a:ahLst/>
            <a:cxnLst/>
            <a:rect l="l" t="t" r="r" b="b"/>
            <a:pathLst>
              <a:path w="0" h="274954">
                <a:moveTo>
                  <a:pt x="0" y="274955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2760979" y="7275194"/>
            <a:ext cx="710565" cy="0"/>
          </a:xfrm>
          <a:custGeom>
            <a:avLst/>
            <a:gdLst/>
            <a:ahLst/>
            <a:cxnLst/>
            <a:rect l="l" t="t" r="r" b="b"/>
            <a:pathLst>
              <a:path w="710564" h="0">
                <a:moveTo>
                  <a:pt x="710565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4295775" y="7272019"/>
            <a:ext cx="710565" cy="0"/>
          </a:xfrm>
          <a:custGeom>
            <a:avLst/>
            <a:gdLst/>
            <a:ahLst/>
            <a:cxnLst/>
            <a:rect l="l" t="t" r="r" b="b"/>
            <a:pathLst>
              <a:path w="710564" h="0">
                <a:moveTo>
                  <a:pt x="710564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4275137" y="7234872"/>
            <a:ext cx="81279" cy="8127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3838575" y="6774179"/>
            <a:ext cx="0" cy="436880"/>
          </a:xfrm>
          <a:custGeom>
            <a:avLst/>
            <a:gdLst/>
            <a:ahLst/>
            <a:cxnLst/>
            <a:rect l="l" t="t" r="r" b="b"/>
            <a:pathLst>
              <a:path w="0" h="436879">
                <a:moveTo>
                  <a:pt x="0" y="0"/>
                </a:moveTo>
                <a:lnTo>
                  <a:pt x="0" y="436879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3916679" y="6791959"/>
            <a:ext cx="55880" cy="419100"/>
          </a:xfrm>
          <a:custGeom>
            <a:avLst/>
            <a:gdLst/>
            <a:ahLst/>
            <a:cxnLst/>
            <a:rect l="l" t="t" r="r" b="b"/>
            <a:pathLst>
              <a:path w="55879" h="419100">
                <a:moveTo>
                  <a:pt x="55880" y="0"/>
                </a:moveTo>
                <a:lnTo>
                  <a:pt x="35254" y="54592"/>
                </a:lnTo>
                <a:lnTo>
                  <a:pt x="17367" y="108981"/>
                </a:lnTo>
                <a:lnTo>
                  <a:pt x="4766" y="162823"/>
                </a:lnTo>
                <a:lnTo>
                  <a:pt x="0" y="215773"/>
                </a:lnTo>
                <a:lnTo>
                  <a:pt x="7409" y="272278"/>
                </a:lnTo>
                <a:lnTo>
                  <a:pt x="24415" y="331009"/>
                </a:lnTo>
                <a:lnTo>
                  <a:pt x="43183" y="382954"/>
                </a:lnTo>
                <a:lnTo>
                  <a:pt x="55880" y="41910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 txBox="1"/>
          <p:nvPr/>
        </p:nvSpPr>
        <p:spPr>
          <a:xfrm>
            <a:off x="3822572" y="6509384"/>
            <a:ext cx="120014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Calibri"/>
                <a:cs typeface="Calibri"/>
              </a:rPr>
              <a:t>C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3592195" y="9060815"/>
            <a:ext cx="0" cy="107950"/>
          </a:xfrm>
          <a:custGeom>
            <a:avLst/>
            <a:gdLst/>
            <a:ahLst/>
            <a:cxnLst/>
            <a:rect l="l" t="t" r="r" b="b"/>
            <a:pathLst>
              <a:path w="0" h="107950">
                <a:moveTo>
                  <a:pt x="0" y="0"/>
                </a:moveTo>
                <a:lnTo>
                  <a:pt x="0" y="1079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3544570" y="9121140"/>
            <a:ext cx="107950" cy="0"/>
          </a:xfrm>
          <a:custGeom>
            <a:avLst/>
            <a:gdLst/>
            <a:ahLst/>
            <a:cxnLst/>
            <a:rect l="l" t="t" r="r" b="b"/>
            <a:pathLst>
              <a:path w="107950" h="0">
                <a:moveTo>
                  <a:pt x="10795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4165600" y="9140190"/>
            <a:ext cx="107950" cy="0"/>
          </a:xfrm>
          <a:custGeom>
            <a:avLst/>
            <a:gdLst/>
            <a:ahLst/>
            <a:cxnLst/>
            <a:rect l="l" t="t" r="r" b="b"/>
            <a:pathLst>
              <a:path w="107950" h="0">
                <a:moveTo>
                  <a:pt x="10795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3435032" y="8887777"/>
            <a:ext cx="81279" cy="8128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 txBox="1"/>
          <p:nvPr/>
        </p:nvSpPr>
        <p:spPr>
          <a:xfrm>
            <a:off x="3787521" y="8875014"/>
            <a:ext cx="13144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V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2745104" y="8649969"/>
            <a:ext cx="735965" cy="635"/>
          </a:xfrm>
          <a:custGeom>
            <a:avLst/>
            <a:gdLst/>
            <a:ahLst/>
            <a:cxnLst/>
            <a:rect l="l" t="t" r="r" b="b"/>
            <a:pathLst>
              <a:path w="735964" h="634">
                <a:moveTo>
                  <a:pt x="735965" y="0"/>
                </a:moveTo>
                <a:lnTo>
                  <a:pt x="0" y="63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4361179" y="8649969"/>
            <a:ext cx="629285" cy="6985"/>
          </a:xfrm>
          <a:custGeom>
            <a:avLst/>
            <a:gdLst/>
            <a:ahLst/>
            <a:cxnLst/>
            <a:rect l="l" t="t" r="r" b="b"/>
            <a:pathLst>
              <a:path w="629285" h="6984">
                <a:moveTo>
                  <a:pt x="629285" y="6984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4980940" y="8649969"/>
            <a:ext cx="0" cy="274955"/>
          </a:xfrm>
          <a:custGeom>
            <a:avLst/>
            <a:gdLst/>
            <a:ahLst/>
            <a:cxnLst/>
            <a:rect l="l" t="t" r="r" b="b"/>
            <a:pathLst>
              <a:path w="0" h="274954">
                <a:moveTo>
                  <a:pt x="0" y="274954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2745104" y="8640444"/>
            <a:ext cx="0" cy="274955"/>
          </a:xfrm>
          <a:custGeom>
            <a:avLst/>
            <a:gdLst/>
            <a:ahLst/>
            <a:cxnLst/>
            <a:rect l="l" t="t" r="r" b="b"/>
            <a:pathLst>
              <a:path w="0" h="274954">
                <a:moveTo>
                  <a:pt x="0" y="274954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2745104" y="8928100"/>
            <a:ext cx="710565" cy="0"/>
          </a:xfrm>
          <a:custGeom>
            <a:avLst/>
            <a:gdLst/>
            <a:ahLst/>
            <a:cxnLst/>
            <a:rect l="l" t="t" r="r" b="b"/>
            <a:pathLst>
              <a:path w="710564" h="0">
                <a:moveTo>
                  <a:pt x="710565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4279900" y="8924925"/>
            <a:ext cx="710565" cy="0"/>
          </a:xfrm>
          <a:custGeom>
            <a:avLst/>
            <a:gdLst/>
            <a:ahLst/>
            <a:cxnLst/>
            <a:rect l="l" t="t" r="r" b="b"/>
            <a:pathLst>
              <a:path w="710564" h="0">
                <a:moveTo>
                  <a:pt x="710564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4259262" y="8887777"/>
            <a:ext cx="81279" cy="8128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 txBox="1"/>
          <p:nvPr/>
        </p:nvSpPr>
        <p:spPr>
          <a:xfrm>
            <a:off x="3731133" y="8305038"/>
            <a:ext cx="10096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L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7" name="object 77"/>
          <p:cNvSpPr/>
          <p:nvPr/>
        </p:nvSpPr>
        <p:spPr>
          <a:xfrm>
            <a:off x="3282315" y="8654415"/>
            <a:ext cx="346710" cy="0"/>
          </a:xfrm>
          <a:custGeom>
            <a:avLst/>
            <a:gdLst/>
            <a:ahLst/>
            <a:cxnLst/>
            <a:rect l="l" t="t" r="r" b="b"/>
            <a:pathLst>
              <a:path w="346710" h="0">
                <a:moveTo>
                  <a:pt x="0" y="0"/>
                </a:moveTo>
                <a:lnTo>
                  <a:pt x="34671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3629025" y="8524366"/>
            <a:ext cx="335915" cy="323215"/>
          </a:xfrm>
          <a:custGeom>
            <a:avLst/>
            <a:gdLst/>
            <a:ahLst/>
            <a:cxnLst/>
            <a:rect l="l" t="t" r="r" b="b"/>
            <a:pathLst>
              <a:path w="335914" h="323215">
                <a:moveTo>
                  <a:pt x="0" y="130810"/>
                </a:moveTo>
                <a:lnTo>
                  <a:pt x="9225" y="77261"/>
                </a:lnTo>
                <a:lnTo>
                  <a:pt x="18653" y="32750"/>
                </a:lnTo>
                <a:lnTo>
                  <a:pt x="59488" y="97018"/>
                </a:lnTo>
                <a:lnTo>
                  <a:pt x="70330" y="165185"/>
                </a:lnTo>
                <a:lnTo>
                  <a:pt x="78380" y="227627"/>
                </a:lnTo>
                <a:lnTo>
                  <a:pt x="81407" y="268478"/>
                </a:lnTo>
                <a:lnTo>
                  <a:pt x="40598" y="281461"/>
                </a:lnTo>
                <a:lnTo>
                  <a:pt x="41473" y="220253"/>
                </a:lnTo>
                <a:lnTo>
                  <a:pt x="52512" y="168392"/>
                </a:lnTo>
                <a:lnTo>
                  <a:pt x="66944" y="109807"/>
                </a:lnTo>
                <a:lnTo>
                  <a:pt x="82912" y="55127"/>
                </a:lnTo>
                <a:lnTo>
                  <a:pt x="98554" y="14981"/>
                </a:lnTo>
                <a:lnTo>
                  <a:pt x="112013" y="0"/>
                </a:lnTo>
                <a:lnTo>
                  <a:pt x="124638" y="17700"/>
                </a:lnTo>
                <a:lnTo>
                  <a:pt x="138251" y="60997"/>
                </a:lnTo>
                <a:lnTo>
                  <a:pt x="151511" y="118808"/>
                </a:lnTo>
                <a:lnTo>
                  <a:pt x="163077" y="180048"/>
                </a:lnTo>
                <a:lnTo>
                  <a:pt x="171609" y="233632"/>
                </a:lnTo>
                <a:lnTo>
                  <a:pt x="169521" y="291588"/>
                </a:lnTo>
                <a:lnTo>
                  <a:pt x="130301" y="261620"/>
                </a:lnTo>
                <a:lnTo>
                  <a:pt x="135759" y="220410"/>
                </a:lnTo>
                <a:lnTo>
                  <a:pt x="147021" y="158071"/>
                </a:lnTo>
                <a:lnTo>
                  <a:pt x="161903" y="92245"/>
                </a:lnTo>
                <a:lnTo>
                  <a:pt x="178224" y="40574"/>
                </a:lnTo>
                <a:lnTo>
                  <a:pt x="224446" y="79718"/>
                </a:lnTo>
                <a:lnTo>
                  <a:pt x="241601" y="135445"/>
                </a:lnTo>
                <a:lnTo>
                  <a:pt x="257179" y="194728"/>
                </a:lnTo>
                <a:lnTo>
                  <a:pt x="269081" y="247125"/>
                </a:lnTo>
                <a:lnTo>
                  <a:pt x="268674" y="309878"/>
                </a:lnTo>
                <a:lnTo>
                  <a:pt x="249697" y="322691"/>
                </a:lnTo>
                <a:lnTo>
                  <a:pt x="230649" y="318716"/>
                </a:lnTo>
                <a:lnTo>
                  <a:pt x="230188" y="262430"/>
                </a:lnTo>
                <a:lnTo>
                  <a:pt x="242574" y="211417"/>
                </a:lnTo>
                <a:lnTo>
                  <a:pt x="258587" y="152368"/>
                </a:lnTo>
                <a:lnTo>
                  <a:pt x="275754" y="94652"/>
                </a:lnTo>
                <a:lnTo>
                  <a:pt x="291601" y="47640"/>
                </a:lnTo>
                <a:lnTo>
                  <a:pt x="331196" y="102014"/>
                </a:lnTo>
                <a:lnTo>
                  <a:pt x="335914" y="13081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3960495" y="8654415"/>
            <a:ext cx="346075" cy="0"/>
          </a:xfrm>
          <a:custGeom>
            <a:avLst/>
            <a:gdLst/>
            <a:ahLst/>
            <a:cxnLst/>
            <a:rect l="l" t="t" r="r" b="b"/>
            <a:pathLst>
              <a:path w="346075" h="0">
                <a:moveTo>
                  <a:pt x="0" y="0"/>
                </a:moveTo>
                <a:lnTo>
                  <a:pt x="34607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3251200" y="8608059"/>
            <a:ext cx="52069" cy="71755"/>
          </a:xfrm>
          <a:custGeom>
            <a:avLst/>
            <a:gdLst/>
            <a:ahLst/>
            <a:cxnLst/>
            <a:rect l="l" t="t" r="r" b="b"/>
            <a:pathLst>
              <a:path w="52070" h="71754">
                <a:moveTo>
                  <a:pt x="26035" y="0"/>
                </a:moveTo>
                <a:lnTo>
                  <a:pt x="15912" y="2811"/>
                </a:lnTo>
                <a:lnTo>
                  <a:pt x="7635" y="10493"/>
                </a:lnTo>
                <a:lnTo>
                  <a:pt x="2049" y="21913"/>
                </a:lnTo>
                <a:lnTo>
                  <a:pt x="0" y="35941"/>
                </a:lnTo>
                <a:lnTo>
                  <a:pt x="2049" y="49895"/>
                </a:lnTo>
                <a:lnTo>
                  <a:pt x="7635" y="61277"/>
                </a:lnTo>
                <a:lnTo>
                  <a:pt x="15912" y="68945"/>
                </a:lnTo>
                <a:lnTo>
                  <a:pt x="26035" y="71755"/>
                </a:lnTo>
                <a:lnTo>
                  <a:pt x="36157" y="68945"/>
                </a:lnTo>
                <a:lnTo>
                  <a:pt x="44434" y="61277"/>
                </a:lnTo>
                <a:lnTo>
                  <a:pt x="50020" y="49895"/>
                </a:lnTo>
                <a:lnTo>
                  <a:pt x="52070" y="35941"/>
                </a:lnTo>
                <a:lnTo>
                  <a:pt x="50020" y="21913"/>
                </a:lnTo>
                <a:lnTo>
                  <a:pt x="44434" y="10493"/>
                </a:lnTo>
                <a:lnTo>
                  <a:pt x="36157" y="2811"/>
                </a:lnTo>
                <a:lnTo>
                  <a:pt x="2603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3251200" y="8608059"/>
            <a:ext cx="52069" cy="71755"/>
          </a:xfrm>
          <a:custGeom>
            <a:avLst/>
            <a:gdLst/>
            <a:ahLst/>
            <a:cxnLst/>
            <a:rect l="l" t="t" r="r" b="b"/>
            <a:pathLst>
              <a:path w="52070" h="71754">
                <a:moveTo>
                  <a:pt x="26035" y="0"/>
                </a:moveTo>
                <a:lnTo>
                  <a:pt x="15912" y="2811"/>
                </a:lnTo>
                <a:lnTo>
                  <a:pt x="7635" y="10493"/>
                </a:lnTo>
                <a:lnTo>
                  <a:pt x="2049" y="21913"/>
                </a:lnTo>
                <a:lnTo>
                  <a:pt x="0" y="35941"/>
                </a:lnTo>
                <a:lnTo>
                  <a:pt x="2049" y="49895"/>
                </a:lnTo>
                <a:lnTo>
                  <a:pt x="7635" y="61277"/>
                </a:lnTo>
                <a:lnTo>
                  <a:pt x="15912" y="68945"/>
                </a:lnTo>
                <a:lnTo>
                  <a:pt x="26035" y="71755"/>
                </a:lnTo>
                <a:lnTo>
                  <a:pt x="36157" y="68945"/>
                </a:lnTo>
                <a:lnTo>
                  <a:pt x="44434" y="61277"/>
                </a:lnTo>
                <a:lnTo>
                  <a:pt x="50020" y="49895"/>
                </a:lnTo>
                <a:lnTo>
                  <a:pt x="52070" y="35941"/>
                </a:lnTo>
                <a:lnTo>
                  <a:pt x="50020" y="21913"/>
                </a:lnTo>
                <a:lnTo>
                  <a:pt x="44434" y="10493"/>
                </a:lnTo>
                <a:lnTo>
                  <a:pt x="36157" y="2811"/>
                </a:lnTo>
                <a:lnTo>
                  <a:pt x="26035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4309109" y="8616315"/>
            <a:ext cx="52069" cy="71755"/>
          </a:xfrm>
          <a:custGeom>
            <a:avLst/>
            <a:gdLst/>
            <a:ahLst/>
            <a:cxnLst/>
            <a:rect l="l" t="t" r="r" b="b"/>
            <a:pathLst>
              <a:path w="52070" h="71754">
                <a:moveTo>
                  <a:pt x="26035" y="0"/>
                </a:moveTo>
                <a:lnTo>
                  <a:pt x="15912" y="2809"/>
                </a:lnTo>
                <a:lnTo>
                  <a:pt x="7635" y="10477"/>
                </a:lnTo>
                <a:lnTo>
                  <a:pt x="2049" y="21859"/>
                </a:lnTo>
                <a:lnTo>
                  <a:pt x="0" y="35814"/>
                </a:lnTo>
                <a:lnTo>
                  <a:pt x="2049" y="49841"/>
                </a:lnTo>
                <a:lnTo>
                  <a:pt x="7635" y="61261"/>
                </a:lnTo>
                <a:lnTo>
                  <a:pt x="15912" y="68943"/>
                </a:lnTo>
                <a:lnTo>
                  <a:pt x="26035" y="71755"/>
                </a:lnTo>
                <a:lnTo>
                  <a:pt x="36157" y="68943"/>
                </a:lnTo>
                <a:lnTo>
                  <a:pt x="44434" y="61261"/>
                </a:lnTo>
                <a:lnTo>
                  <a:pt x="50020" y="49841"/>
                </a:lnTo>
                <a:lnTo>
                  <a:pt x="52069" y="35814"/>
                </a:lnTo>
                <a:lnTo>
                  <a:pt x="50020" y="21859"/>
                </a:lnTo>
                <a:lnTo>
                  <a:pt x="44434" y="10477"/>
                </a:lnTo>
                <a:lnTo>
                  <a:pt x="36157" y="2809"/>
                </a:lnTo>
                <a:lnTo>
                  <a:pt x="2603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4309109" y="8616315"/>
            <a:ext cx="52069" cy="71755"/>
          </a:xfrm>
          <a:custGeom>
            <a:avLst/>
            <a:gdLst/>
            <a:ahLst/>
            <a:cxnLst/>
            <a:rect l="l" t="t" r="r" b="b"/>
            <a:pathLst>
              <a:path w="52070" h="71754">
                <a:moveTo>
                  <a:pt x="26035" y="0"/>
                </a:moveTo>
                <a:lnTo>
                  <a:pt x="15912" y="2809"/>
                </a:lnTo>
                <a:lnTo>
                  <a:pt x="7635" y="10477"/>
                </a:lnTo>
                <a:lnTo>
                  <a:pt x="2049" y="21859"/>
                </a:lnTo>
                <a:lnTo>
                  <a:pt x="0" y="35814"/>
                </a:lnTo>
                <a:lnTo>
                  <a:pt x="2049" y="49841"/>
                </a:lnTo>
                <a:lnTo>
                  <a:pt x="7635" y="61261"/>
                </a:lnTo>
                <a:lnTo>
                  <a:pt x="15912" y="68943"/>
                </a:lnTo>
                <a:lnTo>
                  <a:pt x="26035" y="71755"/>
                </a:lnTo>
                <a:lnTo>
                  <a:pt x="36157" y="68943"/>
                </a:lnTo>
                <a:lnTo>
                  <a:pt x="44434" y="61261"/>
                </a:lnTo>
                <a:lnTo>
                  <a:pt x="50020" y="49841"/>
                </a:lnTo>
                <a:lnTo>
                  <a:pt x="52069" y="35814"/>
                </a:lnTo>
                <a:lnTo>
                  <a:pt x="50020" y="21859"/>
                </a:lnTo>
                <a:lnTo>
                  <a:pt x="44434" y="10477"/>
                </a:lnTo>
                <a:lnTo>
                  <a:pt x="36157" y="2809"/>
                </a:lnTo>
                <a:lnTo>
                  <a:pt x="26035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005"/>
              </a:lnSpc>
            </a:pPr>
            <a:r>
              <a:rPr dirty="0"/>
              <a:t>1</a:t>
            </a:r>
            <a:r>
              <a:rPr dirty="0"/>
              <a:t>7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73217" y="487780"/>
            <a:ext cx="1842770" cy="4648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695325" marR="5080" indent="-683260">
              <a:lnSpc>
                <a:spcPct val="130900"/>
              </a:lnSpc>
              <a:spcBef>
                <a:spcPts val="100"/>
              </a:spcBef>
            </a:pPr>
            <a:r>
              <a:rPr dirty="0" sz="1100" i="1">
                <a:latin typeface="Lucida Calligraphy"/>
                <a:cs typeface="Lucida Calligraphy"/>
              </a:rPr>
              <a:t>Asst. </a:t>
            </a:r>
            <a:r>
              <a:rPr dirty="0" sz="1100" spc="-5" i="1">
                <a:latin typeface="Lucida Calligraphy"/>
                <a:cs typeface="Lucida Calligraphy"/>
              </a:rPr>
              <a:t>Lec. Hussien Yossif  Radhi</a:t>
            </a:r>
            <a:endParaRPr sz="11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63955" y="467969"/>
            <a:ext cx="1892935" cy="4648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75310" marR="5080" indent="-563245">
              <a:lnSpc>
                <a:spcPct val="130900"/>
              </a:lnSpc>
              <a:spcBef>
                <a:spcPts val="100"/>
              </a:spcBef>
            </a:pPr>
            <a:r>
              <a:rPr dirty="0" sz="1100" i="1">
                <a:latin typeface="Lucida Calligraphy"/>
                <a:cs typeface="Lucida Calligraphy"/>
              </a:rPr>
              <a:t>Lecture </a:t>
            </a:r>
            <a:r>
              <a:rPr dirty="0" sz="1100" spc="-5" i="1">
                <a:latin typeface="Lucida Calligraphy"/>
                <a:cs typeface="Lucida Calligraphy"/>
              </a:rPr>
              <a:t>One: Differential  Equations</a:t>
            </a:r>
            <a:endParaRPr sz="1100">
              <a:latin typeface="Lucida Calligraphy"/>
              <a:cs typeface="Lucida Calligraphy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29080" y="1202791"/>
            <a:ext cx="5026660" cy="650240"/>
          </a:xfrm>
          <a:prstGeom prst="rect">
            <a:avLst/>
          </a:prstGeom>
        </p:spPr>
        <p:txBody>
          <a:bodyPr wrap="square" lIns="0" tIns="11176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80"/>
              </a:spcBef>
            </a:pPr>
            <a:r>
              <a:rPr dirty="0" sz="1400" spc="-5">
                <a:latin typeface="Times New Roman"/>
                <a:cs typeface="Times New Roman"/>
              </a:rPr>
              <a:t>Ex</a:t>
            </a:r>
            <a:r>
              <a:rPr dirty="0" baseline="-9259" sz="1350" spc="-7">
                <a:latin typeface="Times New Roman"/>
                <a:cs typeface="Times New Roman"/>
              </a:rPr>
              <a:t>19</a:t>
            </a:r>
            <a:r>
              <a:rPr dirty="0" sz="1400" spc="-5">
                <a:latin typeface="Times New Roman"/>
                <a:cs typeface="Times New Roman"/>
              </a:rPr>
              <a:t>/ For the electrical circuit shown in the following </a:t>
            </a:r>
            <a:r>
              <a:rPr dirty="0" sz="1400" spc="-10">
                <a:latin typeface="Times New Roman"/>
                <a:cs typeface="Times New Roman"/>
              </a:rPr>
              <a:t>figure </a:t>
            </a:r>
            <a:r>
              <a:rPr dirty="0" sz="1400" spc="-5">
                <a:latin typeface="Times New Roman"/>
                <a:cs typeface="Times New Roman"/>
              </a:rPr>
              <a:t>find </a:t>
            </a:r>
            <a:r>
              <a:rPr dirty="0" baseline="1984" sz="2100" spc="22">
                <a:latin typeface="Cambria Math"/>
                <a:cs typeface="Cambria Math"/>
              </a:rPr>
              <a:t>(</a:t>
            </a:r>
            <a:r>
              <a:rPr dirty="0" sz="1400" spc="15">
                <a:latin typeface="Cambria Math"/>
                <a:cs typeface="Cambria Math"/>
              </a:rPr>
              <a:t>𝑖</a:t>
            </a:r>
            <a:r>
              <a:rPr dirty="0" baseline="1984" sz="2100" spc="22">
                <a:latin typeface="Cambria Math"/>
                <a:cs typeface="Cambria Math"/>
              </a:rPr>
              <a:t>)</a:t>
            </a:r>
            <a:r>
              <a:rPr dirty="0" baseline="1984" sz="2100" spc="217">
                <a:latin typeface="Cambria Math"/>
                <a:cs typeface="Cambria Math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if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80"/>
              </a:spcBef>
            </a:pPr>
            <a:r>
              <a:rPr dirty="0" sz="1400">
                <a:latin typeface="Cambria Math"/>
                <a:cs typeface="Cambria Math"/>
              </a:rPr>
              <a:t>𝑉 = 2 sin(𝑡)</a:t>
            </a:r>
            <a:r>
              <a:rPr dirty="0" sz="1400">
                <a:latin typeface="Times New Roman"/>
                <a:cs typeface="Times New Roman"/>
              </a:rPr>
              <a:t>, </a:t>
            </a:r>
            <a:r>
              <a:rPr dirty="0" sz="1400">
                <a:latin typeface="Cambria Math"/>
                <a:cs typeface="Cambria Math"/>
              </a:rPr>
              <a:t>𝐶 = </a:t>
            </a:r>
            <a:r>
              <a:rPr dirty="0" sz="1400" spc="10">
                <a:latin typeface="Cambria Math"/>
                <a:cs typeface="Cambria Math"/>
              </a:rPr>
              <a:t>46𝐹</a:t>
            </a:r>
            <a:r>
              <a:rPr dirty="0" sz="1400" spc="10">
                <a:latin typeface="Times New Roman"/>
                <a:cs typeface="Times New Roman"/>
              </a:rPr>
              <a:t>, </a:t>
            </a:r>
            <a:r>
              <a:rPr dirty="0" sz="1400">
                <a:latin typeface="Cambria Math"/>
                <a:cs typeface="Cambria Math"/>
              </a:rPr>
              <a:t>𝐿 = 0.01𝐻</a:t>
            </a:r>
            <a:r>
              <a:rPr dirty="0" sz="1400">
                <a:latin typeface="Times New Roman"/>
                <a:cs typeface="Times New Roman"/>
              </a:rPr>
              <a:t>, </a:t>
            </a:r>
            <a:r>
              <a:rPr dirty="0" sz="1400" spc="-5">
                <a:latin typeface="Times New Roman"/>
                <a:cs typeface="Times New Roman"/>
              </a:rPr>
              <a:t>and </a:t>
            </a:r>
            <a:r>
              <a:rPr dirty="0" sz="1400">
                <a:latin typeface="Cambria Math"/>
                <a:cs typeface="Cambria Math"/>
              </a:rPr>
              <a:t>𝑅 =</a:t>
            </a:r>
            <a:r>
              <a:rPr dirty="0" sz="1400" spc="-160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4𝑘𝛺</a:t>
            </a:r>
            <a:r>
              <a:rPr dirty="0" sz="1400" spc="5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29080" y="3364204"/>
            <a:ext cx="1552575" cy="638175"/>
          </a:xfrm>
          <a:prstGeom prst="rect">
            <a:avLst/>
          </a:prstGeom>
        </p:spPr>
        <p:txBody>
          <a:bodyPr wrap="square" lIns="0" tIns="1054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30"/>
              </a:spcBef>
            </a:pPr>
            <a:r>
              <a:rPr dirty="0" sz="1400" spc="-5">
                <a:latin typeface="Times New Roman"/>
                <a:cs typeface="Times New Roman"/>
              </a:rPr>
              <a:t>Sol: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30"/>
              </a:spcBef>
            </a:pPr>
            <a:r>
              <a:rPr dirty="0" sz="1400" spc="-5">
                <a:latin typeface="Times New Roman"/>
                <a:cs typeface="Times New Roman"/>
              </a:rPr>
              <a:t>Appling K.V.L.</a:t>
            </a:r>
            <a:r>
              <a:rPr dirty="0" sz="1400" spc="-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then: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568450" y="4330319"/>
            <a:ext cx="114300" cy="0"/>
          </a:xfrm>
          <a:custGeom>
            <a:avLst/>
            <a:gdLst/>
            <a:ahLst/>
            <a:cxnLst/>
            <a:rect l="l" t="t" r="r" b="b"/>
            <a:pathLst>
              <a:path w="114300" h="0">
                <a:moveTo>
                  <a:pt x="0" y="0"/>
                </a:moveTo>
                <a:lnTo>
                  <a:pt x="11430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542667" y="4330319"/>
            <a:ext cx="177165" cy="0"/>
          </a:xfrm>
          <a:custGeom>
            <a:avLst/>
            <a:gdLst/>
            <a:ahLst/>
            <a:cxnLst/>
            <a:rect l="l" t="t" r="r" b="b"/>
            <a:pathLst>
              <a:path w="177164" h="0">
                <a:moveTo>
                  <a:pt x="0" y="0"/>
                </a:moveTo>
                <a:lnTo>
                  <a:pt x="176783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129080" y="4189602"/>
            <a:ext cx="198818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mbria Math"/>
                <a:cs typeface="Cambria Math"/>
              </a:rPr>
              <a:t>𝑉 = </a:t>
            </a:r>
            <a:r>
              <a:rPr dirty="0" baseline="41666" sz="2100">
                <a:latin typeface="Cambria Math"/>
                <a:cs typeface="Cambria Math"/>
              </a:rPr>
              <a:t>1 </a:t>
            </a:r>
            <a:r>
              <a:rPr dirty="0" sz="1400" spc="310">
                <a:latin typeface="Cambria Math"/>
                <a:cs typeface="Cambria Math"/>
              </a:rPr>
              <a:t>∫ </a:t>
            </a:r>
            <a:r>
              <a:rPr dirty="0" sz="1400">
                <a:latin typeface="Cambria Math"/>
                <a:cs typeface="Cambria Math"/>
              </a:rPr>
              <a:t>𝑖 𝑑𝑡 + 𝐿 </a:t>
            </a:r>
            <a:r>
              <a:rPr dirty="0" baseline="41666" sz="2100">
                <a:latin typeface="Cambria Math"/>
                <a:cs typeface="Cambria Math"/>
              </a:rPr>
              <a:t>𝑑𝑖 </a:t>
            </a:r>
            <a:r>
              <a:rPr dirty="0" sz="1400">
                <a:latin typeface="Cambria Math"/>
                <a:cs typeface="Cambria Math"/>
              </a:rPr>
              <a:t>+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𝑅𝑖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29080" y="4308474"/>
            <a:ext cx="1600835" cy="5822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38784">
              <a:lnSpc>
                <a:spcPct val="100000"/>
              </a:lnSpc>
              <a:spcBef>
                <a:spcPts val="105"/>
              </a:spcBef>
              <a:tabLst>
                <a:tab pos="1413510" algn="l"/>
              </a:tabLst>
            </a:pPr>
            <a:r>
              <a:rPr dirty="0" sz="1400">
                <a:latin typeface="Cambria Math"/>
                <a:cs typeface="Cambria Math"/>
              </a:rPr>
              <a:t>𝐶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>
                <a:latin typeface="Cambria Math"/>
                <a:cs typeface="Cambria Math"/>
              </a:rPr>
              <a:t>𝑑𝑡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015"/>
              </a:spcBef>
            </a:pPr>
            <a:r>
              <a:rPr dirty="0" sz="1400">
                <a:latin typeface="Times New Roman"/>
                <a:cs typeface="Times New Roman"/>
              </a:rPr>
              <a:t>→ </a:t>
            </a:r>
            <a:r>
              <a:rPr dirty="0" sz="1400">
                <a:latin typeface="Cambria Math"/>
                <a:cs typeface="Cambria Math"/>
              </a:rPr>
              <a:t>2 </a:t>
            </a:r>
            <a:r>
              <a:rPr dirty="0" sz="1400" spc="-5">
                <a:latin typeface="Cambria Math"/>
                <a:cs typeface="Cambria Math"/>
              </a:rPr>
              <a:t>sin </a:t>
            </a:r>
            <a:r>
              <a:rPr dirty="0" sz="1400">
                <a:latin typeface="Cambria Math"/>
                <a:cs typeface="Cambria Math"/>
              </a:rPr>
              <a:t>𝑡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258695" y="4598034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20">
                <a:latin typeface="Cambria Math"/>
                <a:cs typeface="Cambria Math"/>
              </a:rPr>
              <a:t>1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095754" y="4792090"/>
            <a:ext cx="424180" cy="0"/>
          </a:xfrm>
          <a:custGeom>
            <a:avLst/>
            <a:gdLst/>
            <a:ahLst/>
            <a:cxnLst/>
            <a:rect l="l" t="t" r="r" b="b"/>
            <a:pathLst>
              <a:path w="424180" h="0">
                <a:moveTo>
                  <a:pt x="0" y="0"/>
                </a:moveTo>
                <a:lnTo>
                  <a:pt x="42397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2083054" y="4793107"/>
            <a:ext cx="1640839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490980" algn="l"/>
              </a:tabLst>
            </a:pPr>
            <a:r>
              <a:rPr dirty="0" sz="1000" spc="30">
                <a:latin typeface="Cambria Math"/>
                <a:cs typeface="Cambria Math"/>
              </a:rPr>
              <a:t>4</a:t>
            </a:r>
            <a:r>
              <a:rPr dirty="0" sz="1000" spc="-5">
                <a:latin typeface="Cambria Math"/>
                <a:cs typeface="Cambria Math"/>
              </a:rPr>
              <a:t>∗</a:t>
            </a:r>
            <a:r>
              <a:rPr dirty="0" sz="1000" spc="15">
                <a:latin typeface="Cambria Math"/>
                <a:cs typeface="Cambria Math"/>
              </a:rPr>
              <a:t>10</a:t>
            </a:r>
            <a:r>
              <a:rPr dirty="0" baseline="20833" sz="1200" spc="-7">
                <a:latin typeface="Cambria Math"/>
                <a:cs typeface="Cambria Math"/>
              </a:rPr>
              <a:t>−</a:t>
            </a:r>
            <a:r>
              <a:rPr dirty="0" baseline="20833" sz="1200" spc="52">
                <a:latin typeface="Cambria Math"/>
                <a:cs typeface="Cambria Math"/>
              </a:rPr>
              <a:t>6</a:t>
            </a:r>
            <a:r>
              <a:rPr dirty="0" baseline="20833" sz="1200">
                <a:latin typeface="Cambria Math"/>
                <a:cs typeface="Cambria Math"/>
              </a:rPr>
              <a:t>	</a:t>
            </a:r>
            <a:r>
              <a:rPr dirty="0" sz="1000" spc="95">
                <a:latin typeface="Cambria Math"/>
                <a:cs typeface="Cambria Math"/>
              </a:rPr>
              <a:t>𝑑𝑡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3574415" y="4792090"/>
            <a:ext cx="140970" cy="0"/>
          </a:xfrm>
          <a:custGeom>
            <a:avLst/>
            <a:gdLst/>
            <a:ahLst/>
            <a:cxnLst/>
            <a:rect l="l" t="t" r="r" b="b"/>
            <a:pathLst>
              <a:path w="140970" h="0">
                <a:moveTo>
                  <a:pt x="0" y="0"/>
                </a:moveTo>
                <a:lnTo>
                  <a:pt x="14051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2575686" y="4662042"/>
            <a:ext cx="155892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∫ </a:t>
            </a:r>
            <a:r>
              <a:rPr dirty="0" baseline="3968" sz="2100">
                <a:latin typeface="Cambria Math"/>
                <a:cs typeface="Cambria Math"/>
              </a:rPr>
              <a:t>𝑖 𝑑𝑡 + 0.01 </a:t>
            </a:r>
            <a:r>
              <a:rPr dirty="0" baseline="50000" sz="1500" spc="60">
                <a:latin typeface="Cambria Math"/>
                <a:cs typeface="Cambria Math"/>
              </a:rPr>
              <a:t>𝑑𝑖 </a:t>
            </a:r>
            <a:r>
              <a:rPr dirty="0" baseline="3968" sz="2100">
                <a:latin typeface="Cambria Math"/>
                <a:cs typeface="Cambria Math"/>
              </a:rPr>
              <a:t>+</a:t>
            </a:r>
            <a:r>
              <a:rPr dirty="0" baseline="3968" sz="2100" spc="67">
                <a:latin typeface="Cambria Math"/>
                <a:cs typeface="Cambria Math"/>
              </a:rPr>
              <a:t> </a:t>
            </a:r>
            <a:r>
              <a:rPr dirty="0" baseline="3968" sz="2100">
                <a:latin typeface="Cambria Math"/>
                <a:cs typeface="Cambria Math"/>
              </a:rPr>
              <a:t>4𝑖</a:t>
            </a:r>
            <a:endParaRPr baseline="3968" sz="2100">
              <a:latin typeface="Cambria Math"/>
              <a:cs typeface="Cambria Math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844294" y="5599810"/>
            <a:ext cx="634365" cy="0"/>
          </a:xfrm>
          <a:custGeom>
            <a:avLst/>
            <a:gdLst/>
            <a:ahLst/>
            <a:cxnLst/>
            <a:rect l="l" t="t" r="r" b="b"/>
            <a:pathLst>
              <a:path w="634364" h="0">
                <a:moveTo>
                  <a:pt x="0" y="0"/>
                </a:moveTo>
                <a:lnTo>
                  <a:pt x="63428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143123" y="5599810"/>
            <a:ext cx="269875" cy="0"/>
          </a:xfrm>
          <a:custGeom>
            <a:avLst/>
            <a:gdLst/>
            <a:ahLst/>
            <a:cxnLst/>
            <a:rect l="l" t="t" r="r" b="b"/>
            <a:pathLst>
              <a:path w="269875" h="0">
                <a:moveTo>
                  <a:pt x="0" y="0"/>
                </a:moveTo>
                <a:lnTo>
                  <a:pt x="26974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048633" y="5599810"/>
            <a:ext cx="177165" cy="0"/>
          </a:xfrm>
          <a:custGeom>
            <a:avLst/>
            <a:gdLst/>
            <a:ahLst/>
            <a:cxnLst/>
            <a:rect l="l" t="t" r="r" b="b"/>
            <a:pathLst>
              <a:path w="177164" h="0">
                <a:moveTo>
                  <a:pt x="0" y="0"/>
                </a:moveTo>
                <a:lnTo>
                  <a:pt x="17678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294130" y="6369684"/>
            <a:ext cx="215265" cy="0"/>
          </a:xfrm>
          <a:custGeom>
            <a:avLst/>
            <a:gdLst/>
            <a:ahLst/>
            <a:cxnLst/>
            <a:rect l="l" t="t" r="r" b="b"/>
            <a:pathLst>
              <a:path w="215265" h="0">
                <a:moveTo>
                  <a:pt x="0" y="0"/>
                </a:moveTo>
                <a:lnTo>
                  <a:pt x="21488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883917" y="6369684"/>
            <a:ext cx="140335" cy="0"/>
          </a:xfrm>
          <a:custGeom>
            <a:avLst/>
            <a:gdLst/>
            <a:ahLst/>
            <a:cxnLst/>
            <a:rect l="l" t="t" r="r" b="b"/>
            <a:pathLst>
              <a:path w="140335" h="0">
                <a:moveTo>
                  <a:pt x="0" y="0"/>
                </a:moveTo>
                <a:lnTo>
                  <a:pt x="140207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275967" y="6363588"/>
            <a:ext cx="82550" cy="12700"/>
          </a:xfrm>
          <a:custGeom>
            <a:avLst/>
            <a:gdLst/>
            <a:ahLst/>
            <a:cxnLst/>
            <a:rect l="l" t="t" r="r" b="b"/>
            <a:pathLst>
              <a:path w="82550" h="12700">
                <a:moveTo>
                  <a:pt x="0" y="12192"/>
                </a:moveTo>
                <a:lnTo>
                  <a:pt x="82295" y="12192"/>
                </a:lnTo>
                <a:lnTo>
                  <a:pt x="82295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1129080" y="4915636"/>
            <a:ext cx="3775710" cy="1632585"/>
          </a:xfrm>
          <a:prstGeom prst="rect">
            <a:avLst/>
          </a:prstGeom>
        </p:spPr>
        <p:txBody>
          <a:bodyPr wrap="square" lIns="0" tIns="10985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dirty="0" sz="1400" spc="-5">
                <a:latin typeface="Times New Roman"/>
                <a:cs typeface="Times New Roman"/>
              </a:rPr>
              <a:t>Derive the two sides with respect to</a:t>
            </a:r>
            <a:r>
              <a:rPr dirty="0" sz="1400" spc="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(t)</a:t>
            </a:r>
            <a:endParaRPr sz="1400">
              <a:latin typeface="Times New Roman"/>
              <a:cs typeface="Times New Roman"/>
            </a:endParaRPr>
          </a:p>
          <a:p>
            <a:pPr marL="981710">
              <a:lnSpc>
                <a:spcPts val="1375"/>
              </a:lnSpc>
              <a:spcBef>
                <a:spcPts val="770"/>
              </a:spcBef>
              <a:tabLst>
                <a:tab pos="2023110" algn="l"/>
                <a:tab pos="2925445" algn="l"/>
              </a:tabLst>
            </a:pPr>
            <a:r>
              <a:rPr dirty="0" sz="1400">
                <a:latin typeface="Cambria Math"/>
                <a:cs typeface="Cambria Math"/>
              </a:rPr>
              <a:t>1	</a:t>
            </a:r>
            <a:r>
              <a:rPr dirty="0" sz="1400" spc="40">
                <a:latin typeface="Cambria Math"/>
                <a:cs typeface="Cambria Math"/>
              </a:rPr>
              <a:t>𝑑</a:t>
            </a:r>
            <a:r>
              <a:rPr dirty="0" baseline="27777" sz="1500" spc="60">
                <a:latin typeface="Cambria Math"/>
                <a:cs typeface="Cambria Math"/>
              </a:rPr>
              <a:t>2</a:t>
            </a:r>
            <a:r>
              <a:rPr dirty="0" sz="1400" spc="40">
                <a:latin typeface="Cambria Math"/>
                <a:cs typeface="Cambria Math"/>
              </a:rPr>
              <a:t>𝑖	</a:t>
            </a:r>
            <a:r>
              <a:rPr dirty="0" sz="1400">
                <a:latin typeface="Cambria Math"/>
                <a:cs typeface="Cambria Math"/>
              </a:rPr>
              <a:t>𝑑𝑖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ts val="1375"/>
              </a:lnSpc>
            </a:pPr>
            <a:r>
              <a:rPr dirty="0" sz="1400">
                <a:latin typeface="Cambria Math"/>
                <a:cs typeface="Cambria Math"/>
              </a:rPr>
              <a:t>2𝑐𝑜𝑠𝑡 =  </a:t>
            </a:r>
            <a:r>
              <a:rPr dirty="0" baseline="-37698" sz="2100">
                <a:latin typeface="Cambria Math"/>
                <a:cs typeface="Cambria Math"/>
              </a:rPr>
              <a:t>4 ∗ 10</a:t>
            </a:r>
            <a:r>
              <a:rPr dirty="0" baseline="-27777" sz="1500">
                <a:latin typeface="Cambria Math"/>
                <a:cs typeface="Cambria Math"/>
              </a:rPr>
              <a:t>−6 </a:t>
            </a:r>
            <a:r>
              <a:rPr dirty="0" sz="1400">
                <a:latin typeface="Cambria Math"/>
                <a:cs typeface="Cambria Math"/>
              </a:rPr>
              <a:t>𝑖 + 0.01 </a:t>
            </a:r>
            <a:r>
              <a:rPr dirty="0" baseline="-37698" sz="2100" spc="67">
                <a:latin typeface="Cambria Math"/>
                <a:cs typeface="Cambria Math"/>
              </a:rPr>
              <a:t>𝑑𝑡</a:t>
            </a:r>
            <a:r>
              <a:rPr dirty="0" baseline="-27777" sz="1500" spc="67">
                <a:latin typeface="Cambria Math"/>
                <a:cs typeface="Cambria Math"/>
              </a:rPr>
              <a:t>2  </a:t>
            </a:r>
            <a:r>
              <a:rPr dirty="0" sz="1400">
                <a:latin typeface="Cambria Math"/>
                <a:cs typeface="Cambria Math"/>
              </a:rPr>
              <a:t>+ 4000</a:t>
            </a:r>
            <a:r>
              <a:rPr dirty="0" sz="1400" spc="-110">
                <a:latin typeface="Cambria Math"/>
                <a:cs typeface="Cambria Math"/>
              </a:rPr>
              <a:t> </a:t>
            </a:r>
            <a:r>
              <a:rPr dirty="0" baseline="-37698" sz="2100">
                <a:latin typeface="Cambria Math"/>
                <a:cs typeface="Cambria Math"/>
              </a:rPr>
              <a:t>𝑑𝑡</a:t>
            </a:r>
            <a:endParaRPr baseline="-37698" sz="2100">
              <a:latin typeface="Cambria Math"/>
              <a:cs typeface="Cambria Math"/>
            </a:endParaRPr>
          </a:p>
          <a:p>
            <a:pPr marL="12700" marR="5080">
              <a:lnSpc>
                <a:spcPts val="2990"/>
              </a:lnSpc>
              <a:spcBef>
                <a:spcPts val="400"/>
              </a:spcBef>
            </a:pP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5">
                <a:latin typeface="Times New Roman"/>
                <a:cs typeface="Times New Roman"/>
              </a:rPr>
              <a:t>simplicity, </a:t>
            </a:r>
            <a:r>
              <a:rPr dirty="0" sz="1400">
                <a:latin typeface="Times New Roman"/>
                <a:cs typeface="Times New Roman"/>
              </a:rPr>
              <a:t>use </a:t>
            </a:r>
            <a:r>
              <a:rPr dirty="0" sz="1400" spc="-5">
                <a:latin typeface="Times New Roman"/>
                <a:cs typeface="Times New Roman"/>
              </a:rPr>
              <a:t>the symbols </a:t>
            </a:r>
            <a:r>
              <a:rPr dirty="0" sz="1400">
                <a:latin typeface="Times New Roman"/>
                <a:cs typeface="Times New Roman"/>
              </a:rPr>
              <a:t>of (</a:t>
            </a:r>
            <a:r>
              <a:rPr dirty="0" sz="1400" i="1">
                <a:latin typeface="Times New Roman"/>
                <a:cs typeface="Times New Roman"/>
              </a:rPr>
              <a:t>C, </a:t>
            </a:r>
            <a:r>
              <a:rPr dirty="0" sz="1400" spc="-5" i="1">
                <a:latin typeface="Times New Roman"/>
                <a:cs typeface="Times New Roman"/>
              </a:rPr>
              <a:t>L, and R</a:t>
            </a:r>
            <a:r>
              <a:rPr dirty="0" sz="1400" spc="-5">
                <a:latin typeface="Times New Roman"/>
                <a:cs typeface="Times New Roman"/>
              </a:rPr>
              <a:t>) then  </a:t>
            </a:r>
            <a:r>
              <a:rPr dirty="0" sz="1400">
                <a:latin typeface="Times New Roman"/>
                <a:cs typeface="Times New Roman"/>
              </a:rPr>
              <a:t>L </a:t>
            </a:r>
            <a:r>
              <a:rPr dirty="0" baseline="47222" sz="1500" spc="89">
                <a:latin typeface="Cambria Math"/>
                <a:cs typeface="Cambria Math"/>
              </a:rPr>
              <a:t>𝑑</a:t>
            </a:r>
            <a:r>
              <a:rPr dirty="0" baseline="83333" sz="1200" spc="89">
                <a:latin typeface="Cambria Math"/>
                <a:cs typeface="Cambria Math"/>
              </a:rPr>
              <a:t>2</a:t>
            </a:r>
            <a:r>
              <a:rPr dirty="0" baseline="47222" sz="1500" spc="89">
                <a:latin typeface="Cambria Math"/>
                <a:cs typeface="Cambria Math"/>
              </a:rPr>
              <a:t>𝑖 </a:t>
            </a:r>
            <a:r>
              <a:rPr dirty="0" sz="1400">
                <a:latin typeface="Cambria Math"/>
                <a:cs typeface="Cambria Math"/>
              </a:rPr>
              <a:t>+ 𝑅 </a:t>
            </a:r>
            <a:r>
              <a:rPr dirty="0" baseline="47222" sz="1500" spc="60">
                <a:latin typeface="Cambria Math"/>
                <a:cs typeface="Cambria Math"/>
              </a:rPr>
              <a:t>𝑑𝑖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baseline="47222" sz="1500" spc="30">
                <a:latin typeface="Cambria Math"/>
                <a:cs typeface="Cambria Math"/>
              </a:rPr>
              <a:t>1 </a:t>
            </a:r>
            <a:r>
              <a:rPr dirty="0" sz="1400">
                <a:latin typeface="Cambria Math"/>
                <a:cs typeface="Cambria Math"/>
              </a:rPr>
              <a:t>𝑖 =</a:t>
            </a:r>
            <a:r>
              <a:rPr dirty="0" sz="1400" spc="-4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2𝑐𝑜𝑠𝑡</a:t>
            </a:r>
            <a:endParaRPr sz="1400">
              <a:latin typeface="Cambria Math"/>
              <a:cs typeface="Cambria Math"/>
            </a:endParaRPr>
          </a:p>
          <a:p>
            <a:pPr marL="164465">
              <a:lnSpc>
                <a:spcPts val="310"/>
              </a:lnSpc>
              <a:tabLst>
                <a:tab pos="754380" algn="l"/>
                <a:tab pos="1146810" algn="l"/>
              </a:tabLst>
            </a:pPr>
            <a:r>
              <a:rPr dirty="0" sz="1000" spc="75">
                <a:latin typeface="Cambria Math"/>
                <a:cs typeface="Cambria Math"/>
              </a:rPr>
              <a:t>𝑑𝑡</a:t>
            </a:r>
            <a:r>
              <a:rPr dirty="0" baseline="20833" sz="1200" spc="112">
                <a:latin typeface="Cambria Math"/>
                <a:cs typeface="Cambria Math"/>
              </a:rPr>
              <a:t>2	</a:t>
            </a:r>
            <a:r>
              <a:rPr dirty="0" sz="1000" spc="45">
                <a:latin typeface="Cambria Math"/>
                <a:cs typeface="Cambria Math"/>
              </a:rPr>
              <a:t>𝑑𝑡	</a:t>
            </a:r>
            <a:r>
              <a:rPr dirty="0" sz="1000" spc="5">
                <a:latin typeface="Cambria Math"/>
                <a:cs typeface="Cambria Math"/>
              </a:rPr>
              <a:t>𝐶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1449577" y="6845172"/>
            <a:ext cx="119380" cy="0"/>
          </a:xfrm>
          <a:custGeom>
            <a:avLst/>
            <a:gdLst/>
            <a:ahLst/>
            <a:cxnLst/>
            <a:rect l="l" t="t" r="r" b="b"/>
            <a:pathLst>
              <a:path w="119380" h="0">
                <a:moveTo>
                  <a:pt x="0" y="0"/>
                </a:moveTo>
                <a:lnTo>
                  <a:pt x="11887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1447546" y="6823329"/>
            <a:ext cx="71120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497205" algn="l"/>
              </a:tabLst>
            </a:pPr>
            <a:r>
              <a:rPr dirty="0" sz="1400">
                <a:latin typeface="Cambria Math"/>
                <a:cs typeface="Cambria Math"/>
              </a:rPr>
              <a:t>𝐿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-5">
                <a:latin typeface="Cambria Math"/>
                <a:cs typeface="Cambria Math"/>
              </a:rPr>
              <a:t>𝐿𝐶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1944877" y="6845172"/>
            <a:ext cx="208915" cy="0"/>
          </a:xfrm>
          <a:custGeom>
            <a:avLst/>
            <a:gdLst/>
            <a:ahLst/>
            <a:cxnLst/>
            <a:rect l="l" t="t" r="r" b="b"/>
            <a:pathLst>
              <a:path w="208914" h="0">
                <a:moveTo>
                  <a:pt x="0" y="0"/>
                </a:moveTo>
                <a:lnTo>
                  <a:pt x="208787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1129080" y="6704456"/>
            <a:ext cx="182943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25">
                <a:latin typeface="Cambria Math"/>
                <a:cs typeface="Cambria Math"/>
              </a:rPr>
              <a:t>𝑖̿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baseline="41666" sz="2100">
                <a:latin typeface="Cambria Math"/>
                <a:cs typeface="Cambria Math"/>
              </a:rPr>
              <a:t>𝑅 </a:t>
            </a:r>
            <a:r>
              <a:rPr dirty="0" sz="1400" spc="25">
                <a:latin typeface="Cambria Math"/>
                <a:cs typeface="Cambria Math"/>
              </a:rPr>
              <a:t>𝑖̅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baseline="41666" sz="2100">
                <a:latin typeface="Cambria Math"/>
                <a:cs typeface="Cambria Math"/>
              </a:rPr>
              <a:t>1 </a:t>
            </a:r>
            <a:r>
              <a:rPr dirty="0" sz="1400">
                <a:latin typeface="Cambria Math"/>
                <a:cs typeface="Cambria Math"/>
              </a:rPr>
              <a:t>𝑖 =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2𝑐𝑜𝑠𝑡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129080" y="7002247"/>
            <a:ext cx="4296410" cy="2583180"/>
          </a:xfrm>
          <a:prstGeom prst="rect">
            <a:avLst/>
          </a:prstGeom>
        </p:spPr>
        <p:txBody>
          <a:bodyPr wrap="square" lIns="0" tIns="11176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80"/>
              </a:spcBef>
            </a:pPr>
            <a:r>
              <a:rPr dirty="0" sz="1400" spc="45">
                <a:latin typeface="Cambria Math"/>
                <a:cs typeface="Cambria Math"/>
              </a:rPr>
              <a:t>𝑟</a:t>
            </a:r>
            <a:r>
              <a:rPr dirty="0" baseline="27777" sz="1500" spc="67">
                <a:latin typeface="Cambria Math"/>
                <a:cs typeface="Cambria Math"/>
              </a:rPr>
              <a:t>2 </a:t>
            </a:r>
            <a:r>
              <a:rPr dirty="0" sz="1400">
                <a:latin typeface="Cambria Math"/>
                <a:cs typeface="Cambria Math"/>
              </a:rPr>
              <a:t>+ 400000𝑟 + </a:t>
            </a:r>
            <a:r>
              <a:rPr dirty="0" sz="1400" spc="-5">
                <a:latin typeface="Cambria Math"/>
                <a:cs typeface="Cambria Math"/>
              </a:rPr>
              <a:t>25000000 </a:t>
            </a: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1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0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80"/>
              </a:spcBef>
            </a:pPr>
            <a:r>
              <a:rPr dirty="0" sz="1400">
                <a:latin typeface="Cambria Math"/>
                <a:cs typeface="Cambria Math"/>
              </a:rPr>
              <a:t>→ </a:t>
            </a:r>
            <a:r>
              <a:rPr dirty="0" sz="1400" spc="-85">
                <a:latin typeface="Cambria Math"/>
                <a:cs typeface="Cambria Math"/>
              </a:rPr>
              <a:t>𝑟</a:t>
            </a:r>
            <a:r>
              <a:rPr dirty="0" baseline="-16666" sz="1500" spc="-127">
                <a:latin typeface="Cambria Math"/>
                <a:cs typeface="Cambria Math"/>
              </a:rPr>
              <a:t>1 </a:t>
            </a:r>
            <a:r>
              <a:rPr dirty="0" sz="1400">
                <a:latin typeface="Cambria Math"/>
                <a:cs typeface="Cambria Math"/>
              </a:rPr>
              <a:t>= −399937.5 &amp; </a:t>
            </a:r>
            <a:r>
              <a:rPr dirty="0" sz="1400" spc="-75">
                <a:latin typeface="Cambria Math"/>
                <a:cs typeface="Cambria Math"/>
              </a:rPr>
              <a:t>𝑟</a:t>
            </a:r>
            <a:r>
              <a:rPr dirty="0" baseline="-16666" sz="1500" spc="-112">
                <a:latin typeface="Cambria Math"/>
                <a:cs typeface="Cambria Math"/>
              </a:rPr>
              <a:t>2 </a:t>
            </a: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10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−62.51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310"/>
              </a:spcBef>
            </a:pPr>
            <a:r>
              <a:rPr dirty="0" baseline="-19841" sz="2100" spc="44">
                <a:latin typeface="Cambria Math"/>
                <a:cs typeface="Cambria Math"/>
              </a:rPr>
              <a:t>𝑖</a:t>
            </a:r>
            <a:r>
              <a:rPr dirty="0" baseline="-44444" sz="1500" spc="44">
                <a:latin typeface="Cambria Math"/>
                <a:cs typeface="Cambria Math"/>
              </a:rPr>
              <a:t>ℎ </a:t>
            </a:r>
            <a:r>
              <a:rPr dirty="0" baseline="-19841" sz="2100">
                <a:latin typeface="Cambria Math"/>
                <a:cs typeface="Cambria Math"/>
              </a:rPr>
              <a:t>= </a:t>
            </a:r>
            <a:r>
              <a:rPr dirty="0" baseline="-19841" sz="2100" spc="-75">
                <a:latin typeface="Cambria Math"/>
                <a:cs typeface="Cambria Math"/>
              </a:rPr>
              <a:t>𝐶</a:t>
            </a:r>
            <a:r>
              <a:rPr dirty="0" baseline="-44444" sz="1500" spc="-75">
                <a:latin typeface="Cambria Math"/>
                <a:cs typeface="Cambria Math"/>
              </a:rPr>
              <a:t>1 </a:t>
            </a:r>
            <a:r>
              <a:rPr dirty="0" baseline="-19841" sz="2100" spc="22">
                <a:latin typeface="Cambria Math"/>
                <a:cs typeface="Cambria Math"/>
              </a:rPr>
              <a:t>𝑒</a:t>
            </a:r>
            <a:r>
              <a:rPr dirty="0" sz="1000" spc="15">
                <a:latin typeface="Cambria Math"/>
                <a:cs typeface="Cambria Math"/>
              </a:rPr>
              <a:t>−399937.5𝑥 </a:t>
            </a:r>
            <a:r>
              <a:rPr dirty="0" baseline="-19841" sz="2100">
                <a:latin typeface="Cambria Math"/>
                <a:cs typeface="Cambria Math"/>
              </a:rPr>
              <a:t>+ </a:t>
            </a:r>
            <a:r>
              <a:rPr dirty="0" baseline="-19841" sz="2100" spc="-44">
                <a:latin typeface="Cambria Math"/>
                <a:cs typeface="Cambria Math"/>
              </a:rPr>
              <a:t>𝐶</a:t>
            </a:r>
            <a:r>
              <a:rPr dirty="0" baseline="-44444" sz="1500" spc="-44">
                <a:latin typeface="Cambria Math"/>
                <a:cs typeface="Cambria Math"/>
              </a:rPr>
              <a:t>2</a:t>
            </a:r>
            <a:r>
              <a:rPr dirty="0" baseline="-44444" sz="1500" spc="209">
                <a:latin typeface="Cambria Math"/>
                <a:cs typeface="Cambria Math"/>
              </a:rPr>
              <a:t> </a:t>
            </a:r>
            <a:r>
              <a:rPr dirty="0" baseline="-19841" sz="2100" spc="30">
                <a:latin typeface="Cambria Math"/>
                <a:cs typeface="Cambria Math"/>
              </a:rPr>
              <a:t>𝑒</a:t>
            </a:r>
            <a:r>
              <a:rPr dirty="0" sz="1000" spc="20">
                <a:latin typeface="Cambria Math"/>
                <a:cs typeface="Cambria Math"/>
              </a:rPr>
              <a:t>−62.51𝑥</a:t>
            </a:r>
            <a:endParaRPr sz="10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295"/>
              </a:spcBef>
            </a:pPr>
            <a:r>
              <a:rPr dirty="0" sz="1400" spc="-5">
                <a:latin typeface="Times New Roman"/>
                <a:cs typeface="Times New Roman"/>
              </a:rPr>
              <a:t>Since </a:t>
            </a:r>
            <a:r>
              <a:rPr dirty="0" sz="1400" spc="15">
                <a:latin typeface="Cambria Math"/>
                <a:cs typeface="Cambria Math"/>
              </a:rPr>
              <a:t>𝑔</a:t>
            </a:r>
            <a:r>
              <a:rPr dirty="0" baseline="1984" sz="2100" spc="22">
                <a:latin typeface="Cambria Math"/>
                <a:cs typeface="Cambria Math"/>
              </a:rPr>
              <a:t>(</a:t>
            </a:r>
            <a:r>
              <a:rPr dirty="0" sz="1400" spc="15">
                <a:latin typeface="Cambria Math"/>
                <a:cs typeface="Cambria Math"/>
              </a:rPr>
              <a:t>𝑥</a:t>
            </a:r>
            <a:r>
              <a:rPr dirty="0" baseline="1984" sz="2100" spc="22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sz="1400" spc="5">
                <a:latin typeface="Cambria Math"/>
                <a:cs typeface="Cambria Math"/>
              </a:rPr>
              <a:t>2sin(𝑡)</a:t>
            </a:r>
            <a:r>
              <a:rPr dirty="0" sz="1400" spc="135">
                <a:latin typeface="Cambria Math"/>
                <a:cs typeface="Cambria Math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then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85"/>
              </a:spcBef>
              <a:tabLst>
                <a:tab pos="1703070" algn="l"/>
                <a:tab pos="2134235" algn="l"/>
              </a:tabLst>
            </a:pPr>
            <a:r>
              <a:rPr dirty="0" sz="1400" spc="30">
                <a:latin typeface="Cambria Math"/>
                <a:cs typeface="Cambria Math"/>
              </a:rPr>
              <a:t>𝑖</a:t>
            </a:r>
            <a:r>
              <a:rPr dirty="0" baseline="-16666" sz="1500" spc="44">
                <a:latin typeface="Cambria Math"/>
                <a:cs typeface="Cambria Math"/>
              </a:rPr>
              <a:t>𝑝  </a:t>
            </a:r>
            <a:r>
              <a:rPr dirty="0" sz="1400">
                <a:latin typeface="Cambria Math"/>
                <a:cs typeface="Cambria Math"/>
              </a:rPr>
              <a:t>= 𝑀 𝑐𝑜𝑠𝑡</a:t>
            </a:r>
            <a:r>
              <a:rPr dirty="0" sz="1400" spc="11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+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𝑁𝑠𝑖𝑛𝑡	→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-170">
                <a:latin typeface="Cambria Math"/>
                <a:cs typeface="Cambria Math"/>
              </a:rPr>
              <a:t>𝑖</a:t>
            </a:r>
            <a:r>
              <a:rPr dirty="0" baseline="-16666" sz="1500" spc="-254">
                <a:latin typeface="Cambria Math"/>
                <a:cs typeface="Cambria Math"/>
              </a:rPr>
              <a:t>𝑝</a:t>
            </a:r>
            <a:r>
              <a:rPr dirty="0" sz="1400" spc="-170">
                <a:latin typeface="Cambria Math"/>
                <a:cs typeface="Cambria Math"/>
              </a:rPr>
              <a:t>̅	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sz="1400" spc="5">
                <a:latin typeface="Cambria Math"/>
                <a:cs typeface="Cambria Math"/>
              </a:rPr>
              <a:t>−𝑀 </a:t>
            </a:r>
            <a:r>
              <a:rPr dirty="0" sz="1400">
                <a:latin typeface="Cambria Math"/>
                <a:cs typeface="Cambria Math"/>
              </a:rPr>
              <a:t>𝑠𝑖𝑛𝑡 +</a:t>
            </a:r>
            <a:r>
              <a:rPr dirty="0" sz="1400" spc="9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𝑁𝑐𝑜𝑠𝑡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944"/>
              </a:spcBef>
              <a:tabLst>
                <a:tab pos="207645" algn="l"/>
              </a:tabLst>
            </a:pPr>
            <a:r>
              <a:rPr dirty="0" sz="1400" spc="-170">
                <a:latin typeface="Cambria Math"/>
                <a:cs typeface="Cambria Math"/>
              </a:rPr>
              <a:t>𝑖</a:t>
            </a:r>
            <a:r>
              <a:rPr dirty="0" baseline="-16666" sz="1500" spc="-254">
                <a:latin typeface="Cambria Math"/>
                <a:cs typeface="Cambria Math"/>
              </a:rPr>
              <a:t>𝑝</a:t>
            </a:r>
            <a:r>
              <a:rPr dirty="0" sz="1400" spc="-170">
                <a:latin typeface="Cambria Math"/>
                <a:cs typeface="Cambria Math"/>
              </a:rPr>
              <a:t>̿	</a:t>
            </a:r>
            <a:r>
              <a:rPr dirty="0" sz="1400">
                <a:latin typeface="Cambria Math"/>
                <a:cs typeface="Cambria Math"/>
              </a:rPr>
              <a:t>= −𝑀 𝑐𝑜𝑠𝑡 −</a:t>
            </a:r>
            <a:r>
              <a:rPr dirty="0" sz="1400" spc="12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𝑁𝑠𝑖𝑛𝑡</a:t>
            </a:r>
            <a:endParaRPr sz="1400">
              <a:latin typeface="Cambria Math"/>
              <a:cs typeface="Cambria Math"/>
            </a:endParaRPr>
          </a:p>
          <a:p>
            <a:pPr marL="12700" marR="5080">
              <a:lnSpc>
                <a:spcPct val="147800"/>
              </a:lnSpc>
              <a:spcBef>
                <a:spcPts val="195"/>
              </a:spcBef>
            </a:pPr>
            <a:r>
              <a:rPr dirty="0" sz="1400">
                <a:latin typeface="Cambria Math"/>
                <a:cs typeface="Cambria Math"/>
              </a:rPr>
              <a:t>→ −𝑀 𝑐𝑜𝑠𝑡 − 𝑁𝑠𝑖𝑛𝑡 + 4 ∗ </a:t>
            </a:r>
            <a:r>
              <a:rPr dirty="0" sz="1400" spc="10">
                <a:latin typeface="Cambria Math"/>
                <a:cs typeface="Cambria Math"/>
              </a:rPr>
              <a:t>10</a:t>
            </a:r>
            <a:r>
              <a:rPr dirty="0" baseline="27777" sz="1500" spc="15">
                <a:latin typeface="Cambria Math"/>
                <a:cs typeface="Cambria Math"/>
              </a:rPr>
              <a:t>5</a:t>
            </a:r>
            <a:r>
              <a:rPr dirty="0" baseline="1984" sz="2100" spc="15">
                <a:latin typeface="Cambria Math"/>
                <a:cs typeface="Cambria Math"/>
              </a:rPr>
              <a:t>(</a:t>
            </a:r>
            <a:r>
              <a:rPr dirty="0" sz="1400" spc="10">
                <a:latin typeface="Cambria Math"/>
                <a:cs typeface="Cambria Math"/>
              </a:rPr>
              <a:t>−𝑀 </a:t>
            </a:r>
            <a:r>
              <a:rPr dirty="0" sz="1400">
                <a:latin typeface="Cambria Math"/>
                <a:cs typeface="Cambria Math"/>
              </a:rPr>
              <a:t>𝑠𝑖𝑛𝑡 + </a:t>
            </a:r>
            <a:r>
              <a:rPr dirty="0" sz="1400" spc="5">
                <a:latin typeface="Cambria Math"/>
                <a:cs typeface="Cambria Math"/>
              </a:rPr>
              <a:t>𝑁𝑐𝑜𝑠𝑡</a:t>
            </a:r>
            <a:r>
              <a:rPr dirty="0" baseline="1984" sz="2100" spc="7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+ 25 ∗  </a:t>
            </a:r>
            <a:r>
              <a:rPr dirty="0" sz="1400" spc="5">
                <a:latin typeface="Cambria Math"/>
                <a:cs typeface="Cambria Math"/>
              </a:rPr>
              <a:t>10</a:t>
            </a:r>
            <a:r>
              <a:rPr dirty="0" baseline="27777" sz="1500" spc="7">
                <a:latin typeface="Cambria Math"/>
                <a:cs typeface="Cambria Math"/>
              </a:rPr>
              <a:t>6 </a:t>
            </a:r>
            <a:r>
              <a:rPr dirty="0" baseline="1984" sz="2100" spc="-7">
                <a:latin typeface="Cambria Math"/>
                <a:cs typeface="Cambria Math"/>
              </a:rPr>
              <a:t>(</a:t>
            </a:r>
            <a:r>
              <a:rPr dirty="0" sz="1400" spc="-5">
                <a:latin typeface="Cambria Math"/>
                <a:cs typeface="Cambria Math"/>
              </a:rPr>
              <a:t>𝑀 </a:t>
            </a:r>
            <a:r>
              <a:rPr dirty="0" sz="1400">
                <a:latin typeface="Cambria Math"/>
                <a:cs typeface="Cambria Math"/>
              </a:rPr>
              <a:t>𝑐𝑜𝑠𝑡 + 𝑁𝑠𝑖𝑛𝑡 </a:t>
            </a:r>
            <a:r>
              <a:rPr dirty="0" baseline="1984" sz="2100">
                <a:latin typeface="Cambria Math"/>
                <a:cs typeface="Cambria Math"/>
              </a:rPr>
              <a:t>) </a:t>
            </a:r>
            <a:r>
              <a:rPr dirty="0" sz="1400">
                <a:latin typeface="Times New Roman"/>
                <a:cs typeface="Times New Roman"/>
              </a:rPr>
              <a:t>=</a:t>
            </a:r>
            <a:r>
              <a:rPr dirty="0" sz="1400" spc="15">
                <a:latin typeface="Times New Roman"/>
                <a:cs typeface="Times New Roman"/>
              </a:rPr>
              <a:t> </a:t>
            </a:r>
            <a:r>
              <a:rPr dirty="0" sz="1400">
                <a:latin typeface="Cambria Math"/>
                <a:cs typeface="Cambria Math"/>
              </a:rPr>
              <a:t>2𝑠𝑖𝑛𝑡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865245" y="3320541"/>
            <a:ext cx="1543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Times New Roman"/>
                <a:cs typeface="Times New Roman"/>
              </a:rPr>
              <a:t>V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810250" y="2599689"/>
            <a:ext cx="1543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Times New Roman"/>
                <a:cs typeface="Times New Roman"/>
              </a:rPr>
              <a:t>R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689986" y="1942845"/>
            <a:ext cx="1543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Times New Roman"/>
                <a:cs typeface="Times New Roman"/>
              </a:rPr>
              <a:t>C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096892" y="2023618"/>
            <a:ext cx="14478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Times New Roman"/>
                <a:cs typeface="Times New Roman"/>
              </a:rPr>
              <a:t>L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3761740" y="3004819"/>
            <a:ext cx="288290" cy="288290"/>
          </a:xfrm>
          <a:custGeom>
            <a:avLst/>
            <a:gdLst/>
            <a:ahLst/>
            <a:cxnLst/>
            <a:rect l="l" t="t" r="r" b="b"/>
            <a:pathLst>
              <a:path w="288289" h="288289">
                <a:moveTo>
                  <a:pt x="144145" y="0"/>
                </a:moveTo>
                <a:lnTo>
                  <a:pt x="98576" y="7346"/>
                </a:lnTo>
                <a:lnTo>
                  <a:pt x="59006" y="27805"/>
                </a:lnTo>
                <a:lnTo>
                  <a:pt x="27805" y="59006"/>
                </a:lnTo>
                <a:lnTo>
                  <a:pt x="7346" y="98576"/>
                </a:lnTo>
                <a:lnTo>
                  <a:pt x="0" y="144145"/>
                </a:lnTo>
                <a:lnTo>
                  <a:pt x="7346" y="189713"/>
                </a:lnTo>
                <a:lnTo>
                  <a:pt x="27805" y="229283"/>
                </a:lnTo>
                <a:lnTo>
                  <a:pt x="59006" y="260484"/>
                </a:lnTo>
                <a:lnTo>
                  <a:pt x="98576" y="280943"/>
                </a:lnTo>
                <a:lnTo>
                  <a:pt x="144145" y="288290"/>
                </a:lnTo>
                <a:lnTo>
                  <a:pt x="189713" y="280943"/>
                </a:lnTo>
                <a:lnTo>
                  <a:pt x="229283" y="260484"/>
                </a:lnTo>
                <a:lnTo>
                  <a:pt x="260484" y="229283"/>
                </a:lnTo>
                <a:lnTo>
                  <a:pt x="280943" y="189713"/>
                </a:lnTo>
                <a:lnTo>
                  <a:pt x="288289" y="144145"/>
                </a:lnTo>
                <a:lnTo>
                  <a:pt x="280943" y="98576"/>
                </a:lnTo>
                <a:lnTo>
                  <a:pt x="260484" y="59006"/>
                </a:lnTo>
                <a:lnTo>
                  <a:pt x="229283" y="27805"/>
                </a:lnTo>
                <a:lnTo>
                  <a:pt x="189713" y="7346"/>
                </a:lnTo>
                <a:lnTo>
                  <a:pt x="144145" y="0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2674620" y="2135504"/>
            <a:ext cx="0" cy="436880"/>
          </a:xfrm>
          <a:custGeom>
            <a:avLst/>
            <a:gdLst/>
            <a:ahLst/>
            <a:cxnLst/>
            <a:rect l="l" t="t" r="r" b="b"/>
            <a:pathLst>
              <a:path w="0" h="436880">
                <a:moveTo>
                  <a:pt x="0" y="0"/>
                </a:moveTo>
                <a:lnTo>
                  <a:pt x="0" y="436879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2752725" y="2153284"/>
            <a:ext cx="55880" cy="419100"/>
          </a:xfrm>
          <a:custGeom>
            <a:avLst/>
            <a:gdLst/>
            <a:ahLst/>
            <a:cxnLst/>
            <a:rect l="l" t="t" r="r" b="b"/>
            <a:pathLst>
              <a:path w="55880" h="419100">
                <a:moveTo>
                  <a:pt x="55880" y="0"/>
                </a:moveTo>
                <a:lnTo>
                  <a:pt x="35254" y="54592"/>
                </a:lnTo>
                <a:lnTo>
                  <a:pt x="17367" y="108981"/>
                </a:lnTo>
                <a:lnTo>
                  <a:pt x="4766" y="162823"/>
                </a:lnTo>
                <a:lnTo>
                  <a:pt x="0" y="215773"/>
                </a:lnTo>
                <a:lnTo>
                  <a:pt x="7409" y="272278"/>
                </a:lnTo>
                <a:lnTo>
                  <a:pt x="24415" y="331009"/>
                </a:lnTo>
                <a:lnTo>
                  <a:pt x="43183" y="382954"/>
                </a:lnTo>
                <a:lnTo>
                  <a:pt x="55880" y="419100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5601334" y="2534284"/>
            <a:ext cx="123825" cy="76835"/>
          </a:xfrm>
          <a:custGeom>
            <a:avLst/>
            <a:gdLst/>
            <a:ahLst/>
            <a:cxnLst/>
            <a:rect l="l" t="t" r="r" b="b"/>
            <a:pathLst>
              <a:path w="123825" h="76835">
                <a:moveTo>
                  <a:pt x="0" y="0"/>
                </a:moveTo>
                <a:lnTo>
                  <a:pt x="123825" y="7683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5601334" y="2610484"/>
            <a:ext cx="123825" cy="95250"/>
          </a:xfrm>
          <a:custGeom>
            <a:avLst/>
            <a:gdLst/>
            <a:ahLst/>
            <a:cxnLst/>
            <a:rect l="l" t="t" r="r" b="b"/>
            <a:pathLst>
              <a:path w="123825" h="95250">
                <a:moveTo>
                  <a:pt x="123825" y="0"/>
                </a:moveTo>
                <a:lnTo>
                  <a:pt x="0" y="952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5601334" y="2705734"/>
            <a:ext cx="123825" cy="47625"/>
          </a:xfrm>
          <a:custGeom>
            <a:avLst/>
            <a:gdLst/>
            <a:ahLst/>
            <a:cxnLst/>
            <a:rect l="l" t="t" r="r" b="b"/>
            <a:pathLst>
              <a:path w="123825" h="47625">
                <a:moveTo>
                  <a:pt x="0" y="0"/>
                </a:moveTo>
                <a:lnTo>
                  <a:pt x="123825" y="476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5601334" y="2753359"/>
            <a:ext cx="123825" cy="104775"/>
          </a:xfrm>
          <a:custGeom>
            <a:avLst/>
            <a:gdLst/>
            <a:ahLst/>
            <a:cxnLst/>
            <a:rect l="l" t="t" r="r" b="b"/>
            <a:pathLst>
              <a:path w="123825" h="104775">
                <a:moveTo>
                  <a:pt x="123825" y="0"/>
                </a:moveTo>
                <a:lnTo>
                  <a:pt x="0" y="10477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5601334" y="2848609"/>
            <a:ext cx="123825" cy="76835"/>
          </a:xfrm>
          <a:custGeom>
            <a:avLst/>
            <a:gdLst/>
            <a:ahLst/>
            <a:cxnLst/>
            <a:rect l="l" t="t" r="r" b="b"/>
            <a:pathLst>
              <a:path w="123825" h="76835">
                <a:moveTo>
                  <a:pt x="0" y="0"/>
                </a:moveTo>
                <a:lnTo>
                  <a:pt x="123825" y="7683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5601334" y="2924809"/>
            <a:ext cx="123825" cy="95250"/>
          </a:xfrm>
          <a:custGeom>
            <a:avLst/>
            <a:gdLst/>
            <a:ahLst/>
            <a:cxnLst/>
            <a:rect l="l" t="t" r="r" b="b"/>
            <a:pathLst>
              <a:path w="123825" h="95250">
                <a:moveTo>
                  <a:pt x="123825" y="0"/>
                </a:moveTo>
                <a:lnTo>
                  <a:pt x="0" y="952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5601334" y="2381884"/>
            <a:ext cx="0" cy="152400"/>
          </a:xfrm>
          <a:custGeom>
            <a:avLst/>
            <a:gdLst/>
            <a:ahLst/>
            <a:cxnLst/>
            <a:rect l="l" t="t" r="r" b="b"/>
            <a:pathLst>
              <a:path w="0" h="152400">
                <a:moveTo>
                  <a:pt x="0" y="15240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5601334" y="3010534"/>
            <a:ext cx="0" cy="152400"/>
          </a:xfrm>
          <a:custGeom>
            <a:avLst/>
            <a:gdLst/>
            <a:ahLst/>
            <a:cxnLst/>
            <a:rect l="l" t="t" r="r" b="b"/>
            <a:pathLst>
              <a:path w="0" h="152400">
                <a:moveTo>
                  <a:pt x="0" y="15240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5574029" y="3100704"/>
            <a:ext cx="71755" cy="71755"/>
          </a:xfrm>
          <a:custGeom>
            <a:avLst/>
            <a:gdLst/>
            <a:ahLst/>
            <a:cxnLst/>
            <a:rect l="l" t="t" r="r" b="b"/>
            <a:pathLst>
              <a:path w="71754" h="71755">
                <a:moveTo>
                  <a:pt x="35814" y="0"/>
                </a:moveTo>
                <a:lnTo>
                  <a:pt x="21859" y="2809"/>
                </a:lnTo>
                <a:lnTo>
                  <a:pt x="10477" y="10477"/>
                </a:lnTo>
                <a:lnTo>
                  <a:pt x="2809" y="21859"/>
                </a:lnTo>
                <a:lnTo>
                  <a:pt x="0" y="35813"/>
                </a:lnTo>
                <a:lnTo>
                  <a:pt x="2809" y="49841"/>
                </a:lnTo>
                <a:lnTo>
                  <a:pt x="10477" y="61261"/>
                </a:lnTo>
                <a:lnTo>
                  <a:pt x="21859" y="68943"/>
                </a:lnTo>
                <a:lnTo>
                  <a:pt x="35814" y="71754"/>
                </a:lnTo>
                <a:lnTo>
                  <a:pt x="49841" y="68943"/>
                </a:lnTo>
                <a:lnTo>
                  <a:pt x="61261" y="61261"/>
                </a:lnTo>
                <a:lnTo>
                  <a:pt x="68943" y="49841"/>
                </a:lnTo>
                <a:lnTo>
                  <a:pt x="71755" y="35813"/>
                </a:lnTo>
                <a:lnTo>
                  <a:pt x="68943" y="21859"/>
                </a:lnTo>
                <a:lnTo>
                  <a:pt x="61261" y="10477"/>
                </a:lnTo>
                <a:lnTo>
                  <a:pt x="49841" y="2809"/>
                </a:lnTo>
                <a:lnTo>
                  <a:pt x="3581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5574029" y="3100704"/>
            <a:ext cx="71755" cy="71755"/>
          </a:xfrm>
          <a:custGeom>
            <a:avLst/>
            <a:gdLst/>
            <a:ahLst/>
            <a:cxnLst/>
            <a:rect l="l" t="t" r="r" b="b"/>
            <a:pathLst>
              <a:path w="71754" h="71755">
                <a:moveTo>
                  <a:pt x="71755" y="35813"/>
                </a:moveTo>
                <a:lnTo>
                  <a:pt x="68943" y="21859"/>
                </a:lnTo>
                <a:lnTo>
                  <a:pt x="61261" y="10477"/>
                </a:lnTo>
                <a:lnTo>
                  <a:pt x="49841" y="2809"/>
                </a:lnTo>
                <a:lnTo>
                  <a:pt x="35814" y="0"/>
                </a:lnTo>
                <a:lnTo>
                  <a:pt x="21859" y="2809"/>
                </a:lnTo>
                <a:lnTo>
                  <a:pt x="10477" y="10477"/>
                </a:lnTo>
                <a:lnTo>
                  <a:pt x="2809" y="21859"/>
                </a:lnTo>
                <a:lnTo>
                  <a:pt x="0" y="35813"/>
                </a:lnTo>
                <a:lnTo>
                  <a:pt x="2809" y="49841"/>
                </a:lnTo>
                <a:lnTo>
                  <a:pt x="10477" y="61261"/>
                </a:lnTo>
                <a:lnTo>
                  <a:pt x="21859" y="68943"/>
                </a:lnTo>
                <a:lnTo>
                  <a:pt x="35814" y="71754"/>
                </a:lnTo>
                <a:lnTo>
                  <a:pt x="49841" y="68943"/>
                </a:lnTo>
                <a:lnTo>
                  <a:pt x="61261" y="61261"/>
                </a:lnTo>
                <a:lnTo>
                  <a:pt x="68943" y="49841"/>
                </a:lnTo>
                <a:lnTo>
                  <a:pt x="71755" y="35813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5574029" y="2348229"/>
            <a:ext cx="71755" cy="71755"/>
          </a:xfrm>
          <a:custGeom>
            <a:avLst/>
            <a:gdLst/>
            <a:ahLst/>
            <a:cxnLst/>
            <a:rect l="l" t="t" r="r" b="b"/>
            <a:pathLst>
              <a:path w="71754" h="71755">
                <a:moveTo>
                  <a:pt x="35814" y="0"/>
                </a:moveTo>
                <a:lnTo>
                  <a:pt x="21859" y="2809"/>
                </a:lnTo>
                <a:lnTo>
                  <a:pt x="10477" y="10477"/>
                </a:lnTo>
                <a:lnTo>
                  <a:pt x="2809" y="21859"/>
                </a:lnTo>
                <a:lnTo>
                  <a:pt x="0" y="35813"/>
                </a:lnTo>
                <a:lnTo>
                  <a:pt x="2809" y="49841"/>
                </a:lnTo>
                <a:lnTo>
                  <a:pt x="10477" y="61261"/>
                </a:lnTo>
                <a:lnTo>
                  <a:pt x="21859" y="68943"/>
                </a:lnTo>
                <a:lnTo>
                  <a:pt x="35814" y="71754"/>
                </a:lnTo>
                <a:lnTo>
                  <a:pt x="49841" y="68943"/>
                </a:lnTo>
                <a:lnTo>
                  <a:pt x="61261" y="61261"/>
                </a:lnTo>
                <a:lnTo>
                  <a:pt x="68943" y="49841"/>
                </a:lnTo>
                <a:lnTo>
                  <a:pt x="71755" y="35813"/>
                </a:lnTo>
                <a:lnTo>
                  <a:pt x="68943" y="21859"/>
                </a:lnTo>
                <a:lnTo>
                  <a:pt x="61261" y="10477"/>
                </a:lnTo>
                <a:lnTo>
                  <a:pt x="49841" y="2809"/>
                </a:lnTo>
                <a:lnTo>
                  <a:pt x="3581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5574029" y="2348229"/>
            <a:ext cx="71755" cy="71755"/>
          </a:xfrm>
          <a:custGeom>
            <a:avLst/>
            <a:gdLst/>
            <a:ahLst/>
            <a:cxnLst/>
            <a:rect l="l" t="t" r="r" b="b"/>
            <a:pathLst>
              <a:path w="71754" h="71755">
                <a:moveTo>
                  <a:pt x="71755" y="35813"/>
                </a:moveTo>
                <a:lnTo>
                  <a:pt x="68943" y="21859"/>
                </a:lnTo>
                <a:lnTo>
                  <a:pt x="61261" y="10477"/>
                </a:lnTo>
                <a:lnTo>
                  <a:pt x="49841" y="2809"/>
                </a:lnTo>
                <a:lnTo>
                  <a:pt x="35814" y="0"/>
                </a:lnTo>
                <a:lnTo>
                  <a:pt x="21859" y="2809"/>
                </a:lnTo>
                <a:lnTo>
                  <a:pt x="10477" y="10477"/>
                </a:lnTo>
                <a:lnTo>
                  <a:pt x="2809" y="21859"/>
                </a:lnTo>
                <a:lnTo>
                  <a:pt x="0" y="35813"/>
                </a:lnTo>
                <a:lnTo>
                  <a:pt x="2809" y="49841"/>
                </a:lnTo>
                <a:lnTo>
                  <a:pt x="10477" y="61261"/>
                </a:lnTo>
                <a:lnTo>
                  <a:pt x="21859" y="68943"/>
                </a:lnTo>
                <a:lnTo>
                  <a:pt x="35814" y="71754"/>
                </a:lnTo>
                <a:lnTo>
                  <a:pt x="49841" y="68943"/>
                </a:lnTo>
                <a:lnTo>
                  <a:pt x="61261" y="61261"/>
                </a:lnTo>
                <a:lnTo>
                  <a:pt x="68943" y="49841"/>
                </a:lnTo>
                <a:lnTo>
                  <a:pt x="71755" y="35813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3463290" y="2374899"/>
            <a:ext cx="476884" cy="0"/>
          </a:xfrm>
          <a:custGeom>
            <a:avLst/>
            <a:gdLst/>
            <a:ahLst/>
            <a:cxnLst/>
            <a:rect l="l" t="t" r="r" b="b"/>
            <a:pathLst>
              <a:path w="476885" h="0">
                <a:moveTo>
                  <a:pt x="0" y="0"/>
                </a:moveTo>
                <a:lnTo>
                  <a:pt x="47688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3940175" y="2244851"/>
            <a:ext cx="463550" cy="323215"/>
          </a:xfrm>
          <a:custGeom>
            <a:avLst/>
            <a:gdLst/>
            <a:ahLst/>
            <a:cxnLst/>
            <a:rect l="l" t="t" r="r" b="b"/>
            <a:pathLst>
              <a:path w="463550" h="323214">
                <a:moveTo>
                  <a:pt x="0" y="130809"/>
                </a:moveTo>
                <a:lnTo>
                  <a:pt x="12757" y="77261"/>
                </a:lnTo>
                <a:lnTo>
                  <a:pt x="25765" y="32750"/>
                </a:lnTo>
                <a:lnTo>
                  <a:pt x="66358" y="38996"/>
                </a:lnTo>
                <a:lnTo>
                  <a:pt x="82091" y="97018"/>
                </a:lnTo>
                <a:lnTo>
                  <a:pt x="97069" y="165185"/>
                </a:lnTo>
                <a:lnTo>
                  <a:pt x="108200" y="227627"/>
                </a:lnTo>
                <a:lnTo>
                  <a:pt x="112395" y="268477"/>
                </a:lnTo>
                <a:lnTo>
                  <a:pt x="77962" y="293766"/>
                </a:lnTo>
                <a:lnTo>
                  <a:pt x="49149" y="254761"/>
                </a:lnTo>
                <a:lnTo>
                  <a:pt x="72385" y="168392"/>
                </a:lnTo>
                <a:lnTo>
                  <a:pt x="92328" y="109807"/>
                </a:lnTo>
                <a:lnTo>
                  <a:pt x="114389" y="55127"/>
                </a:lnTo>
                <a:lnTo>
                  <a:pt x="135991" y="14981"/>
                </a:lnTo>
                <a:lnTo>
                  <a:pt x="154559" y="0"/>
                </a:lnTo>
                <a:lnTo>
                  <a:pt x="171987" y="17700"/>
                </a:lnTo>
                <a:lnTo>
                  <a:pt x="190782" y="60997"/>
                </a:lnTo>
                <a:lnTo>
                  <a:pt x="209089" y="118808"/>
                </a:lnTo>
                <a:lnTo>
                  <a:pt x="225058" y="180048"/>
                </a:lnTo>
                <a:lnTo>
                  <a:pt x="236835" y="233632"/>
                </a:lnTo>
                <a:lnTo>
                  <a:pt x="233945" y="291588"/>
                </a:lnTo>
                <a:lnTo>
                  <a:pt x="188456" y="286230"/>
                </a:lnTo>
                <a:lnTo>
                  <a:pt x="185458" y="229222"/>
                </a:lnTo>
                <a:lnTo>
                  <a:pt x="196986" y="180109"/>
                </a:lnTo>
                <a:lnTo>
                  <a:pt x="212677" y="124491"/>
                </a:lnTo>
                <a:lnTo>
                  <a:pt x="230791" y="72578"/>
                </a:lnTo>
                <a:lnTo>
                  <a:pt x="249590" y="34578"/>
                </a:lnTo>
                <a:lnTo>
                  <a:pt x="309710" y="79718"/>
                </a:lnTo>
                <a:lnTo>
                  <a:pt x="333390" y="135445"/>
                </a:lnTo>
                <a:lnTo>
                  <a:pt x="354880" y="194728"/>
                </a:lnTo>
                <a:lnTo>
                  <a:pt x="371289" y="247125"/>
                </a:lnTo>
                <a:lnTo>
                  <a:pt x="370713" y="309878"/>
                </a:lnTo>
                <a:lnTo>
                  <a:pt x="344550" y="322691"/>
                </a:lnTo>
                <a:lnTo>
                  <a:pt x="318293" y="318716"/>
                </a:lnTo>
                <a:lnTo>
                  <a:pt x="317649" y="262430"/>
                </a:lnTo>
                <a:lnTo>
                  <a:pt x="334743" y="211417"/>
                </a:lnTo>
                <a:lnTo>
                  <a:pt x="356854" y="152368"/>
                </a:lnTo>
                <a:lnTo>
                  <a:pt x="380562" y="94652"/>
                </a:lnTo>
                <a:lnTo>
                  <a:pt x="402450" y="47640"/>
                </a:lnTo>
                <a:lnTo>
                  <a:pt x="435867" y="23707"/>
                </a:lnTo>
                <a:lnTo>
                  <a:pt x="457069" y="102014"/>
                </a:lnTo>
                <a:lnTo>
                  <a:pt x="463550" y="130809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4397375" y="2374899"/>
            <a:ext cx="476884" cy="0"/>
          </a:xfrm>
          <a:custGeom>
            <a:avLst/>
            <a:gdLst/>
            <a:ahLst/>
            <a:cxnLst/>
            <a:rect l="l" t="t" r="r" b="b"/>
            <a:pathLst>
              <a:path w="476885" h="0">
                <a:moveTo>
                  <a:pt x="0" y="0"/>
                </a:moveTo>
                <a:lnTo>
                  <a:pt x="47688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3415347" y="2323782"/>
            <a:ext cx="81279" cy="812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4872672" y="2332037"/>
            <a:ext cx="81279" cy="8127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4947284" y="2374899"/>
            <a:ext cx="653415" cy="0"/>
          </a:xfrm>
          <a:custGeom>
            <a:avLst/>
            <a:gdLst/>
            <a:ahLst/>
            <a:cxnLst/>
            <a:rect l="l" t="t" r="r" b="b"/>
            <a:pathLst>
              <a:path w="653414" h="0">
                <a:moveTo>
                  <a:pt x="0" y="0"/>
                </a:moveTo>
                <a:lnTo>
                  <a:pt x="653414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4050029" y="3154044"/>
            <a:ext cx="1533525" cy="0"/>
          </a:xfrm>
          <a:custGeom>
            <a:avLst/>
            <a:gdLst/>
            <a:ahLst/>
            <a:cxnLst/>
            <a:rect l="l" t="t" r="r" b="b"/>
            <a:pathLst>
              <a:path w="1533525" h="0">
                <a:moveTo>
                  <a:pt x="0" y="0"/>
                </a:moveTo>
                <a:lnTo>
                  <a:pt x="153352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2770504" y="2366644"/>
            <a:ext cx="653415" cy="0"/>
          </a:xfrm>
          <a:custGeom>
            <a:avLst/>
            <a:gdLst/>
            <a:ahLst/>
            <a:cxnLst/>
            <a:rect l="l" t="t" r="r" b="b"/>
            <a:pathLst>
              <a:path w="653414" h="0">
                <a:moveTo>
                  <a:pt x="0" y="0"/>
                </a:moveTo>
                <a:lnTo>
                  <a:pt x="65341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2021204" y="2347594"/>
            <a:ext cx="653415" cy="0"/>
          </a:xfrm>
          <a:custGeom>
            <a:avLst/>
            <a:gdLst/>
            <a:ahLst/>
            <a:cxnLst/>
            <a:rect l="l" t="t" r="r" b="b"/>
            <a:pathLst>
              <a:path w="653414" h="0">
                <a:moveTo>
                  <a:pt x="0" y="0"/>
                </a:moveTo>
                <a:lnTo>
                  <a:pt x="653414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2021204" y="2348229"/>
            <a:ext cx="635" cy="824230"/>
          </a:xfrm>
          <a:custGeom>
            <a:avLst/>
            <a:gdLst/>
            <a:ahLst/>
            <a:cxnLst/>
            <a:rect l="l" t="t" r="r" b="b"/>
            <a:pathLst>
              <a:path w="635" h="824230">
                <a:moveTo>
                  <a:pt x="634" y="0"/>
                </a:moveTo>
                <a:lnTo>
                  <a:pt x="0" y="824229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2021204" y="3154044"/>
            <a:ext cx="1740535" cy="0"/>
          </a:xfrm>
          <a:custGeom>
            <a:avLst/>
            <a:gdLst/>
            <a:ahLst/>
            <a:cxnLst/>
            <a:rect l="l" t="t" r="r" b="b"/>
            <a:pathLst>
              <a:path w="1740535" h="0">
                <a:moveTo>
                  <a:pt x="0" y="0"/>
                </a:moveTo>
                <a:lnTo>
                  <a:pt x="1740534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2752725" y="2573019"/>
            <a:ext cx="2352675" cy="76200"/>
          </a:xfrm>
          <a:custGeom>
            <a:avLst/>
            <a:gdLst/>
            <a:ahLst/>
            <a:cxnLst/>
            <a:rect l="l" t="t" r="r" b="b"/>
            <a:pathLst>
              <a:path w="2352675" h="76200">
                <a:moveTo>
                  <a:pt x="2276475" y="0"/>
                </a:moveTo>
                <a:lnTo>
                  <a:pt x="2276475" y="76200"/>
                </a:lnTo>
                <a:lnTo>
                  <a:pt x="2339975" y="44450"/>
                </a:lnTo>
                <a:lnTo>
                  <a:pt x="2289175" y="44450"/>
                </a:lnTo>
                <a:lnTo>
                  <a:pt x="2289175" y="31750"/>
                </a:lnTo>
                <a:lnTo>
                  <a:pt x="2339975" y="31750"/>
                </a:lnTo>
                <a:lnTo>
                  <a:pt x="2276475" y="0"/>
                </a:lnTo>
                <a:close/>
              </a:path>
              <a:path w="2352675" h="76200">
                <a:moveTo>
                  <a:pt x="2276475" y="31750"/>
                </a:moveTo>
                <a:lnTo>
                  <a:pt x="0" y="31750"/>
                </a:lnTo>
                <a:lnTo>
                  <a:pt x="0" y="44450"/>
                </a:lnTo>
                <a:lnTo>
                  <a:pt x="2276475" y="44450"/>
                </a:lnTo>
                <a:lnTo>
                  <a:pt x="2276475" y="31750"/>
                </a:lnTo>
                <a:close/>
              </a:path>
              <a:path w="2352675" h="76200">
                <a:moveTo>
                  <a:pt x="2339975" y="31750"/>
                </a:moveTo>
                <a:lnTo>
                  <a:pt x="2289175" y="31750"/>
                </a:lnTo>
                <a:lnTo>
                  <a:pt x="2289175" y="44450"/>
                </a:lnTo>
                <a:lnTo>
                  <a:pt x="2339975" y="44450"/>
                </a:lnTo>
                <a:lnTo>
                  <a:pt x="2352675" y="38100"/>
                </a:lnTo>
                <a:lnTo>
                  <a:pt x="2339975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2752725" y="2611119"/>
            <a:ext cx="0" cy="408940"/>
          </a:xfrm>
          <a:custGeom>
            <a:avLst/>
            <a:gdLst/>
            <a:ahLst/>
            <a:cxnLst/>
            <a:rect l="l" t="t" r="r" b="b"/>
            <a:pathLst>
              <a:path w="0" h="408939">
                <a:moveTo>
                  <a:pt x="0" y="0"/>
                </a:moveTo>
                <a:lnTo>
                  <a:pt x="0" y="40894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2757804" y="3015614"/>
            <a:ext cx="408940" cy="0"/>
          </a:xfrm>
          <a:custGeom>
            <a:avLst/>
            <a:gdLst/>
            <a:ahLst/>
            <a:cxnLst/>
            <a:rect l="l" t="t" r="r" b="b"/>
            <a:pathLst>
              <a:path w="408939" h="0">
                <a:moveTo>
                  <a:pt x="408939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 txBox="1"/>
          <p:nvPr/>
        </p:nvSpPr>
        <p:spPr>
          <a:xfrm>
            <a:off x="2965830" y="2706369"/>
            <a:ext cx="9207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mbria Math"/>
                <a:cs typeface="Cambria Math"/>
              </a:rPr>
              <a:t>𝒊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005"/>
              </a:lnSpc>
            </a:pPr>
            <a:r>
              <a:rPr dirty="0"/>
              <a:t>1</a:t>
            </a:r>
            <a:r>
              <a:rPr dirty="0"/>
              <a:t>8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641216" y="9736022"/>
            <a:ext cx="284480" cy="330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>
                <a:latin typeface="Calibri"/>
                <a:cs typeface="Calibri"/>
              </a:rPr>
              <a:t>19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173217" y="487780"/>
            <a:ext cx="1842770" cy="4648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695325" marR="5080" indent="-683260">
              <a:lnSpc>
                <a:spcPct val="130900"/>
              </a:lnSpc>
              <a:spcBef>
                <a:spcPts val="100"/>
              </a:spcBef>
            </a:pPr>
            <a:r>
              <a:rPr dirty="0" sz="1100" i="1">
                <a:latin typeface="Lucida Calligraphy"/>
                <a:cs typeface="Lucida Calligraphy"/>
              </a:rPr>
              <a:t>Asst. </a:t>
            </a:r>
            <a:r>
              <a:rPr dirty="0" sz="1100" spc="-5" i="1">
                <a:latin typeface="Lucida Calligraphy"/>
                <a:cs typeface="Lucida Calligraphy"/>
              </a:rPr>
              <a:t>Lec. Hussien Yossif  Radhi</a:t>
            </a:r>
            <a:endParaRPr sz="1100">
              <a:latin typeface="Lucida Calligraphy"/>
              <a:cs typeface="Lucida Calligraphy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63955" y="467969"/>
            <a:ext cx="1892935" cy="4648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75310" marR="5080" indent="-563245">
              <a:lnSpc>
                <a:spcPct val="130900"/>
              </a:lnSpc>
              <a:spcBef>
                <a:spcPts val="100"/>
              </a:spcBef>
            </a:pPr>
            <a:r>
              <a:rPr dirty="0" sz="1100" i="1">
                <a:latin typeface="Lucida Calligraphy"/>
                <a:cs typeface="Lucida Calligraphy"/>
              </a:rPr>
              <a:t>Lecture </a:t>
            </a:r>
            <a:r>
              <a:rPr dirty="0" sz="1100" spc="-5" i="1">
                <a:latin typeface="Lucida Calligraphy"/>
                <a:cs typeface="Lucida Calligraphy"/>
              </a:rPr>
              <a:t>One: Differential  Equations</a:t>
            </a:r>
            <a:endParaRPr sz="1100">
              <a:latin typeface="Lucida Calligraphy"/>
              <a:cs typeface="Lucida Calligraphy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696466" y="4965826"/>
            <a:ext cx="140335" cy="0"/>
          </a:xfrm>
          <a:custGeom>
            <a:avLst/>
            <a:gdLst/>
            <a:ahLst/>
            <a:cxnLst/>
            <a:rect l="l" t="t" r="r" b="b"/>
            <a:pathLst>
              <a:path w="140335" h="0">
                <a:moveTo>
                  <a:pt x="0" y="0"/>
                </a:moveTo>
                <a:lnTo>
                  <a:pt x="140207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251582" y="4959730"/>
            <a:ext cx="82550" cy="12700"/>
          </a:xfrm>
          <a:custGeom>
            <a:avLst/>
            <a:gdLst/>
            <a:ahLst/>
            <a:cxnLst/>
            <a:rect l="l" t="t" r="r" b="b"/>
            <a:pathLst>
              <a:path w="82550" h="12700">
                <a:moveTo>
                  <a:pt x="0" y="12191"/>
                </a:moveTo>
                <a:lnTo>
                  <a:pt x="82295" y="12191"/>
                </a:lnTo>
                <a:lnTo>
                  <a:pt x="82295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129080" y="1204315"/>
            <a:ext cx="5299710" cy="3940175"/>
          </a:xfrm>
          <a:prstGeom prst="rect">
            <a:avLst/>
          </a:prstGeom>
        </p:spPr>
        <p:txBody>
          <a:bodyPr wrap="square" lIns="0" tIns="1162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15"/>
              </a:spcBef>
            </a:pPr>
            <a:r>
              <a:rPr dirty="0" sz="1400" spc="-5">
                <a:latin typeface="Cambria Math"/>
                <a:cs typeface="Cambria Math"/>
              </a:rPr>
              <a:t>−𝑁 </a:t>
            </a:r>
            <a:r>
              <a:rPr dirty="0" sz="1400">
                <a:latin typeface="Cambria Math"/>
                <a:cs typeface="Cambria Math"/>
              </a:rPr>
              <a:t>− 4 ∗ </a:t>
            </a:r>
            <a:r>
              <a:rPr dirty="0" sz="1400" spc="20">
                <a:latin typeface="Cambria Math"/>
                <a:cs typeface="Cambria Math"/>
              </a:rPr>
              <a:t>10</a:t>
            </a:r>
            <a:r>
              <a:rPr dirty="0" baseline="27777" sz="1500" spc="30">
                <a:latin typeface="Cambria Math"/>
                <a:cs typeface="Cambria Math"/>
              </a:rPr>
              <a:t>5</a:t>
            </a:r>
            <a:r>
              <a:rPr dirty="0" sz="1400" spc="20">
                <a:latin typeface="Cambria Math"/>
                <a:cs typeface="Cambria Math"/>
              </a:rPr>
              <a:t>𝑀 </a:t>
            </a:r>
            <a:r>
              <a:rPr dirty="0" sz="1400">
                <a:latin typeface="Cambria Math"/>
                <a:cs typeface="Cambria Math"/>
              </a:rPr>
              <a:t>+ 25 ∗ </a:t>
            </a:r>
            <a:r>
              <a:rPr dirty="0" sz="1400" spc="20">
                <a:latin typeface="Cambria Math"/>
                <a:cs typeface="Cambria Math"/>
              </a:rPr>
              <a:t>10</a:t>
            </a:r>
            <a:r>
              <a:rPr dirty="0" baseline="27777" sz="1500" spc="30">
                <a:latin typeface="Cambria Math"/>
                <a:cs typeface="Cambria Math"/>
              </a:rPr>
              <a:t>6</a:t>
            </a:r>
            <a:r>
              <a:rPr dirty="0" sz="1400" spc="20">
                <a:latin typeface="Cambria Math"/>
                <a:cs typeface="Cambria Math"/>
              </a:rPr>
              <a:t>𝑁 </a:t>
            </a:r>
            <a:r>
              <a:rPr dirty="0" sz="1400">
                <a:latin typeface="Cambria Math"/>
                <a:cs typeface="Cambria Math"/>
              </a:rPr>
              <a:t>= 2 … … … .</a:t>
            </a:r>
            <a:r>
              <a:rPr dirty="0" sz="1400" spc="-215">
                <a:latin typeface="Cambria Math"/>
                <a:cs typeface="Cambria Math"/>
              </a:rPr>
              <a:t> </a:t>
            </a:r>
            <a:r>
              <a:rPr dirty="0" baseline="1984" sz="2100" spc="22">
                <a:latin typeface="Cambria Math"/>
                <a:cs typeface="Cambria Math"/>
              </a:rPr>
              <a:t>(</a:t>
            </a:r>
            <a:r>
              <a:rPr dirty="0" sz="1400" spc="15">
                <a:latin typeface="Cambria Math"/>
                <a:cs typeface="Cambria Math"/>
              </a:rPr>
              <a:t>𝑖</a:t>
            </a:r>
            <a:r>
              <a:rPr dirty="0" baseline="1984" sz="2100" spc="22">
                <a:latin typeface="Cambria Math"/>
                <a:cs typeface="Cambria Math"/>
              </a:rPr>
              <a:t>)</a:t>
            </a:r>
            <a:endParaRPr baseline="1984" sz="2100">
              <a:latin typeface="Cambria Math"/>
              <a:cs typeface="Cambria Math"/>
            </a:endParaRPr>
          </a:p>
          <a:p>
            <a:pPr marL="12700" marR="1912620">
              <a:lnSpc>
                <a:spcPts val="2510"/>
              </a:lnSpc>
              <a:spcBef>
                <a:spcPts val="204"/>
              </a:spcBef>
            </a:pPr>
            <a:r>
              <a:rPr dirty="0" sz="1400" spc="-5">
                <a:latin typeface="Cambria Math"/>
                <a:cs typeface="Cambria Math"/>
              </a:rPr>
              <a:t>−𝑀</a:t>
            </a:r>
            <a:r>
              <a:rPr dirty="0" sz="1400" spc="2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+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4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∗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20">
                <a:latin typeface="Cambria Math"/>
                <a:cs typeface="Cambria Math"/>
              </a:rPr>
              <a:t>10</a:t>
            </a:r>
            <a:r>
              <a:rPr dirty="0" baseline="27777" sz="1500" spc="30">
                <a:latin typeface="Cambria Math"/>
                <a:cs typeface="Cambria Math"/>
              </a:rPr>
              <a:t>5</a:t>
            </a:r>
            <a:r>
              <a:rPr dirty="0" sz="1400" spc="20">
                <a:latin typeface="Cambria Math"/>
                <a:cs typeface="Cambria Math"/>
              </a:rPr>
              <a:t>𝑁</a:t>
            </a:r>
            <a:r>
              <a:rPr dirty="0" sz="1400" spc="3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+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25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∗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20">
                <a:latin typeface="Cambria Math"/>
                <a:cs typeface="Cambria Math"/>
              </a:rPr>
              <a:t>10</a:t>
            </a:r>
            <a:r>
              <a:rPr dirty="0" baseline="27777" sz="1500" spc="30">
                <a:latin typeface="Cambria Math"/>
                <a:cs typeface="Cambria Math"/>
              </a:rPr>
              <a:t>6</a:t>
            </a:r>
            <a:r>
              <a:rPr dirty="0" sz="1400" spc="20">
                <a:latin typeface="Cambria Math"/>
                <a:cs typeface="Cambria Math"/>
              </a:rPr>
              <a:t>𝑀</a:t>
            </a:r>
            <a:r>
              <a:rPr dirty="0" sz="1400" spc="9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0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…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…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…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.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baseline="1984" sz="2100" spc="15">
                <a:latin typeface="Cambria Math"/>
                <a:cs typeface="Cambria Math"/>
              </a:rPr>
              <a:t>(</a:t>
            </a:r>
            <a:r>
              <a:rPr dirty="0" sz="1400" spc="10">
                <a:latin typeface="Cambria Math"/>
                <a:cs typeface="Cambria Math"/>
              </a:rPr>
              <a:t>𝑖𝑖</a:t>
            </a:r>
            <a:r>
              <a:rPr dirty="0" baseline="1984" sz="2100" spc="15">
                <a:latin typeface="Cambria Math"/>
                <a:cs typeface="Cambria Math"/>
              </a:rPr>
              <a:t>)  </a:t>
            </a:r>
            <a:r>
              <a:rPr dirty="0" sz="1400">
                <a:latin typeface="Cambria Math"/>
                <a:cs typeface="Cambria Math"/>
              </a:rPr>
              <a:t>24999999𝑁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−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4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∗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20">
                <a:latin typeface="Cambria Math"/>
                <a:cs typeface="Cambria Math"/>
              </a:rPr>
              <a:t>10</a:t>
            </a:r>
            <a:r>
              <a:rPr dirty="0" baseline="27777" sz="1500" spc="30">
                <a:latin typeface="Cambria Math"/>
                <a:cs typeface="Cambria Math"/>
              </a:rPr>
              <a:t>5</a:t>
            </a:r>
            <a:r>
              <a:rPr dirty="0" sz="1400" spc="20">
                <a:latin typeface="Cambria Math"/>
                <a:cs typeface="Cambria Math"/>
              </a:rPr>
              <a:t>𝑀</a:t>
            </a:r>
            <a:r>
              <a:rPr dirty="0" sz="1400" spc="9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2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…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…</a:t>
            </a:r>
            <a:r>
              <a:rPr dirty="0" sz="1400" spc="-7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…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.</a:t>
            </a:r>
            <a:r>
              <a:rPr dirty="0" sz="1400" spc="-90">
                <a:latin typeface="Cambria Math"/>
                <a:cs typeface="Cambria Math"/>
              </a:rPr>
              <a:t> </a:t>
            </a:r>
            <a:r>
              <a:rPr dirty="0" baseline="1984" sz="2100" spc="22">
                <a:latin typeface="Cambria Math"/>
                <a:cs typeface="Cambria Math"/>
              </a:rPr>
              <a:t>(</a:t>
            </a:r>
            <a:r>
              <a:rPr dirty="0" sz="1400" spc="15">
                <a:latin typeface="Cambria Math"/>
                <a:cs typeface="Cambria Math"/>
              </a:rPr>
              <a:t>𝑖</a:t>
            </a:r>
            <a:r>
              <a:rPr dirty="0" baseline="1984" sz="2100" spc="22">
                <a:latin typeface="Cambria Math"/>
                <a:cs typeface="Cambria Math"/>
              </a:rPr>
              <a:t>)</a:t>
            </a:r>
            <a:endParaRPr baseline="1984" sz="21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605"/>
              </a:spcBef>
            </a:pPr>
            <a:r>
              <a:rPr dirty="0" sz="1400">
                <a:latin typeface="Cambria Math"/>
                <a:cs typeface="Cambria Math"/>
              </a:rPr>
              <a:t>4 ∗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20">
                <a:latin typeface="Cambria Math"/>
                <a:cs typeface="Cambria Math"/>
              </a:rPr>
              <a:t>10</a:t>
            </a:r>
            <a:r>
              <a:rPr dirty="0" baseline="27777" sz="1500" spc="30">
                <a:latin typeface="Cambria Math"/>
                <a:cs typeface="Cambria Math"/>
              </a:rPr>
              <a:t>5</a:t>
            </a:r>
            <a:r>
              <a:rPr dirty="0" sz="1400" spc="20">
                <a:latin typeface="Cambria Math"/>
                <a:cs typeface="Cambria Math"/>
              </a:rPr>
              <a:t>𝑁</a:t>
            </a:r>
            <a:r>
              <a:rPr dirty="0" sz="1400" spc="1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+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24999999𝑀</a:t>
            </a:r>
            <a:r>
              <a:rPr dirty="0" sz="1400" spc="10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6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0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…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…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…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.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baseline="1984" sz="2100" spc="15">
                <a:latin typeface="Cambria Math"/>
                <a:cs typeface="Cambria Math"/>
              </a:rPr>
              <a:t>(</a:t>
            </a:r>
            <a:r>
              <a:rPr dirty="0" sz="1400" spc="10">
                <a:latin typeface="Cambria Math"/>
                <a:cs typeface="Cambria Math"/>
              </a:rPr>
              <a:t>𝑖𝑖</a:t>
            </a:r>
            <a:r>
              <a:rPr dirty="0" baseline="1984" sz="2100" spc="15">
                <a:latin typeface="Cambria Math"/>
                <a:cs typeface="Cambria Math"/>
              </a:rPr>
              <a:t>)</a:t>
            </a:r>
            <a:endParaRPr baseline="1984" sz="21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80"/>
              </a:spcBef>
            </a:pPr>
            <a:r>
              <a:rPr dirty="0" sz="1400" spc="-5">
                <a:latin typeface="Times New Roman"/>
                <a:cs typeface="Times New Roman"/>
              </a:rPr>
              <a:t>Solving equations </a:t>
            </a:r>
            <a:r>
              <a:rPr dirty="0" sz="1400" spc="10">
                <a:latin typeface="Times New Roman"/>
                <a:cs typeface="Times New Roman"/>
              </a:rPr>
              <a:t>(</a:t>
            </a:r>
            <a:r>
              <a:rPr dirty="0" sz="1400" spc="10">
                <a:latin typeface="Cambria Math"/>
                <a:cs typeface="Cambria Math"/>
              </a:rPr>
              <a:t>𝑖</a:t>
            </a:r>
            <a:r>
              <a:rPr dirty="0" sz="1400" spc="10">
                <a:latin typeface="Times New Roman"/>
                <a:cs typeface="Times New Roman"/>
              </a:rPr>
              <a:t>) </a:t>
            </a:r>
            <a:r>
              <a:rPr dirty="0" sz="1400">
                <a:latin typeface="Times New Roman"/>
                <a:cs typeface="Times New Roman"/>
              </a:rPr>
              <a:t>&amp; </a:t>
            </a:r>
            <a:r>
              <a:rPr dirty="0" sz="1400" spc="10">
                <a:latin typeface="Times New Roman"/>
                <a:cs typeface="Times New Roman"/>
              </a:rPr>
              <a:t>(</a:t>
            </a:r>
            <a:r>
              <a:rPr dirty="0" sz="1400" spc="10">
                <a:latin typeface="Cambria Math"/>
                <a:cs typeface="Cambria Math"/>
              </a:rPr>
              <a:t>𝑖𝑖</a:t>
            </a:r>
            <a:r>
              <a:rPr dirty="0" sz="1400" spc="10">
                <a:latin typeface="Times New Roman"/>
                <a:cs typeface="Times New Roman"/>
              </a:rPr>
              <a:t>) </a:t>
            </a:r>
            <a:r>
              <a:rPr dirty="0" sz="1400">
                <a:latin typeface="Times New Roman"/>
                <a:cs typeface="Times New Roman"/>
              </a:rPr>
              <a:t>to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gate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05"/>
              </a:spcBef>
            </a:pPr>
            <a:r>
              <a:rPr dirty="0" sz="1400">
                <a:latin typeface="Cambria Math"/>
                <a:cs typeface="Cambria Math"/>
              </a:rPr>
              <a:t>𝑁 ≅ 8 ∗</a:t>
            </a:r>
            <a:r>
              <a:rPr dirty="0" sz="1400" spc="-13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10</a:t>
            </a:r>
            <a:r>
              <a:rPr dirty="0" baseline="27777" sz="1500" spc="-7">
                <a:latin typeface="Cambria Math"/>
                <a:cs typeface="Cambria Math"/>
              </a:rPr>
              <a:t>−8</a:t>
            </a:r>
            <a:endParaRPr baseline="27777" sz="15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805"/>
              </a:spcBef>
            </a:pPr>
            <a:r>
              <a:rPr dirty="0" sz="1400">
                <a:latin typeface="Cambria Math"/>
                <a:cs typeface="Cambria Math"/>
              </a:rPr>
              <a:t>𝑀 ≅ −0.13 ∗ 10</a:t>
            </a:r>
            <a:r>
              <a:rPr dirty="0" baseline="27777" sz="1500">
                <a:latin typeface="Cambria Math"/>
                <a:cs typeface="Cambria Math"/>
              </a:rPr>
              <a:t>−8 </a:t>
            </a:r>
            <a:r>
              <a:rPr dirty="0" sz="1400">
                <a:latin typeface="Times New Roman"/>
                <a:cs typeface="Times New Roman"/>
              </a:rPr>
              <a:t>→ </a:t>
            </a:r>
            <a:r>
              <a:rPr dirty="0" sz="1400" spc="30">
                <a:latin typeface="Cambria Math"/>
                <a:cs typeface="Cambria Math"/>
              </a:rPr>
              <a:t>𝑖</a:t>
            </a:r>
            <a:r>
              <a:rPr dirty="0" baseline="-16666" sz="1500" spc="44">
                <a:latin typeface="Cambria Math"/>
                <a:cs typeface="Cambria Math"/>
              </a:rPr>
              <a:t>𝑝 </a:t>
            </a:r>
            <a:r>
              <a:rPr dirty="0" sz="1400">
                <a:latin typeface="Cambria Math"/>
                <a:cs typeface="Cambria Math"/>
              </a:rPr>
              <a:t>= −0.13 ∗ </a:t>
            </a:r>
            <a:r>
              <a:rPr dirty="0" sz="1400" spc="-5">
                <a:latin typeface="Cambria Math"/>
                <a:cs typeface="Cambria Math"/>
              </a:rPr>
              <a:t>10</a:t>
            </a:r>
            <a:r>
              <a:rPr dirty="0" baseline="27777" sz="1500" spc="-7">
                <a:latin typeface="Cambria Math"/>
                <a:cs typeface="Cambria Math"/>
              </a:rPr>
              <a:t>−8 </a:t>
            </a:r>
            <a:r>
              <a:rPr dirty="0" sz="1400" spc="5">
                <a:latin typeface="Cambria Math"/>
                <a:cs typeface="Cambria Math"/>
              </a:rPr>
              <a:t>cos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5">
                <a:latin typeface="Cambria Math"/>
                <a:cs typeface="Cambria Math"/>
              </a:rPr>
              <a:t>𝑡</a:t>
            </a:r>
            <a:r>
              <a:rPr dirty="0" baseline="1984" sz="2100" spc="7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+ 8 ∗</a:t>
            </a:r>
            <a:r>
              <a:rPr dirty="0" sz="1400" spc="21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10</a:t>
            </a:r>
            <a:r>
              <a:rPr dirty="0" baseline="27777" sz="1500" spc="7">
                <a:latin typeface="Cambria Math"/>
                <a:cs typeface="Cambria Math"/>
              </a:rPr>
              <a:t>−8</a:t>
            </a:r>
            <a:r>
              <a:rPr dirty="0" sz="1400" spc="5">
                <a:latin typeface="Cambria Math"/>
                <a:cs typeface="Cambria Math"/>
              </a:rPr>
              <a:t>sin(𝑡)</a:t>
            </a:r>
            <a:endParaRPr sz="1400">
              <a:latin typeface="Cambria Math"/>
              <a:cs typeface="Cambria Math"/>
            </a:endParaRPr>
          </a:p>
          <a:p>
            <a:pPr marL="12700" marR="5080">
              <a:lnSpc>
                <a:spcPct val="144300"/>
              </a:lnSpc>
              <a:spcBef>
                <a:spcPts val="240"/>
              </a:spcBef>
            </a:pPr>
            <a:r>
              <a:rPr dirty="0" sz="1400">
                <a:latin typeface="Cambria Math"/>
                <a:cs typeface="Cambria Math"/>
              </a:rPr>
              <a:t>∴ 𝑖 = </a:t>
            </a:r>
            <a:r>
              <a:rPr dirty="0" sz="1400" spc="-50">
                <a:latin typeface="Cambria Math"/>
                <a:cs typeface="Cambria Math"/>
              </a:rPr>
              <a:t>𝐶</a:t>
            </a:r>
            <a:r>
              <a:rPr dirty="0" baseline="-16666" sz="1500" spc="-75">
                <a:latin typeface="Cambria Math"/>
                <a:cs typeface="Cambria Math"/>
              </a:rPr>
              <a:t>1 </a:t>
            </a:r>
            <a:r>
              <a:rPr dirty="0" sz="1400" spc="15">
                <a:latin typeface="Cambria Math"/>
                <a:cs typeface="Cambria Math"/>
              </a:rPr>
              <a:t>𝑒</a:t>
            </a:r>
            <a:r>
              <a:rPr dirty="0" baseline="27777" sz="1500" spc="22">
                <a:latin typeface="Cambria Math"/>
                <a:cs typeface="Cambria Math"/>
              </a:rPr>
              <a:t>−399937.5𝑥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sz="1400" spc="-30">
                <a:latin typeface="Cambria Math"/>
                <a:cs typeface="Cambria Math"/>
              </a:rPr>
              <a:t>𝐶</a:t>
            </a:r>
            <a:r>
              <a:rPr dirty="0" baseline="-16666" sz="1500" spc="-44">
                <a:latin typeface="Cambria Math"/>
                <a:cs typeface="Cambria Math"/>
              </a:rPr>
              <a:t>2 </a:t>
            </a:r>
            <a:r>
              <a:rPr dirty="0" sz="1400" spc="15">
                <a:latin typeface="Cambria Math"/>
                <a:cs typeface="Cambria Math"/>
              </a:rPr>
              <a:t>𝑒</a:t>
            </a:r>
            <a:r>
              <a:rPr dirty="0" baseline="27777" sz="1500" spc="22">
                <a:latin typeface="Cambria Math"/>
                <a:cs typeface="Cambria Math"/>
              </a:rPr>
              <a:t>−62.5 </a:t>
            </a:r>
            <a:r>
              <a:rPr dirty="0" sz="1400">
                <a:latin typeface="Cambria Math"/>
                <a:cs typeface="Cambria Math"/>
              </a:rPr>
              <a:t>− 0.13 ∗ </a:t>
            </a:r>
            <a:r>
              <a:rPr dirty="0" sz="1400" spc="5">
                <a:latin typeface="Cambria Math"/>
                <a:cs typeface="Cambria Math"/>
              </a:rPr>
              <a:t>10</a:t>
            </a:r>
            <a:r>
              <a:rPr dirty="0" baseline="27777" sz="1500" spc="7">
                <a:latin typeface="Cambria Math"/>
                <a:cs typeface="Cambria Math"/>
              </a:rPr>
              <a:t>−8</a:t>
            </a:r>
            <a:r>
              <a:rPr dirty="0" sz="1400" spc="5">
                <a:latin typeface="Cambria Math"/>
                <a:cs typeface="Cambria Math"/>
              </a:rPr>
              <a:t>𝑐𝑜𝑠𝑡 </a:t>
            </a:r>
            <a:r>
              <a:rPr dirty="0" sz="1400">
                <a:latin typeface="Cambria Math"/>
                <a:cs typeface="Cambria Math"/>
              </a:rPr>
              <a:t>+ 8 ∗ </a:t>
            </a:r>
            <a:r>
              <a:rPr dirty="0" sz="1400" spc="-5">
                <a:latin typeface="Cambria Math"/>
                <a:cs typeface="Cambria Math"/>
              </a:rPr>
              <a:t>10</a:t>
            </a:r>
            <a:r>
              <a:rPr dirty="0" baseline="27777" sz="1500" spc="-7">
                <a:latin typeface="Cambria Math"/>
                <a:cs typeface="Cambria Math"/>
              </a:rPr>
              <a:t>−8 </a:t>
            </a:r>
            <a:r>
              <a:rPr dirty="0" sz="1400" spc="5">
                <a:latin typeface="Cambria Math"/>
                <a:cs typeface="Cambria Math"/>
              </a:rPr>
              <a:t>sin(𝑡)  </a:t>
            </a:r>
            <a:r>
              <a:rPr dirty="0" sz="1400" spc="-5">
                <a:latin typeface="Times New Roman"/>
                <a:cs typeface="Times New Roman"/>
              </a:rPr>
              <a:t>Another form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differential equation for the electrical circuit using the  </a:t>
            </a:r>
            <a:r>
              <a:rPr dirty="0" sz="1400">
                <a:latin typeface="Times New Roman"/>
                <a:cs typeface="Times New Roman"/>
              </a:rPr>
              <a:t>charge </a:t>
            </a:r>
            <a:r>
              <a:rPr dirty="0" sz="1400" spc="-5">
                <a:latin typeface="Times New Roman"/>
                <a:cs typeface="Times New Roman"/>
              </a:rPr>
              <a:t>instead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current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35"/>
              </a:spcBef>
            </a:pPr>
            <a:r>
              <a:rPr dirty="0" sz="1400" spc="-5">
                <a:latin typeface="Times New Roman"/>
                <a:cs typeface="Times New Roman"/>
              </a:rPr>
              <a:t>Since for series </a:t>
            </a:r>
            <a:r>
              <a:rPr dirty="0" sz="1400">
                <a:latin typeface="Times New Roman"/>
                <a:cs typeface="Times New Roman"/>
              </a:rPr>
              <a:t>RCL </a:t>
            </a:r>
            <a:r>
              <a:rPr dirty="0" sz="1400" spc="-5">
                <a:latin typeface="Times New Roman"/>
                <a:cs typeface="Times New Roman"/>
              </a:rPr>
              <a:t>circuit the differential equation</a:t>
            </a:r>
            <a:r>
              <a:rPr dirty="0" sz="1400" spc="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is</a:t>
            </a:r>
            <a:endParaRPr sz="1400">
              <a:latin typeface="Times New Roman"/>
              <a:cs typeface="Times New Roman"/>
            </a:endParaRPr>
          </a:p>
          <a:p>
            <a:pPr marL="56515">
              <a:lnSpc>
                <a:spcPts val="1395"/>
              </a:lnSpc>
              <a:spcBef>
                <a:spcPts val="1150"/>
              </a:spcBef>
            </a:pPr>
            <a:r>
              <a:rPr dirty="0" sz="1400">
                <a:latin typeface="Cambria Math"/>
                <a:cs typeface="Cambria Math"/>
              </a:rPr>
              <a:t>𝑅I + 𝐿 </a:t>
            </a:r>
            <a:r>
              <a:rPr dirty="0" baseline="47222" sz="1500" spc="60">
                <a:latin typeface="Cambria Math"/>
                <a:cs typeface="Cambria Math"/>
              </a:rPr>
              <a:t>𝑑𝑖 </a:t>
            </a:r>
            <a:r>
              <a:rPr dirty="0" sz="1400">
                <a:latin typeface="Cambria Math"/>
                <a:cs typeface="Cambria Math"/>
              </a:rPr>
              <a:t>+ + </a:t>
            </a:r>
            <a:r>
              <a:rPr dirty="0" baseline="47222" sz="1500" spc="30">
                <a:latin typeface="Cambria Math"/>
                <a:cs typeface="Cambria Math"/>
              </a:rPr>
              <a:t>1 </a:t>
            </a:r>
            <a:r>
              <a:rPr dirty="0" sz="1400">
                <a:latin typeface="Cambria Math"/>
                <a:cs typeface="Cambria Math"/>
              </a:rPr>
              <a:t>𝑞 = </a:t>
            </a:r>
            <a:r>
              <a:rPr dirty="0" sz="1400" spc="15">
                <a:latin typeface="Cambria Math"/>
                <a:cs typeface="Cambria Math"/>
              </a:rPr>
              <a:t>𝑉(𝑡) </a:t>
            </a:r>
            <a:r>
              <a:rPr dirty="0" sz="1400">
                <a:latin typeface="Times New Roman"/>
                <a:cs typeface="Times New Roman"/>
              </a:rPr>
              <a:t>……….</a:t>
            </a:r>
            <a:r>
              <a:rPr dirty="0" sz="1400" spc="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(28)</a:t>
            </a:r>
            <a:endParaRPr sz="1400">
              <a:latin typeface="Times New Roman"/>
              <a:cs typeface="Times New Roman"/>
            </a:endParaRPr>
          </a:p>
          <a:p>
            <a:pPr marL="567055">
              <a:lnSpc>
                <a:spcPts val="915"/>
              </a:lnSpc>
              <a:tabLst>
                <a:tab pos="1122045" algn="l"/>
              </a:tabLst>
            </a:pPr>
            <a:r>
              <a:rPr dirty="0" sz="1000" spc="45">
                <a:latin typeface="Cambria Math"/>
                <a:cs typeface="Cambria Math"/>
              </a:rPr>
              <a:t>𝑑𝑡	</a:t>
            </a:r>
            <a:r>
              <a:rPr dirty="0" sz="1000" spc="5">
                <a:latin typeface="Cambria Math"/>
                <a:cs typeface="Cambria Math"/>
              </a:rPr>
              <a:t>𝐶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29080" y="5259450"/>
            <a:ext cx="77343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But </a:t>
            </a:r>
            <a:r>
              <a:rPr dirty="0" sz="1400">
                <a:latin typeface="Cambria Math"/>
                <a:cs typeface="Cambria Math"/>
              </a:rPr>
              <a:t>I =</a:t>
            </a:r>
            <a:r>
              <a:rPr dirty="0" sz="1400" spc="65">
                <a:latin typeface="Cambria Math"/>
                <a:cs typeface="Cambria Math"/>
              </a:rPr>
              <a:t> </a:t>
            </a:r>
            <a:r>
              <a:rPr dirty="0" baseline="47222" sz="1500" spc="75">
                <a:latin typeface="Cambria Math"/>
                <a:cs typeface="Cambria Math"/>
              </a:rPr>
              <a:t>𝑑𝑞</a:t>
            </a:r>
            <a:endParaRPr baseline="47222" sz="15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731010" y="5401182"/>
            <a:ext cx="16192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95">
                <a:latin typeface="Cambria Math"/>
                <a:cs typeface="Cambria Math"/>
              </a:rPr>
              <a:t>𝑑𝑡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733042" y="5400166"/>
            <a:ext cx="161925" cy="0"/>
          </a:xfrm>
          <a:custGeom>
            <a:avLst/>
            <a:gdLst/>
            <a:ahLst/>
            <a:cxnLst/>
            <a:rect l="l" t="t" r="r" b="b"/>
            <a:pathLst>
              <a:path w="161925" h="0">
                <a:moveTo>
                  <a:pt x="0" y="0"/>
                </a:moveTo>
                <a:lnTo>
                  <a:pt x="16154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248535" y="5400166"/>
            <a:ext cx="140335" cy="0"/>
          </a:xfrm>
          <a:custGeom>
            <a:avLst/>
            <a:gdLst/>
            <a:ahLst/>
            <a:cxnLst/>
            <a:rect l="l" t="t" r="r" b="b"/>
            <a:pathLst>
              <a:path w="140335" h="0">
                <a:moveTo>
                  <a:pt x="0" y="0"/>
                </a:moveTo>
                <a:lnTo>
                  <a:pt x="140207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2012950" y="5154294"/>
            <a:ext cx="80010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-33730" sz="2100">
                <a:latin typeface="Times New Roman"/>
                <a:cs typeface="Times New Roman"/>
              </a:rPr>
              <a:t>→ </a:t>
            </a:r>
            <a:r>
              <a:rPr dirty="0" sz="1000" spc="40">
                <a:latin typeface="Cambria Math"/>
                <a:cs typeface="Cambria Math"/>
              </a:rPr>
              <a:t>𝑑𝑖 </a:t>
            </a:r>
            <a:r>
              <a:rPr dirty="0" baseline="-33730" sz="2100">
                <a:latin typeface="Times New Roman"/>
                <a:cs typeface="Times New Roman"/>
              </a:rPr>
              <a:t>=</a:t>
            </a:r>
            <a:r>
              <a:rPr dirty="0" baseline="-33730" sz="2100" spc="-254">
                <a:latin typeface="Times New Roman"/>
                <a:cs typeface="Times New Roman"/>
              </a:rPr>
              <a:t> </a:t>
            </a:r>
            <a:r>
              <a:rPr dirty="0" sz="1000" spc="70">
                <a:latin typeface="Cambria Math"/>
                <a:cs typeface="Cambria Math"/>
              </a:rPr>
              <a:t>𝑑</a:t>
            </a:r>
            <a:r>
              <a:rPr dirty="0" baseline="24305" sz="1200" spc="104">
                <a:latin typeface="Cambria Math"/>
                <a:cs typeface="Cambria Math"/>
              </a:rPr>
              <a:t>2</a:t>
            </a:r>
            <a:r>
              <a:rPr dirty="0" sz="1000" spc="70">
                <a:latin typeface="Cambria Math"/>
                <a:cs typeface="Cambria Math"/>
              </a:rPr>
              <a:t>𝑞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235835" y="5401182"/>
            <a:ext cx="56832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44805" algn="l"/>
              </a:tabLst>
            </a:pPr>
            <a:r>
              <a:rPr dirty="0" sz="1000" spc="95">
                <a:latin typeface="Cambria Math"/>
                <a:cs typeface="Cambria Math"/>
              </a:rPr>
              <a:t>𝑑</a:t>
            </a:r>
            <a:r>
              <a:rPr dirty="0" sz="1000" spc="100">
                <a:latin typeface="Cambria Math"/>
                <a:cs typeface="Cambria Math"/>
              </a:rPr>
              <a:t>𝑡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sz="1000" spc="130">
                <a:latin typeface="Cambria Math"/>
                <a:cs typeface="Cambria Math"/>
              </a:rPr>
              <a:t>𝑑</a:t>
            </a:r>
            <a:r>
              <a:rPr dirty="0" sz="1000" spc="175">
                <a:latin typeface="Cambria Math"/>
                <a:cs typeface="Cambria Math"/>
              </a:rPr>
              <a:t>𝑡</a:t>
            </a:r>
            <a:r>
              <a:rPr dirty="0" baseline="20833" sz="1200" spc="52">
                <a:latin typeface="Cambria Math"/>
                <a:cs typeface="Cambria Math"/>
              </a:rPr>
              <a:t>2</a:t>
            </a:r>
            <a:endParaRPr baseline="20833" sz="1200">
              <a:latin typeface="Cambria Math"/>
              <a:cs typeface="Cambria Math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2573147" y="5400166"/>
            <a:ext cx="230504" cy="0"/>
          </a:xfrm>
          <a:custGeom>
            <a:avLst/>
            <a:gdLst/>
            <a:ahLst/>
            <a:cxnLst/>
            <a:rect l="l" t="t" r="r" b="b"/>
            <a:pathLst>
              <a:path w="230505" h="0">
                <a:moveTo>
                  <a:pt x="0" y="0"/>
                </a:moveTo>
                <a:lnTo>
                  <a:pt x="23012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2878963" y="5259450"/>
            <a:ext cx="311912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, </a:t>
            </a:r>
            <a:r>
              <a:rPr dirty="0" sz="1400" spc="-5">
                <a:latin typeface="Times New Roman"/>
                <a:cs typeface="Times New Roman"/>
              </a:rPr>
              <a:t>substituting in eq.(28) and dividing </a:t>
            </a:r>
            <a:r>
              <a:rPr dirty="0" sz="1400">
                <a:latin typeface="Times New Roman"/>
                <a:cs typeface="Times New Roman"/>
              </a:rPr>
              <a:t>by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 spc="15">
                <a:latin typeface="Times New Roman"/>
                <a:cs typeface="Times New Roman"/>
              </a:rPr>
              <a:t>(</a:t>
            </a:r>
            <a:r>
              <a:rPr dirty="0" sz="1400" spc="15">
                <a:latin typeface="Cambria Math"/>
                <a:cs typeface="Cambria Math"/>
              </a:rPr>
              <a:t>𝐿)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141780" y="5831458"/>
            <a:ext cx="230504" cy="0"/>
          </a:xfrm>
          <a:custGeom>
            <a:avLst/>
            <a:gdLst/>
            <a:ahLst/>
            <a:cxnLst/>
            <a:rect l="l" t="t" r="r" b="b"/>
            <a:pathLst>
              <a:path w="230505" h="0">
                <a:moveTo>
                  <a:pt x="0" y="0"/>
                </a:moveTo>
                <a:lnTo>
                  <a:pt x="23012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583689" y="5831458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 h="0">
                <a:moveTo>
                  <a:pt x="0" y="0"/>
                </a:moveTo>
                <a:lnTo>
                  <a:pt x="86867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701038" y="5831458"/>
            <a:ext cx="161925" cy="0"/>
          </a:xfrm>
          <a:custGeom>
            <a:avLst/>
            <a:gdLst/>
            <a:ahLst/>
            <a:cxnLst/>
            <a:rect l="l" t="t" r="r" b="b"/>
            <a:pathLst>
              <a:path w="161925" h="0">
                <a:moveTo>
                  <a:pt x="0" y="0"/>
                </a:moveTo>
                <a:lnTo>
                  <a:pt x="16154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1129080" y="5585586"/>
            <a:ext cx="91948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00" spc="70">
                <a:latin typeface="Cambria Math"/>
                <a:cs typeface="Cambria Math"/>
              </a:rPr>
              <a:t>𝑑</a:t>
            </a:r>
            <a:r>
              <a:rPr dirty="0" baseline="24305" sz="1200" spc="104">
                <a:latin typeface="Cambria Math"/>
                <a:cs typeface="Cambria Math"/>
              </a:rPr>
              <a:t>2</a:t>
            </a:r>
            <a:r>
              <a:rPr dirty="0" sz="1000" spc="70">
                <a:latin typeface="Cambria Math"/>
                <a:cs typeface="Cambria Math"/>
              </a:rPr>
              <a:t>𝑞 </a:t>
            </a:r>
            <a:r>
              <a:rPr dirty="0" baseline="-33730" sz="2100">
                <a:latin typeface="Cambria Math"/>
                <a:cs typeface="Cambria Math"/>
              </a:rPr>
              <a:t>+ </a:t>
            </a:r>
            <a:r>
              <a:rPr dirty="0" sz="1000" spc="15">
                <a:latin typeface="Cambria Math"/>
                <a:cs typeface="Cambria Math"/>
              </a:rPr>
              <a:t>𝑅 </a:t>
            </a:r>
            <a:r>
              <a:rPr dirty="0" sz="1000" spc="50">
                <a:latin typeface="Cambria Math"/>
                <a:cs typeface="Cambria Math"/>
              </a:rPr>
              <a:t>𝑑𝑞</a:t>
            </a:r>
            <a:r>
              <a:rPr dirty="0" sz="1000" spc="130">
                <a:latin typeface="Cambria Math"/>
                <a:cs typeface="Cambria Math"/>
              </a:rPr>
              <a:t> </a:t>
            </a:r>
            <a:r>
              <a:rPr dirty="0" baseline="-33730" sz="2100">
                <a:latin typeface="Cambria Math"/>
                <a:cs typeface="Cambria Math"/>
              </a:rPr>
              <a:t>+</a:t>
            </a:r>
            <a:endParaRPr baseline="-33730" sz="2100">
              <a:latin typeface="Cambria Math"/>
              <a:cs typeface="Cambria Math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2114042" y="5831458"/>
            <a:ext cx="149860" cy="0"/>
          </a:xfrm>
          <a:custGeom>
            <a:avLst/>
            <a:gdLst/>
            <a:ahLst/>
            <a:cxnLst/>
            <a:rect l="l" t="t" r="r" b="b"/>
            <a:pathLst>
              <a:path w="149860" h="0">
                <a:moveTo>
                  <a:pt x="0" y="0"/>
                </a:moveTo>
                <a:lnTo>
                  <a:pt x="14965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1136700" y="5832475"/>
            <a:ext cx="166052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52755" algn="l"/>
                <a:tab pos="977265" algn="l"/>
                <a:tab pos="1577975" algn="l"/>
              </a:tabLst>
            </a:pPr>
            <a:r>
              <a:rPr dirty="0" sz="1000" spc="130">
                <a:latin typeface="Cambria Math"/>
                <a:cs typeface="Cambria Math"/>
              </a:rPr>
              <a:t>𝑑</a:t>
            </a:r>
            <a:r>
              <a:rPr dirty="0" sz="1000" spc="170">
                <a:latin typeface="Cambria Math"/>
                <a:cs typeface="Cambria Math"/>
              </a:rPr>
              <a:t>𝑡</a:t>
            </a:r>
            <a:r>
              <a:rPr dirty="0" baseline="20833" sz="1200" spc="52">
                <a:latin typeface="Cambria Math"/>
                <a:cs typeface="Cambria Math"/>
              </a:rPr>
              <a:t>2</a:t>
            </a:r>
            <a:r>
              <a:rPr dirty="0" baseline="20833" sz="1200">
                <a:latin typeface="Cambria Math"/>
                <a:cs typeface="Cambria Math"/>
              </a:rPr>
              <a:t>	</a:t>
            </a:r>
            <a:r>
              <a:rPr dirty="0" sz="1000" spc="20">
                <a:latin typeface="Cambria Math"/>
                <a:cs typeface="Cambria Math"/>
              </a:rPr>
              <a:t>𝐿</a:t>
            </a:r>
            <a:r>
              <a:rPr dirty="0" sz="1000">
                <a:latin typeface="Cambria Math"/>
                <a:cs typeface="Cambria Math"/>
              </a:rPr>
              <a:t> </a:t>
            </a:r>
            <a:r>
              <a:rPr dirty="0" sz="1000" spc="-30">
                <a:latin typeface="Cambria Math"/>
                <a:cs typeface="Cambria Math"/>
              </a:rPr>
              <a:t> </a:t>
            </a:r>
            <a:r>
              <a:rPr dirty="0" sz="1000" spc="95">
                <a:latin typeface="Cambria Math"/>
                <a:cs typeface="Cambria Math"/>
              </a:rPr>
              <a:t>𝑑</a:t>
            </a:r>
            <a:r>
              <a:rPr dirty="0" sz="1000" spc="100">
                <a:latin typeface="Cambria Math"/>
                <a:cs typeface="Cambria Math"/>
              </a:rPr>
              <a:t>𝑡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sz="1000" spc="5">
                <a:latin typeface="Cambria Math"/>
                <a:cs typeface="Cambria Math"/>
              </a:rPr>
              <a:t>𝐶</a:t>
            </a:r>
            <a:r>
              <a:rPr dirty="0" sz="1000" spc="20">
                <a:latin typeface="Cambria Math"/>
                <a:cs typeface="Cambria Math"/>
              </a:rPr>
              <a:t>𝐿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sz="1000" spc="20">
                <a:latin typeface="Cambria Math"/>
                <a:cs typeface="Cambria Math"/>
              </a:rPr>
              <a:t>𝐿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2626486" y="5831458"/>
            <a:ext cx="251460" cy="0"/>
          </a:xfrm>
          <a:custGeom>
            <a:avLst/>
            <a:gdLst/>
            <a:ahLst/>
            <a:cxnLst/>
            <a:rect l="l" t="t" r="r" b="b"/>
            <a:pathLst>
              <a:path w="251460" h="0">
                <a:moveTo>
                  <a:pt x="0" y="0"/>
                </a:moveTo>
                <a:lnTo>
                  <a:pt x="25146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2139442" y="5690742"/>
            <a:ext cx="17164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47222" sz="1500" spc="30">
                <a:latin typeface="Cambria Math"/>
                <a:cs typeface="Cambria Math"/>
              </a:rPr>
              <a:t>1 </a:t>
            </a:r>
            <a:r>
              <a:rPr dirty="0" sz="1400">
                <a:latin typeface="Cambria Math"/>
                <a:cs typeface="Cambria Math"/>
              </a:rPr>
              <a:t>𝑞 = </a:t>
            </a:r>
            <a:r>
              <a:rPr dirty="0" baseline="47222" sz="1500" spc="37">
                <a:latin typeface="Cambria Math"/>
                <a:cs typeface="Cambria Math"/>
              </a:rPr>
              <a:t>𝑉(𝑡) </a:t>
            </a:r>
            <a:r>
              <a:rPr dirty="0" sz="1400">
                <a:latin typeface="Times New Roman"/>
                <a:cs typeface="Times New Roman"/>
              </a:rPr>
              <a:t>……….</a:t>
            </a:r>
            <a:r>
              <a:rPr dirty="0" sz="1400" spc="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(29)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1141780" y="7028052"/>
            <a:ext cx="215265" cy="0"/>
          </a:xfrm>
          <a:custGeom>
            <a:avLst/>
            <a:gdLst/>
            <a:ahLst/>
            <a:cxnLst/>
            <a:rect l="l" t="t" r="r" b="b"/>
            <a:pathLst>
              <a:path w="215265" h="0">
                <a:moveTo>
                  <a:pt x="0" y="0"/>
                </a:moveTo>
                <a:lnTo>
                  <a:pt x="21488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1568450" y="7028052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 h="0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699514" y="7028052"/>
            <a:ext cx="140335" cy="0"/>
          </a:xfrm>
          <a:custGeom>
            <a:avLst/>
            <a:gdLst/>
            <a:ahLst/>
            <a:cxnLst/>
            <a:rect l="l" t="t" r="r" b="b"/>
            <a:pathLst>
              <a:path w="140335" h="0">
                <a:moveTo>
                  <a:pt x="0" y="0"/>
                </a:moveTo>
                <a:lnTo>
                  <a:pt x="140207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2091182" y="7028052"/>
            <a:ext cx="159385" cy="0"/>
          </a:xfrm>
          <a:custGeom>
            <a:avLst/>
            <a:gdLst/>
            <a:ahLst/>
            <a:cxnLst/>
            <a:rect l="l" t="t" r="r" b="b"/>
            <a:pathLst>
              <a:path w="159385" h="0">
                <a:moveTo>
                  <a:pt x="0" y="0"/>
                </a:moveTo>
                <a:lnTo>
                  <a:pt x="15880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1129080" y="6110096"/>
            <a:ext cx="4846320" cy="109664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ts val="1525"/>
              </a:lnSpc>
              <a:spcBef>
                <a:spcPts val="105"/>
              </a:spcBef>
              <a:tabLst>
                <a:tab pos="3535045" algn="l"/>
              </a:tabLst>
            </a:pPr>
            <a:r>
              <a:rPr dirty="0" sz="1400" spc="-5">
                <a:latin typeface="Times New Roman"/>
                <a:cs typeface="Times New Roman"/>
              </a:rPr>
              <a:t>The initial conditions </a:t>
            </a:r>
            <a:r>
              <a:rPr dirty="0" sz="1400">
                <a:latin typeface="Times New Roman"/>
                <a:cs typeface="Times New Roman"/>
              </a:rPr>
              <a:t>are:  </a:t>
            </a:r>
            <a:r>
              <a:rPr dirty="0" sz="1400" spc="10">
                <a:latin typeface="Cambria Math"/>
                <a:cs typeface="Cambria Math"/>
              </a:rPr>
              <a:t>𝑞</a:t>
            </a:r>
            <a:r>
              <a:rPr dirty="0" baseline="1984" sz="2100" spc="15">
                <a:latin typeface="Cambria Math"/>
                <a:cs typeface="Cambria Math"/>
              </a:rPr>
              <a:t>(</a:t>
            </a:r>
            <a:r>
              <a:rPr dirty="0" sz="1400" spc="10">
                <a:latin typeface="Cambria Math"/>
                <a:cs typeface="Cambria Math"/>
              </a:rPr>
              <a:t>0</a:t>
            </a:r>
            <a:r>
              <a:rPr dirty="0" baseline="1984" sz="2100" spc="15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sz="1400" spc="15">
                <a:latin typeface="Cambria Math"/>
                <a:cs typeface="Cambria Math"/>
              </a:rPr>
              <a:t>𝑞</a:t>
            </a:r>
            <a:r>
              <a:rPr dirty="0" baseline="-16666" sz="1500" spc="22">
                <a:latin typeface="Cambria Math"/>
                <a:cs typeface="Cambria Math"/>
              </a:rPr>
              <a:t>𝑜 </a:t>
            </a:r>
            <a:r>
              <a:rPr dirty="0" baseline="-16666" sz="1500" spc="209">
                <a:latin typeface="Cambria Math"/>
                <a:cs typeface="Cambria Math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and</a:t>
            </a:r>
            <a:r>
              <a:rPr dirty="0" u="sng" baseline="33730" sz="2100" spc="-7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baseline="47222" sz="1500" spc="7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𝑑𝑞</a:t>
            </a:r>
            <a:r>
              <a:rPr dirty="0" sz="1400" spc="50">
                <a:latin typeface="Cambria Math"/>
                <a:cs typeface="Cambria Math"/>
              </a:rPr>
              <a:t>|	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sz="1400" spc="10">
                <a:latin typeface="Cambria Math"/>
                <a:cs typeface="Cambria Math"/>
              </a:rPr>
              <a:t>𝐼</a:t>
            </a:r>
            <a:r>
              <a:rPr dirty="0" baseline="1984" sz="2100" spc="15">
                <a:latin typeface="Cambria Math"/>
                <a:cs typeface="Cambria Math"/>
              </a:rPr>
              <a:t>(</a:t>
            </a:r>
            <a:r>
              <a:rPr dirty="0" sz="1400" spc="10">
                <a:latin typeface="Cambria Math"/>
                <a:cs typeface="Cambria Math"/>
              </a:rPr>
              <a:t>0</a:t>
            </a:r>
            <a:r>
              <a:rPr dirty="0" baseline="1984" sz="2100" spc="15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190">
                <a:latin typeface="Cambria Math"/>
                <a:cs typeface="Cambria Math"/>
              </a:rPr>
              <a:t> </a:t>
            </a:r>
            <a:r>
              <a:rPr dirty="0" sz="1400" spc="-20">
                <a:latin typeface="Cambria Math"/>
                <a:cs typeface="Cambria Math"/>
              </a:rPr>
              <a:t>𝐼</a:t>
            </a:r>
            <a:r>
              <a:rPr dirty="0" baseline="-16666" sz="1500" spc="-30">
                <a:latin typeface="Cambria Math"/>
                <a:cs typeface="Cambria Math"/>
              </a:rPr>
              <a:t>𝑜</a:t>
            </a:r>
            <a:endParaRPr baseline="-16666" sz="1500">
              <a:latin typeface="Cambria Math"/>
              <a:cs typeface="Cambria Math"/>
            </a:endParaRPr>
          </a:p>
          <a:p>
            <a:pPr marL="3045460">
              <a:lnSpc>
                <a:spcPts val="1045"/>
              </a:lnSpc>
            </a:pPr>
            <a:r>
              <a:rPr dirty="0" baseline="13888" sz="1500" spc="67">
                <a:latin typeface="Cambria Math"/>
                <a:cs typeface="Cambria Math"/>
              </a:rPr>
              <a:t>𝑑𝑡</a:t>
            </a:r>
            <a:r>
              <a:rPr dirty="0" baseline="13888" sz="1500" spc="112">
                <a:latin typeface="Cambria Math"/>
                <a:cs typeface="Cambria Math"/>
              </a:rPr>
              <a:t> </a:t>
            </a:r>
            <a:r>
              <a:rPr dirty="0" sz="1000" spc="20">
                <a:latin typeface="Cambria Math"/>
                <a:cs typeface="Cambria Math"/>
              </a:rPr>
              <a:t>𝑡=0</a:t>
            </a:r>
            <a:endParaRPr sz="10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545"/>
              </a:spcBef>
            </a:pPr>
            <a:r>
              <a:rPr dirty="0" sz="1400" spc="-5">
                <a:latin typeface="Times New Roman"/>
                <a:cs typeface="Times New Roman"/>
              </a:rPr>
              <a:t>And for current,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same D.E. </a:t>
            </a:r>
            <a:r>
              <a:rPr dirty="0" sz="1400">
                <a:latin typeface="Times New Roman"/>
                <a:cs typeface="Times New Roman"/>
              </a:rPr>
              <a:t>of Ex</a:t>
            </a:r>
            <a:r>
              <a:rPr dirty="0" baseline="-9259" sz="1350">
                <a:latin typeface="Times New Roman"/>
                <a:cs typeface="Times New Roman"/>
              </a:rPr>
              <a:t>19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used </a:t>
            </a:r>
            <a:r>
              <a:rPr dirty="0" sz="1400">
                <a:latin typeface="Times New Roman"/>
                <a:cs typeface="Times New Roman"/>
              </a:rPr>
              <a:t>by </a:t>
            </a:r>
            <a:r>
              <a:rPr dirty="0" sz="1400" spc="-5">
                <a:latin typeface="Times New Roman"/>
                <a:cs typeface="Times New Roman"/>
              </a:rPr>
              <a:t>dividing it on</a:t>
            </a:r>
            <a:r>
              <a:rPr dirty="0" sz="1400" spc="-114">
                <a:latin typeface="Times New Roman"/>
                <a:cs typeface="Times New Roman"/>
              </a:rPr>
              <a:t> </a:t>
            </a:r>
            <a:r>
              <a:rPr dirty="0" sz="1400" spc="15">
                <a:latin typeface="Times New Roman"/>
                <a:cs typeface="Times New Roman"/>
              </a:rPr>
              <a:t>(</a:t>
            </a:r>
            <a:r>
              <a:rPr dirty="0" sz="1400" spc="15">
                <a:latin typeface="Cambria Math"/>
                <a:cs typeface="Cambria Math"/>
              </a:rPr>
              <a:t>𝐿)</a:t>
            </a:r>
            <a:endParaRPr sz="1400">
              <a:latin typeface="Cambria Math"/>
              <a:cs typeface="Cambria Math"/>
            </a:endParaRPr>
          </a:p>
          <a:p>
            <a:pPr marL="20320">
              <a:lnSpc>
                <a:spcPct val="100000"/>
              </a:lnSpc>
              <a:spcBef>
                <a:spcPts val="490"/>
              </a:spcBef>
            </a:pPr>
            <a:r>
              <a:rPr dirty="0" sz="1000" spc="60">
                <a:latin typeface="Cambria Math"/>
                <a:cs typeface="Cambria Math"/>
              </a:rPr>
              <a:t>𝑑</a:t>
            </a:r>
            <a:r>
              <a:rPr dirty="0" baseline="24305" sz="1200" spc="89">
                <a:latin typeface="Cambria Math"/>
                <a:cs typeface="Cambria Math"/>
              </a:rPr>
              <a:t>2</a:t>
            </a:r>
            <a:r>
              <a:rPr dirty="0" sz="1000" spc="60">
                <a:latin typeface="Cambria Math"/>
                <a:cs typeface="Cambria Math"/>
              </a:rPr>
              <a:t>𝑖 </a:t>
            </a:r>
            <a:r>
              <a:rPr dirty="0" baseline="-33730" sz="2100">
                <a:latin typeface="Cambria Math"/>
                <a:cs typeface="Cambria Math"/>
              </a:rPr>
              <a:t>+ </a:t>
            </a:r>
            <a:r>
              <a:rPr dirty="0" sz="1000" spc="15">
                <a:latin typeface="Cambria Math"/>
                <a:cs typeface="Cambria Math"/>
              </a:rPr>
              <a:t>𝑅 </a:t>
            </a:r>
            <a:r>
              <a:rPr dirty="0" sz="1000" spc="40">
                <a:latin typeface="Cambria Math"/>
                <a:cs typeface="Cambria Math"/>
              </a:rPr>
              <a:t>𝑑𝑖 </a:t>
            </a:r>
            <a:r>
              <a:rPr dirty="0" baseline="-33730" sz="2100">
                <a:latin typeface="Cambria Math"/>
                <a:cs typeface="Cambria Math"/>
              </a:rPr>
              <a:t>+ </a:t>
            </a:r>
            <a:r>
              <a:rPr dirty="0" sz="1000" spc="20">
                <a:latin typeface="Cambria Math"/>
                <a:cs typeface="Cambria Math"/>
              </a:rPr>
              <a:t>1 </a:t>
            </a:r>
            <a:r>
              <a:rPr dirty="0" baseline="-33730" sz="2100">
                <a:latin typeface="Cambria Math"/>
                <a:cs typeface="Cambria Math"/>
              </a:rPr>
              <a:t>𝐼 =</a:t>
            </a:r>
            <a:r>
              <a:rPr dirty="0" baseline="-33730" sz="2100" spc="15">
                <a:latin typeface="Cambria Math"/>
                <a:cs typeface="Cambria Math"/>
              </a:rPr>
              <a:t> </a:t>
            </a:r>
            <a:r>
              <a:rPr dirty="0" sz="1000" spc="30">
                <a:latin typeface="Cambria Math"/>
                <a:cs typeface="Cambria Math"/>
              </a:rPr>
              <a:t>𝑑𝑉(𝑡)</a:t>
            </a:r>
            <a:endParaRPr sz="10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259"/>
              </a:spcBef>
              <a:tabLst>
                <a:tab pos="445134" algn="l"/>
                <a:tab pos="962025" algn="l"/>
                <a:tab pos="1555115" algn="l"/>
              </a:tabLst>
            </a:pPr>
            <a:r>
              <a:rPr dirty="0" sz="1000" spc="75">
                <a:latin typeface="Cambria Math"/>
                <a:cs typeface="Cambria Math"/>
              </a:rPr>
              <a:t>𝑑𝑡</a:t>
            </a:r>
            <a:r>
              <a:rPr dirty="0" baseline="20833" sz="1200" spc="112">
                <a:latin typeface="Cambria Math"/>
                <a:cs typeface="Cambria Math"/>
              </a:rPr>
              <a:t>2	</a:t>
            </a:r>
            <a:r>
              <a:rPr dirty="0" sz="1000" spc="10">
                <a:latin typeface="Cambria Math"/>
                <a:cs typeface="Cambria Math"/>
              </a:rPr>
              <a:t>𝐿</a:t>
            </a:r>
            <a:r>
              <a:rPr dirty="0" sz="1000" spc="215">
                <a:latin typeface="Cambria Math"/>
                <a:cs typeface="Cambria Math"/>
              </a:rPr>
              <a:t> </a:t>
            </a:r>
            <a:r>
              <a:rPr dirty="0" sz="1000" spc="45">
                <a:latin typeface="Cambria Math"/>
                <a:cs typeface="Cambria Math"/>
              </a:rPr>
              <a:t>𝑑𝑡	</a:t>
            </a:r>
            <a:r>
              <a:rPr dirty="0" sz="1000" spc="25">
                <a:latin typeface="Cambria Math"/>
                <a:cs typeface="Cambria Math"/>
              </a:rPr>
              <a:t>L𝐶	</a:t>
            </a:r>
            <a:r>
              <a:rPr dirty="0" sz="1000" spc="30">
                <a:latin typeface="Cambria Math"/>
                <a:cs typeface="Cambria Math"/>
              </a:rPr>
              <a:t>𝐿𝑑𝑡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2623439" y="7028052"/>
            <a:ext cx="332740" cy="0"/>
          </a:xfrm>
          <a:custGeom>
            <a:avLst/>
            <a:gdLst/>
            <a:ahLst/>
            <a:cxnLst/>
            <a:rect l="l" t="t" r="r" b="b"/>
            <a:pathLst>
              <a:path w="332739" h="0">
                <a:moveTo>
                  <a:pt x="0" y="0"/>
                </a:moveTo>
                <a:lnTo>
                  <a:pt x="332231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4100448" y="7447152"/>
            <a:ext cx="140335" cy="0"/>
          </a:xfrm>
          <a:custGeom>
            <a:avLst/>
            <a:gdLst/>
            <a:ahLst/>
            <a:cxnLst/>
            <a:rect l="l" t="t" r="r" b="b"/>
            <a:pathLst>
              <a:path w="140335" h="0">
                <a:moveTo>
                  <a:pt x="0" y="0"/>
                </a:moveTo>
                <a:lnTo>
                  <a:pt x="14020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1129080" y="7306436"/>
            <a:ext cx="318198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Times New Roman"/>
                <a:cs typeface="Times New Roman"/>
              </a:rPr>
              <a:t>The initial conditions </a:t>
            </a:r>
            <a:r>
              <a:rPr dirty="0" sz="1400">
                <a:latin typeface="Times New Roman"/>
                <a:cs typeface="Times New Roman"/>
              </a:rPr>
              <a:t>are: </a:t>
            </a:r>
            <a:r>
              <a:rPr dirty="0" sz="1400" spc="10">
                <a:latin typeface="Cambria Math"/>
                <a:cs typeface="Cambria Math"/>
              </a:rPr>
              <a:t>𝐼</a:t>
            </a:r>
            <a:r>
              <a:rPr dirty="0" baseline="1984" sz="2100" spc="15">
                <a:latin typeface="Cambria Math"/>
                <a:cs typeface="Cambria Math"/>
              </a:rPr>
              <a:t>(</a:t>
            </a:r>
            <a:r>
              <a:rPr dirty="0" sz="1400" spc="10">
                <a:latin typeface="Cambria Math"/>
                <a:cs typeface="Cambria Math"/>
              </a:rPr>
              <a:t>0</a:t>
            </a:r>
            <a:r>
              <a:rPr dirty="0" baseline="1984" sz="2100" spc="15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sz="1400" spc="-20">
                <a:latin typeface="Cambria Math"/>
                <a:cs typeface="Cambria Math"/>
              </a:rPr>
              <a:t>𝐼</a:t>
            </a:r>
            <a:r>
              <a:rPr dirty="0" baseline="-16666" sz="1500" spc="-30">
                <a:latin typeface="Cambria Math"/>
                <a:cs typeface="Cambria Math"/>
              </a:rPr>
              <a:t>𝑜 </a:t>
            </a:r>
            <a:r>
              <a:rPr dirty="0" sz="1400">
                <a:latin typeface="Times New Roman"/>
                <a:cs typeface="Times New Roman"/>
              </a:rPr>
              <a:t>and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baseline="47222" sz="1500" spc="52">
                <a:latin typeface="Cambria Math"/>
                <a:cs typeface="Cambria Math"/>
              </a:rPr>
              <a:t>𝑑𝐼</a:t>
            </a:r>
            <a:r>
              <a:rPr dirty="0" sz="1400" spc="35">
                <a:latin typeface="Cambria Math"/>
                <a:cs typeface="Cambria Math"/>
              </a:rPr>
              <a:t>|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087748" y="7481696"/>
            <a:ext cx="44767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baseline="13888" sz="1500" spc="67">
                <a:latin typeface="Cambria Math"/>
                <a:cs typeface="Cambria Math"/>
              </a:rPr>
              <a:t>𝑑𝑡</a:t>
            </a:r>
            <a:r>
              <a:rPr dirty="0" baseline="13888" sz="1500" spc="277">
                <a:latin typeface="Cambria Math"/>
                <a:cs typeface="Cambria Math"/>
              </a:rPr>
              <a:t> </a:t>
            </a:r>
            <a:r>
              <a:rPr dirty="0" sz="1000" spc="20">
                <a:latin typeface="Cambria Math"/>
                <a:cs typeface="Cambria Math"/>
              </a:rPr>
              <a:t>𝑡=0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4761865" y="7447152"/>
            <a:ext cx="265430" cy="0"/>
          </a:xfrm>
          <a:custGeom>
            <a:avLst/>
            <a:gdLst/>
            <a:ahLst/>
            <a:cxnLst/>
            <a:rect l="l" t="t" r="r" b="b"/>
            <a:pathLst>
              <a:path w="265429" h="0">
                <a:moveTo>
                  <a:pt x="0" y="0"/>
                </a:moveTo>
                <a:lnTo>
                  <a:pt x="265175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5239258" y="7447152"/>
            <a:ext cx="86995" cy="0"/>
          </a:xfrm>
          <a:custGeom>
            <a:avLst/>
            <a:gdLst/>
            <a:ahLst/>
            <a:cxnLst/>
            <a:rect l="l" t="t" r="r" b="b"/>
            <a:pathLst>
              <a:path w="86995" h="0">
                <a:moveTo>
                  <a:pt x="0" y="0"/>
                </a:moveTo>
                <a:lnTo>
                  <a:pt x="86867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5710173" y="7447152"/>
            <a:ext cx="149860" cy="0"/>
          </a:xfrm>
          <a:custGeom>
            <a:avLst/>
            <a:gdLst/>
            <a:ahLst/>
            <a:cxnLst/>
            <a:rect l="l" t="t" r="r" b="b"/>
            <a:pathLst>
              <a:path w="149860" h="0">
                <a:moveTo>
                  <a:pt x="0" y="0"/>
                </a:moveTo>
                <a:lnTo>
                  <a:pt x="149351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 txBox="1"/>
          <p:nvPr/>
        </p:nvSpPr>
        <p:spPr>
          <a:xfrm>
            <a:off x="4566284" y="7154878"/>
            <a:ext cx="1504315" cy="470534"/>
          </a:xfrm>
          <a:prstGeom prst="rect">
            <a:avLst/>
          </a:prstGeom>
        </p:spPr>
        <p:txBody>
          <a:bodyPr wrap="square" lIns="0" tIns="5969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470"/>
              </a:spcBef>
            </a:pPr>
            <a:r>
              <a:rPr dirty="0" baseline="-33730" sz="2100">
                <a:latin typeface="Cambria Math"/>
                <a:cs typeface="Cambria Math"/>
              </a:rPr>
              <a:t>= </a:t>
            </a:r>
            <a:r>
              <a:rPr dirty="0" sz="1000" spc="10">
                <a:latin typeface="Cambria Math"/>
                <a:cs typeface="Cambria Math"/>
              </a:rPr>
              <a:t>𝑉(0) </a:t>
            </a:r>
            <a:r>
              <a:rPr dirty="0" baseline="-33730" sz="2100">
                <a:latin typeface="Cambria Math"/>
                <a:cs typeface="Cambria Math"/>
              </a:rPr>
              <a:t>− </a:t>
            </a:r>
            <a:r>
              <a:rPr dirty="0" sz="1000" spc="15">
                <a:latin typeface="Cambria Math"/>
                <a:cs typeface="Cambria Math"/>
              </a:rPr>
              <a:t>𝑅 </a:t>
            </a:r>
            <a:r>
              <a:rPr dirty="0" baseline="-33730" sz="2100" spc="-30">
                <a:latin typeface="Cambria Math"/>
                <a:cs typeface="Cambria Math"/>
              </a:rPr>
              <a:t>𝐼</a:t>
            </a:r>
            <a:r>
              <a:rPr dirty="0" baseline="-61111" sz="1500" spc="-30">
                <a:latin typeface="Cambria Math"/>
                <a:cs typeface="Cambria Math"/>
              </a:rPr>
              <a:t>𝑜 </a:t>
            </a:r>
            <a:r>
              <a:rPr dirty="0" baseline="-33730" sz="2100">
                <a:latin typeface="Cambria Math"/>
                <a:cs typeface="Cambria Math"/>
              </a:rPr>
              <a:t>− </a:t>
            </a:r>
            <a:r>
              <a:rPr dirty="0" sz="1000" spc="20">
                <a:latin typeface="Cambria Math"/>
                <a:cs typeface="Cambria Math"/>
              </a:rPr>
              <a:t>1</a:t>
            </a:r>
            <a:r>
              <a:rPr dirty="0" sz="1000" spc="204">
                <a:latin typeface="Cambria Math"/>
                <a:cs typeface="Cambria Math"/>
              </a:rPr>
              <a:t> </a:t>
            </a:r>
            <a:r>
              <a:rPr dirty="0" baseline="-33730" sz="2100" spc="22">
                <a:latin typeface="Cambria Math"/>
                <a:cs typeface="Cambria Math"/>
              </a:rPr>
              <a:t>𝑞</a:t>
            </a:r>
            <a:r>
              <a:rPr dirty="0" baseline="-61111" sz="1500" spc="22">
                <a:latin typeface="Cambria Math"/>
                <a:cs typeface="Cambria Math"/>
              </a:rPr>
              <a:t>𝑜</a:t>
            </a:r>
            <a:endParaRPr baseline="-61111" sz="1500">
              <a:latin typeface="Cambria Math"/>
              <a:cs typeface="Cambria Math"/>
            </a:endParaRPr>
          </a:p>
          <a:p>
            <a:pPr algn="ctr" marL="76200">
              <a:lnSpc>
                <a:spcPct val="100000"/>
              </a:lnSpc>
              <a:spcBef>
                <a:spcPts val="254"/>
              </a:spcBef>
              <a:tabLst>
                <a:tab pos="463550" algn="l"/>
                <a:tab pos="928369" algn="l"/>
              </a:tabLst>
            </a:pPr>
            <a:r>
              <a:rPr dirty="0" sz="1000" spc="10">
                <a:latin typeface="Cambria Math"/>
                <a:cs typeface="Cambria Math"/>
              </a:rPr>
              <a:t>𝐿	𝐿	</a:t>
            </a:r>
            <a:r>
              <a:rPr dirty="0" sz="1000" spc="5">
                <a:latin typeface="Cambria Math"/>
                <a:cs typeface="Cambria Math"/>
              </a:rPr>
              <a:t>𝐶𝐿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4933950" y="8680703"/>
            <a:ext cx="161925" cy="609600"/>
          </a:xfrm>
          <a:custGeom>
            <a:avLst/>
            <a:gdLst/>
            <a:ahLst/>
            <a:cxnLst/>
            <a:rect l="l" t="t" r="r" b="b"/>
            <a:pathLst>
              <a:path w="161925" h="609600">
                <a:moveTo>
                  <a:pt x="161671" y="0"/>
                </a:moveTo>
                <a:lnTo>
                  <a:pt x="0" y="161670"/>
                </a:lnTo>
                <a:lnTo>
                  <a:pt x="0" y="609345"/>
                </a:lnTo>
                <a:lnTo>
                  <a:pt x="161671" y="447674"/>
                </a:lnTo>
                <a:lnTo>
                  <a:pt x="161671" y="0"/>
                </a:lnTo>
                <a:close/>
              </a:path>
            </a:pathLst>
          </a:custGeom>
          <a:solidFill>
            <a:srgbClr val="E0E0E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4933950" y="9128378"/>
            <a:ext cx="161925" cy="161925"/>
          </a:xfrm>
          <a:custGeom>
            <a:avLst/>
            <a:gdLst/>
            <a:ahLst/>
            <a:cxnLst/>
            <a:rect l="l" t="t" r="r" b="b"/>
            <a:pathLst>
              <a:path w="161925" h="161925">
                <a:moveTo>
                  <a:pt x="0" y="161670"/>
                </a:moveTo>
                <a:lnTo>
                  <a:pt x="161671" y="0"/>
                </a:lnTo>
              </a:path>
            </a:pathLst>
          </a:custGeom>
          <a:ln w="3175">
            <a:solidFill>
              <a:srgbClr val="E0E0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4229100" y="8680703"/>
            <a:ext cx="866775" cy="161925"/>
          </a:xfrm>
          <a:custGeom>
            <a:avLst/>
            <a:gdLst/>
            <a:ahLst/>
            <a:cxnLst/>
            <a:rect l="l" t="t" r="r" b="b"/>
            <a:pathLst>
              <a:path w="866775" h="161925">
                <a:moveTo>
                  <a:pt x="866521" y="0"/>
                </a:moveTo>
                <a:lnTo>
                  <a:pt x="161671" y="0"/>
                </a:lnTo>
                <a:lnTo>
                  <a:pt x="0" y="161670"/>
                </a:lnTo>
                <a:lnTo>
                  <a:pt x="704850" y="161670"/>
                </a:lnTo>
                <a:lnTo>
                  <a:pt x="866521" y="0"/>
                </a:lnTo>
                <a:close/>
              </a:path>
            </a:pathLst>
          </a:custGeom>
          <a:solidFill>
            <a:srgbClr val="97979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4933950" y="8680703"/>
            <a:ext cx="161925" cy="161925"/>
          </a:xfrm>
          <a:custGeom>
            <a:avLst/>
            <a:gdLst/>
            <a:ahLst/>
            <a:cxnLst/>
            <a:rect l="l" t="t" r="r" b="b"/>
            <a:pathLst>
              <a:path w="161925" h="161925">
                <a:moveTo>
                  <a:pt x="0" y="161670"/>
                </a:moveTo>
                <a:lnTo>
                  <a:pt x="161671" y="0"/>
                </a:lnTo>
              </a:path>
            </a:pathLst>
          </a:custGeom>
          <a:ln w="3175">
            <a:solidFill>
              <a:srgbClr val="97979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4229100" y="8842375"/>
            <a:ext cx="704850" cy="447675"/>
          </a:xfrm>
          <a:custGeom>
            <a:avLst/>
            <a:gdLst/>
            <a:ahLst/>
            <a:cxnLst/>
            <a:rect l="l" t="t" r="r" b="b"/>
            <a:pathLst>
              <a:path w="704850" h="447675">
                <a:moveTo>
                  <a:pt x="0" y="447675"/>
                </a:moveTo>
                <a:lnTo>
                  <a:pt x="704850" y="447675"/>
                </a:lnTo>
                <a:lnTo>
                  <a:pt x="704850" y="0"/>
                </a:lnTo>
                <a:lnTo>
                  <a:pt x="0" y="0"/>
                </a:lnTo>
                <a:lnTo>
                  <a:pt x="0" y="447675"/>
                </a:lnTo>
                <a:close/>
              </a:path>
            </a:pathLst>
          </a:custGeom>
          <a:solidFill>
            <a:srgbClr val="C4C4C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4229100" y="8842375"/>
            <a:ext cx="0" cy="447675"/>
          </a:xfrm>
          <a:custGeom>
            <a:avLst/>
            <a:gdLst/>
            <a:ahLst/>
            <a:cxnLst/>
            <a:rect l="l" t="t" r="r" b="b"/>
            <a:pathLst>
              <a:path w="0" h="447675">
                <a:moveTo>
                  <a:pt x="0" y="0"/>
                </a:moveTo>
                <a:lnTo>
                  <a:pt x="0" y="447674"/>
                </a:lnTo>
              </a:path>
            </a:pathLst>
          </a:custGeom>
          <a:ln w="12192">
            <a:solidFill>
              <a:srgbClr val="D5D5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4229100" y="9283953"/>
            <a:ext cx="704850" cy="12700"/>
          </a:xfrm>
          <a:custGeom>
            <a:avLst/>
            <a:gdLst/>
            <a:ahLst/>
            <a:cxnLst/>
            <a:rect l="l" t="t" r="r" b="b"/>
            <a:pathLst>
              <a:path w="704850" h="12700">
                <a:moveTo>
                  <a:pt x="0" y="12191"/>
                </a:moveTo>
                <a:lnTo>
                  <a:pt x="704850" y="12191"/>
                </a:lnTo>
                <a:lnTo>
                  <a:pt x="704850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B7B7B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4933950" y="8842375"/>
            <a:ext cx="0" cy="447675"/>
          </a:xfrm>
          <a:custGeom>
            <a:avLst/>
            <a:gdLst/>
            <a:ahLst/>
            <a:cxnLst/>
            <a:rect l="l" t="t" r="r" b="b"/>
            <a:pathLst>
              <a:path w="0" h="447675">
                <a:moveTo>
                  <a:pt x="0" y="447674"/>
                </a:moveTo>
                <a:lnTo>
                  <a:pt x="0" y="0"/>
                </a:lnTo>
              </a:path>
            </a:pathLst>
          </a:custGeom>
          <a:ln w="12192">
            <a:solidFill>
              <a:srgbClr val="EAEAE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4229100" y="8836278"/>
            <a:ext cx="704850" cy="12700"/>
          </a:xfrm>
          <a:custGeom>
            <a:avLst/>
            <a:gdLst/>
            <a:ahLst/>
            <a:cxnLst/>
            <a:rect l="l" t="t" r="r" b="b"/>
            <a:pathLst>
              <a:path w="704850" h="12700">
                <a:moveTo>
                  <a:pt x="0" y="12191"/>
                </a:moveTo>
                <a:lnTo>
                  <a:pt x="704850" y="12191"/>
                </a:lnTo>
                <a:lnTo>
                  <a:pt x="704850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B7B7B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4629150" y="8299450"/>
            <a:ext cx="635" cy="438150"/>
          </a:xfrm>
          <a:custGeom>
            <a:avLst/>
            <a:gdLst/>
            <a:ahLst/>
            <a:cxnLst/>
            <a:rect l="l" t="t" r="r" b="b"/>
            <a:pathLst>
              <a:path w="635" h="438150">
                <a:moveTo>
                  <a:pt x="0" y="0"/>
                </a:moveTo>
                <a:lnTo>
                  <a:pt x="635" y="43814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4133850" y="8289925"/>
            <a:ext cx="981075" cy="0"/>
          </a:xfrm>
          <a:custGeom>
            <a:avLst/>
            <a:gdLst/>
            <a:ahLst/>
            <a:cxnLst/>
            <a:rect l="l" t="t" r="r" b="b"/>
            <a:pathLst>
              <a:path w="981075" h="0">
                <a:moveTo>
                  <a:pt x="981075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4229100" y="8213725"/>
            <a:ext cx="76835" cy="85725"/>
          </a:xfrm>
          <a:custGeom>
            <a:avLst/>
            <a:gdLst/>
            <a:ahLst/>
            <a:cxnLst/>
            <a:rect l="l" t="t" r="r" b="b"/>
            <a:pathLst>
              <a:path w="76835" h="85725">
                <a:moveTo>
                  <a:pt x="0" y="85724"/>
                </a:moveTo>
                <a:lnTo>
                  <a:pt x="76835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4381500" y="8223250"/>
            <a:ext cx="76835" cy="85725"/>
          </a:xfrm>
          <a:custGeom>
            <a:avLst/>
            <a:gdLst/>
            <a:ahLst/>
            <a:cxnLst/>
            <a:rect l="l" t="t" r="r" b="b"/>
            <a:pathLst>
              <a:path w="76835" h="85725">
                <a:moveTo>
                  <a:pt x="0" y="85724"/>
                </a:moveTo>
                <a:lnTo>
                  <a:pt x="76835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4543425" y="8213725"/>
            <a:ext cx="76835" cy="85725"/>
          </a:xfrm>
          <a:custGeom>
            <a:avLst/>
            <a:gdLst/>
            <a:ahLst/>
            <a:cxnLst/>
            <a:rect l="l" t="t" r="r" b="b"/>
            <a:pathLst>
              <a:path w="76835" h="85725">
                <a:moveTo>
                  <a:pt x="0" y="85724"/>
                </a:moveTo>
                <a:lnTo>
                  <a:pt x="76835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4695825" y="8223250"/>
            <a:ext cx="76835" cy="85725"/>
          </a:xfrm>
          <a:custGeom>
            <a:avLst/>
            <a:gdLst/>
            <a:ahLst/>
            <a:cxnLst/>
            <a:rect l="l" t="t" r="r" b="b"/>
            <a:pathLst>
              <a:path w="76835" h="85725">
                <a:moveTo>
                  <a:pt x="0" y="85724"/>
                </a:moveTo>
                <a:lnTo>
                  <a:pt x="76835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4848225" y="8204200"/>
            <a:ext cx="76835" cy="85725"/>
          </a:xfrm>
          <a:custGeom>
            <a:avLst/>
            <a:gdLst/>
            <a:ahLst/>
            <a:cxnLst/>
            <a:rect l="l" t="t" r="r" b="b"/>
            <a:pathLst>
              <a:path w="76835" h="85725">
                <a:moveTo>
                  <a:pt x="0" y="85724"/>
                </a:moveTo>
                <a:lnTo>
                  <a:pt x="76835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5000625" y="8213725"/>
            <a:ext cx="76835" cy="85725"/>
          </a:xfrm>
          <a:custGeom>
            <a:avLst/>
            <a:gdLst/>
            <a:ahLst/>
            <a:cxnLst/>
            <a:rect l="l" t="t" r="r" b="b"/>
            <a:pathLst>
              <a:path w="76835" h="85725">
                <a:moveTo>
                  <a:pt x="0" y="85724"/>
                </a:moveTo>
                <a:lnTo>
                  <a:pt x="76835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 txBox="1"/>
          <p:nvPr/>
        </p:nvSpPr>
        <p:spPr>
          <a:xfrm>
            <a:off x="4543425" y="9729927"/>
            <a:ext cx="107314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F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4591684" y="9290050"/>
            <a:ext cx="76200" cy="485775"/>
          </a:xfrm>
          <a:custGeom>
            <a:avLst/>
            <a:gdLst/>
            <a:ahLst/>
            <a:cxnLst/>
            <a:rect l="l" t="t" r="r" b="b"/>
            <a:pathLst>
              <a:path w="76200" h="485775">
                <a:moveTo>
                  <a:pt x="31750" y="409574"/>
                </a:moveTo>
                <a:lnTo>
                  <a:pt x="0" y="409574"/>
                </a:lnTo>
                <a:lnTo>
                  <a:pt x="38100" y="485774"/>
                </a:lnTo>
                <a:lnTo>
                  <a:pt x="69850" y="422274"/>
                </a:lnTo>
                <a:lnTo>
                  <a:pt x="31750" y="422274"/>
                </a:lnTo>
                <a:lnTo>
                  <a:pt x="31750" y="409574"/>
                </a:lnTo>
                <a:close/>
              </a:path>
              <a:path w="76200" h="485775">
                <a:moveTo>
                  <a:pt x="44450" y="0"/>
                </a:moveTo>
                <a:lnTo>
                  <a:pt x="31750" y="0"/>
                </a:lnTo>
                <a:lnTo>
                  <a:pt x="31750" y="422274"/>
                </a:lnTo>
                <a:lnTo>
                  <a:pt x="44450" y="422274"/>
                </a:lnTo>
                <a:lnTo>
                  <a:pt x="44450" y="0"/>
                </a:lnTo>
                <a:close/>
              </a:path>
              <a:path w="76200" h="485775">
                <a:moveTo>
                  <a:pt x="76200" y="409574"/>
                </a:moveTo>
                <a:lnTo>
                  <a:pt x="44450" y="409574"/>
                </a:lnTo>
                <a:lnTo>
                  <a:pt x="44450" y="422274"/>
                </a:lnTo>
                <a:lnTo>
                  <a:pt x="69850" y="422274"/>
                </a:lnTo>
                <a:lnTo>
                  <a:pt x="76200" y="40957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4629150" y="9290050"/>
            <a:ext cx="628650" cy="0"/>
          </a:xfrm>
          <a:custGeom>
            <a:avLst/>
            <a:gdLst/>
            <a:ahLst/>
            <a:cxnLst/>
            <a:rect l="l" t="t" r="r" b="b"/>
            <a:pathLst>
              <a:path w="628650" h="0">
                <a:moveTo>
                  <a:pt x="0" y="0"/>
                </a:moveTo>
                <a:lnTo>
                  <a:pt x="62865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 txBox="1"/>
          <p:nvPr/>
        </p:nvSpPr>
        <p:spPr>
          <a:xfrm>
            <a:off x="1129080" y="7605750"/>
            <a:ext cx="4321175" cy="1801495"/>
          </a:xfrm>
          <a:prstGeom prst="rect">
            <a:avLst/>
          </a:prstGeom>
        </p:spPr>
        <p:txBody>
          <a:bodyPr wrap="square" lIns="0" tIns="106680" rIns="0" bIns="0" rtlCol="0" vert="horz">
            <a:spAutoFit/>
          </a:bodyPr>
          <a:lstStyle/>
          <a:p>
            <a:pPr marL="240665">
              <a:lnSpc>
                <a:spcPct val="100000"/>
              </a:lnSpc>
              <a:spcBef>
                <a:spcPts val="840"/>
              </a:spcBef>
            </a:pPr>
            <a:r>
              <a:rPr dirty="0" sz="1400" b="1">
                <a:latin typeface="Times New Roman"/>
                <a:cs typeface="Times New Roman"/>
              </a:rPr>
              <a:t>2- </a:t>
            </a:r>
            <a:r>
              <a:rPr dirty="0" sz="1400" spc="-5" b="1">
                <a:latin typeface="Times New Roman"/>
                <a:cs typeface="Times New Roman"/>
              </a:rPr>
              <a:t>Modeling Free Mechanical</a:t>
            </a:r>
            <a:r>
              <a:rPr dirty="0" sz="1400" spc="-6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Oscillations</a:t>
            </a:r>
            <a:endParaRPr sz="1400">
              <a:latin typeface="Times New Roman"/>
              <a:cs typeface="Times New Roman"/>
            </a:endParaRPr>
          </a:p>
          <a:p>
            <a:pPr marL="240665" marR="1792605" indent="-228600">
              <a:lnSpc>
                <a:spcPct val="143700"/>
              </a:lnSpc>
              <a:spcBef>
                <a:spcPts val="10"/>
              </a:spcBef>
            </a:pPr>
            <a:r>
              <a:rPr dirty="0" sz="1400" spc="-5">
                <a:latin typeface="Times New Roman"/>
                <a:cs typeface="Times New Roman"/>
              </a:rPr>
              <a:t>The simple mechanic elements are:  </a:t>
            </a:r>
            <a:r>
              <a:rPr dirty="0" sz="1400">
                <a:latin typeface="Times New Roman"/>
                <a:cs typeface="Times New Roman"/>
              </a:rPr>
              <a:t>1-</a:t>
            </a:r>
            <a:r>
              <a:rPr dirty="0" sz="1400" spc="26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Mass</a:t>
            </a:r>
            <a:endParaRPr sz="1400">
              <a:latin typeface="Times New Roman"/>
              <a:cs typeface="Times New Roman"/>
            </a:endParaRPr>
          </a:p>
          <a:p>
            <a:pPr marL="100965">
              <a:lnSpc>
                <a:spcPct val="100000"/>
              </a:lnSpc>
              <a:spcBef>
                <a:spcPts val="760"/>
              </a:spcBef>
            </a:pPr>
            <a:r>
              <a:rPr dirty="0" sz="1400">
                <a:latin typeface="Cambria Math"/>
                <a:cs typeface="Cambria Math"/>
              </a:rPr>
              <a:t>𝐹 = 𝑀</a:t>
            </a:r>
            <a:r>
              <a:rPr dirty="0" sz="1400" spc="-75">
                <a:latin typeface="Cambria Math"/>
                <a:cs typeface="Cambria Math"/>
              </a:rPr>
              <a:t> </a:t>
            </a:r>
            <a:r>
              <a:rPr dirty="0" sz="1400" spc="-20">
                <a:latin typeface="Cambria Math"/>
                <a:cs typeface="Cambria Math"/>
              </a:rPr>
              <a:t>𝑥̿</a:t>
            </a:r>
            <a:endParaRPr sz="1400">
              <a:latin typeface="Cambria Math"/>
              <a:cs typeface="Cambria Math"/>
            </a:endParaRPr>
          </a:p>
          <a:p>
            <a:pPr algn="r" marR="762000">
              <a:lnSpc>
                <a:spcPct val="100000"/>
              </a:lnSpc>
              <a:spcBef>
                <a:spcPts val="235"/>
              </a:spcBef>
            </a:pPr>
            <a:r>
              <a:rPr dirty="0" sz="1800" b="1">
                <a:latin typeface="Arial"/>
                <a:cs typeface="Arial"/>
              </a:rPr>
              <a:t>M</a:t>
            </a:r>
            <a:endParaRPr sz="1800">
              <a:latin typeface="Arial"/>
              <a:cs typeface="Arial"/>
            </a:endParaRPr>
          </a:p>
          <a:p>
            <a:pPr algn="r" marR="5080">
              <a:lnSpc>
                <a:spcPct val="100000"/>
              </a:lnSpc>
              <a:spcBef>
                <a:spcPts val="204"/>
              </a:spcBef>
            </a:pPr>
            <a:r>
              <a:rPr dirty="0" sz="1400" b="1">
                <a:latin typeface="Calibri"/>
                <a:cs typeface="Calibri"/>
              </a:rPr>
              <a:t>x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73217" y="487780"/>
            <a:ext cx="1842770" cy="4648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695325" marR="5080" indent="-683260">
              <a:lnSpc>
                <a:spcPct val="130900"/>
              </a:lnSpc>
              <a:spcBef>
                <a:spcPts val="100"/>
              </a:spcBef>
            </a:pPr>
            <a:r>
              <a:rPr dirty="0" sz="1100" i="1">
                <a:latin typeface="Lucida Calligraphy"/>
                <a:cs typeface="Lucida Calligraphy"/>
              </a:rPr>
              <a:t>Asst. </a:t>
            </a:r>
            <a:r>
              <a:rPr dirty="0" sz="1100" spc="-5" i="1">
                <a:latin typeface="Lucida Calligraphy"/>
                <a:cs typeface="Lucida Calligraphy"/>
              </a:rPr>
              <a:t>Lec. Hussien Yossif  Radhi</a:t>
            </a:r>
            <a:endParaRPr sz="11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63955" y="467969"/>
            <a:ext cx="1892935" cy="4648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75310" marR="5080" indent="-563245">
              <a:lnSpc>
                <a:spcPct val="130900"/>
              </a:lnSpc>
              <a:spcBef>
                <a:spcPts val="100"/>
              </a:spcBef>
            </a:pPr>
            <a:r>
              <a:rPr dirty="0" sz="1100" i="1">
                <a:latin typeface="Lucida Calligraphy"/>
                <a:cs typeface="Lucida Calligraphy"/>
              </a:rPr>
              <a:t>Lecture </a:t>
            </a:r>
            <a:r>
              <a:rPr dirty="0" sz="1100" spc="-5" i="1">
                <a:latin typeface="Lucida Calligraphy"/>
                <a:cs typeface="Lucida Calligraphy"/>
              </a:rPr>
              <a:t>One: Differential  Equations</a:t>
            </a:r>
            <a:endParaRPr sz="1100">
              <a:latin typeface="Lucida Calligraphy"/>
              <a:cs typeface="Lucida Calligraphy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29080" y="1298193"/>
            <a:ext cx="5299075" cy="34772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469265" indent="-228600">
              <a:lnSpc>
                <a:spcPct val="100000"/>
              </a:lnSpc>
              <a:spcBef>
                <a:spcPts val="95"/>
              </a:spcBef>
              <a:buFont typeface="Wingdings"/>
              <a:buChar char=""/>
              <a:tabLst>
                <a:tab pos="469900" algn="l"/>
              </a:tabLst>
            </a:pPr>
            <a:r>
              <a:rPr dirty="0" u="heavy" sz="1600" spc="-5" b="1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First order</a:t>
            </a:r>
            <a:r>
              <a:rPr dirty="0" u="heavy" sz="1600" spc="-10" b="1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1600" spc="-5" b="1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D.E.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195"/>
              </a:spcBef>
            </a:pPr>
            <a:r>
              <a:rPr dirty="0" sz="1400" spc="-5">
                <a:latin typeface="Times New Roman"/>
                <a:cs typeface="Times New Roman"/>
              </a:rPr>
              <a:t>The general form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this type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is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70"/>
              </a:spcBef>
              <a:tabLst>
                <a:tab pos="1619250" algn="l"/>
              </a:tabLst>
            </a:pPr>
            <a:r>
              <a:rPr dirty="0" sz="1400" spc="20">
                <a:latin typeface="Cambria Math"/>
                <a:cs typeface="Cambria Math"/>
              </a:rPr>
              <a:t>𝐹</a:t>
            </a:r>
            <a:r>
              <a:rPr dirty="0" baseline="1984" sz="2100" spc="30">
                <a:latin typeface="Cambria Math"/>
                <a:cs typeface="Cambria Math"/>
              </a:rPr>
              <a:t>(</a:t>
            </a:r>
            <a:r>
              <a:rPr dirty="0" sz="1400" spc="20">
                <a:latin typeface="Cambria Math"/>
                <a:cs typeface="Cambria Math"/>
              </a:rPr>
              <a:t>𝑥, </a:t>
            </a:r>
            <a:r>
              <a:rPr dirty="0" sz="1400" spc="15">
                <a:latin typeface="Cambria Math"/>
                <a:cs typeface="Cambria Math"/>
              </a:rPr>
              <a:t>𝑦, </a:t>
            </a:r>
            <a:r>
              <a:rPr dirty="0" sz="1400" spc="-210">
                <a:latin typeface="Cambria Math"/>
                <a:cs typeface="Cambria Math"/>
              </a:rPr>
              <a:t>𝑦̅</a:t>
            </a:r>
            <a:r>
              <a:rPr dirty="0" baseline="1984" sz="2100" spc="-315">
                <a:latin typeface="Cambria Math"/>
                <a:cs typeface="Cambria Math"/>
              </a:rPr>
              <a:t>) </a:t>
            </a:r>
            <a:r>
              <a:rPr dirty="0" baseline="1984" sz="2100" spc="-307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9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0	</a:t>
            </a:r>
            <a:r>
              <a:rPr dirty="0" sz="1400">
                <a:latin typeface="Times New Roman"/>
                <a:cs typeface="Times New Roman"/>
              </a:rPr>
              <a:t>……….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(5)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ct val="143600"/>
              </a:lnSpc>
              <a:spcBef>
                <a:spcPts val="440"/>
              </a:spcBef>
            </a:pPr>
            <a:r>
              <a:rPr dirty="0" sz="1400" spc="-5">
                <a:latin typeface="Times New Roman"/>
                <a:cs typeface="Times New Roman"/>
              </a:rPr>
              <a:t>There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different </a:t>
            </a:r>
            <a:r>
              <a:rPr dirty="0" sz="1400" spc="-10">
                <a:latin typeface="Times New Roman"/>
                <a:cs typeface="Times New Roman"/>
              </a:rPr>
              <a:t>ways </a:t>
            </a:r>
            <a:r>
              <a:rPr dirty="0" sz="1400">
                <a:latin typeface="Times New Roman"/>
                <a:cs typeface="Times New Roman"/>
              </a:rPr>
              <a:t>can be </a:t>
            </a:r>
            <a:r>
              <a:rPr dirty="0" sz="1400" spc="-5">
                <a:latin typeface="Times New Roman"/>
                <a:cs typeface="Times New Roman"/>
              </a:rPr>
              <a:t>used to solve this type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equations,  which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are:</a:t>
            </a:r>
            <a:endParaRPr sz="1400">
              <a:latin typeface="Times New Roman"/>
              <a:cs typeface="Times New Roman"/>
            </a:endParaRPr>
          </a:p>
          <a:p>
            <a:pPr marL="240665">
              <a:lnSpc>
                <a:spcPct val="100000"/>
              </a:lnSpc>
              <a:spcBef>
                <a:spcPts val="745"/>
              </a:spcBef>
            </a:pPr>
            <a:r>
              <a:rPr dirty="0" sz="1400" b="1">
                <a:latin typeface="Times New Roman"/>
                <a:cs typeface="Times New Roman"/>
              </a:rPr>
              <a:t>1- </a:t>
            </a:r>
            <a:r>
              <a:rPr dirty="0" sz="1400" spc="-5" b="1">
                <a:latin typeface="Times New Roman"/>
                <a:cs typeface="Times New Roman"/>
              </a:rPr>
              <a:t>Separation </a:t>
            </a:r>
            <a:r>
              <a:rPr dirty="0" sz="1400" b="1">
                <a:latin typeface="Times New Roman"/>
                <a:cs typeface="Times New Roman"/>
              </a:rPr>
              <a:t>of</a:t>
            </a:r>
            <a:r>
              <a:rPr dirty="0" sz="1400" spc="-11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variables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  <a:tabLst>
                <a:tab pos="2465070" algn="l"/>
              </a:tabLst>
            </a:pPr>
            <a:r>
              <a:rPr dirty="0" sz="1400" spc="10">
                <a:latin typeface="Cambria Math"/>
                <a:cs typeface="Cambria Math"/>
              </a:rPr>
              <a:t>𝑓</a:t>
            </a:r>
            <a:r>
              <a:rPr dirty="0" baseline="1984" sz="2100" spc="15">
                <a:latin typeface="Cambria Math"/>
                <a:cs typeface="Cambria Math"/>
              </a:rPr>
              <a:t>(</a:t>
            </a:r>
            <a:r>
              <a:rPr dirty="0" sz="1400" spc="10">
                <a:latin typeface="Cambria Math"/>
                <a:cs typeface="Cambria Math"/>
              </a:rPr>
              <a:t>𝑥</a:t>
            </a:r>
            <a:r>
              <a:rPr dirty="0" baseline="1984" sz="2100" spc="15">
                <a:latin typeface="Cambria Math"/>
                <a:cs typeface="Cambria Math"/>
              </a:rPr>
              <a:t>)</a:t>
            </a:r>
            <a:r>
              <a:rPr dirty="0" sz="1400" spc="10">
                <a:latin typeface="Cambria Math"/>
                <a:cs typeface="Cambria Math"/>
              </a:rPr>
              <a:t>𝑑𝑥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sz="1400" spc="10">
                <a:latin typeface="Cambria Math"/>
                <a:cs typeface="Cambria Math"/>
              </a:rPr>
              <a:t>𝑓</a:t>
            </a:r>
            <a:r>
              <a:rPr dirty="0" baseline="1984" sz="2100" spc="15">
                <a:latin typeface="Cambria Math"/>
                <a:cs typeface="Cambria Math"/>
              </a:rPr>
              <a:t>(</a:t>
            </a:r>
            <a:r>
              <a:rPr dirty="0" sz="1400" spc="10">
                <a:latin typeface="Cambria Math"/>
                <a:cs typeface="Cambria Math"/>
              </a:rPr>
              <a:t>𝑦</a:t>
            </a:r>
            <a:r>
              <a:rPr dirty="0" baseline="1984" sz="2100" spc="15">
                <a:latin typeface="Cambria Math"/>
                <a:cs typeface="Cambria Math"/>
              </a:rPr>
              <a:t>)</a:t>
            </a:r>
            <a:r>
              <a:rPr dirty="0" sz="1400" spc="10">
                <a:latin typeface="Cambria Math"/>
                <a:cs typeface="Cambria Math"/>
              </a:rPr>
              <a:t>𝑑𝑦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0	</a:t>
            </a:r>
            <a:r>
              <a:rPr dirty="0" sz="1400">
                <a:latin typeface="Times New Roman"/>
                <a:cs typeface="Times New Roman"/>
              </a:rPr>
              <a:t>……….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(6)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ct val="143600"/>
              </a:lnSpc>
              <a:spcBef>
                <a:spcPts val="30"/>
              </a:spcBef>
            </a:pPr>
            <a:r>
              <a:rPr dirty="0" sz="1400" spc="-5">
                <a:latin typeface="Times New Roman"/>
                <a:cs typeface="Times New Roman"/>
              </a:rPr>
              <a:t>The solution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obtained in the form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integration </a:t>
            </a:r>
            <a:r>
              <a:rPr dirty="0" sz="1400" spc="-1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shown in the  following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equation:</a:t>
            </a:r>
            <a:endParaRPr sz="1400">
              <a:latin typeface="Times New Roman"/>
              <a:cs typeface="Times New Roman"/>
            </a:endParaRPr>
          </a:p>
          <a:p>
            <a:pPr marL="12700" marR="2057400" indent="43815">
              <a:lnSpc>
                <a:spcPct val="142100"/>
              </a:lnSpc>
              <a:spcBef>
                <a:spcPts val="180"/>
              </a:spcBef>
              <a:tabLst>
                <a:tab pos="2400935" algn="l"/>
              </a:tabLst>
            </a:pPr>
            <a:r>
              <a:rPr dirty="0" sz="1400">
                <a:latin typeface="Cambria Math"/>
                <a:cs typeface="Cambria Math"/>
              </a:rPr>
              <a:t>∫ </a:t>
            </a:r>
            <a:r>
              <a:rPr dirty="0" baseline="3968" sz="2100" spc="15">
                <a:latin typeface="Cambria Math"/>
                <a:cs typeface="Cambria Math"/>
              </a:rPr>
              <a:t>𝑓</a:t>
            </a:r>
            <a:r>
              <a:rPr dirty="0" baseline="5952" sz="2100" spc="15">
                <a:latin typeface="Cambria Math"/>
                <a:cs typeface="Cambria Math"/>
              </a:rPr>
              <a:t>(</a:t>
            </a:r>
            <a:r>
              <a:rPr dirty="0" baseline="3968" sz="2100" spc="15">
                <a:latin typeface="Cambria Math"/>
                <a:cs typeface="Cambria Math"/>
              </a:rPr>
              <a:t>𝑥</a:t>
            </a:r>
            <a:r>
              <a:rPr dirty="0" baseline="5952" sz="2100" spc="15">
                <a:latin typeface="Cambria Math"/>
                <a:cs typeface="Cambria Math"/>
              </a:rPr>
              <a:t>)</a:t>
            </a:r>
            <a:r>
              <a:rPr dirty="0" baseline="3968" sz="2100" spc="15">
                <a:latin typeface="Cambria Math"/>
                <a:cs typeface="Cambria Math"/>
              </a:rPr>
              <a:t>𝑑𝑥 </a:t>
            </a:r>
            <a:r>
              <a:rPr dirty="0" baseline="3968" sz="2100">
                <a:latin typeface="Cambria Math"/>
                <a:cs typeface="Cambria Math"/>
              </a:rPr>
              <a:t>+ </a:t>
            </a:r>
            <a:r>
              <a:rPr dirty="0" sz="1400">
                <a:latin typeface="Cambria Math"/>
                <a:cs typeface="Cambria Math"/>
              </a:rPr>
              <a:t>∫ </a:t>
            </a:r>
            <a:r>
              <a:rPr dirty="0" baseline="3968" sz="2100" spc="15">
                <a:latin typeface="Cambria Math"/>
                <a:cs typeface="Cambria Math"/>
              </a:rPr>
              <a:t>𝑓</a:t>
            </a:r>
            <a:r>
              <a:rPr dirty="0" baseline="5952" sz="2100" spc="15">
                <a:latin typeface="Cambria Math"/>
                <a:cs typeface="Cambria Math"/>
              </a:rPr>
              <a:t>(</a:t>
            </a:r>
            <a:r>
              <a:rPr dirty="0" baseline="3968" sz="2100" spc="15">
                <a:latin typeface="Cambria Math"/>
                <a:cs typeface="Cambria Math"/>
              </a:rPr>
              <a:t>𝑦</a:t>
            </a:r>
            <a:r>
              <a:rPr dirty="0" baseline="5952" sz="2100" spc="15">
                <a:latin typeface="Cambria Math"/>
                <a:cs typeface="Cambria Math"/>
              </a:rPr>
              <a:t>)</a:t>
            </a:r>
            <a:r>
              <a:rPr dirty="0" baseline="3968" sz="2100" spc="15">
                <a:latin typeface="Cambria Math"/>
                <a:cs typeface="Cambria Math"/>
              </a:rPr>
              <a:t>𝑑𝑦</a:t>
            </a:r>
            <a:r>
              <a:rPr dirty="0" baseline="3968" sz="2100" spc="-165">
                <a:latin typeface="Cambria Math"/>
                <a:cs typeface="Cambria Math"/>
              </a:rPr>
              <a:t> </a:t>
            </a:r>
            <a:r>
              <a:rPr dirty="0" baseline="3968" sz="2100">
                <a:latin typeface="Cambria Math"/>
                <a:cs typeface="Cambria Math"/>
              </a:rPr>
              <a:t>=</a:t>
            </a:r>
            <a:r>
              <a:rPr dirty="0" baseline="3968" sz="2100" spc="112">
                <a:latin typeface="Cambria Math"/>
                <a:cs typeface="Cambria Math"/>
              </a:rPr>
              <a:t> </a:t>
            </a:r>
            <a:r>
              <a:rPr dirty="0" baseline="3968" sz="2100">
                <a:latin typeface="Cambria Math"/>
                <a:cs typeface="Cambria Math"/>
              </a:rPr>
              <a:t>𝑐	</a:t>
            </a:r>
            <a:r>
              <a:rPr dirty="0" baseline="3968" sz="2100">
                <a:latin typeface="Times New Roman"/>
                <a:cs typeface="Times New Roman"/>
              </a:rPr>
              <a:t>……….</a:t>
            </a:r>
            <a:r>
              <a:rPr dirty="0" baseline="3968" sz="2100" spc="-112">
                <a:latin typeface="Times New Roman"/>
                <a:cs typeface="Times New Roman"/>
              </a:rPr>
              <a:t> </a:t>
            </a:r>
            <a:r>
              <a:rPr dirty="0" baseline="3968" sz="2100">
                <a:latin typeface="Times New Roman"/>
                <a:cs typeface="Times New Roman"/>
              </a:rPr>
              <a:t>(7)  </a:t>
            </a:r>
            <a:r>
              <a:rPr dirty="0" sz="1400">
                <a:latin typeface="Times New Roman"/>
                <a:cs typeface="Times New Roman"/>
              </a:rPr>
              <a:t>Ex</a:t>
            </a:r>
            <a:r>
              <a:rPr dirty="0" baseline="-9259" sz="1350">
                <a:latin typeface="Times New Roman"/>
                <a:cs typeface="Times New Roman"/>
              </a:rPr>
              <a:t>2</a:t>
            </a:r>
            <a:r>
              <a:rPr dirty="0" sz="1400">
                <a:latin typeface="Times New Roman"/>
                <a:cs typeface="Times New Roman"/>
              </a:rPr>
              <a:t>/ </a:t>
            </a:r>
            <a:r>
              <a:rPr dirty="0" sz="1400" spc="-5">
                <a:latin typeface="Times New Roman"/>
                <a:cs typeface="Times New Roman"/>
              </a:rPr>
              <a:t>solve for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y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624838" y="5034406"/>
            <a:ext cx="165100" cy="0"/>
          </a:xfrm>
          <a:custGeom>
            <a:avLst/>
            <a:gdLst/>
            <a:ahLst/>
            <a:cxnLst/>
            <a:rect l="l" t="t" r="r" b="b"/>
            <a:pathLst>
              <a:path w="165100" h="0">
                <a:moveTo>
                  <a:pt x="0" y="0"/>
                </a:moveTo>
                <a:lnTo>
                  <a:pt x="16459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129080" y="4893690"/>
            <a:ext cx="135636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1-) </a:t>
            </a:r>
            <a:r>
              <a:rPr dirty="0" sz="1400">
                <a:latin typeface="Cambria Math"/>
                <a:cs typeface="Cambria Math"/>
              </a:rPr>
              <a:t>2𝑦 </a:t>
            </a:r>
            <a:r>
              <a:rPr dirty="0" baseline="47222" sz="1500" spc="89">
                <a:latin typeface="Cambria Math"/>
                <a:cs typeface="Cambria Math"/>
              </a:rPr>
              <a:t>𝑑𝑦 </a:t>
            </a:r>
            <a:r>
              <a:rPr dirty="0" sz="1400">
                <a:latin typeface="Cambria Math"/>
                <a:cs typeface="Cambria Math"/>
              </a:rPr>
              <a:t>+3 =</a:t>
            </a:r>
            <a:r>
              <a:rPr dirty="0" sz="1400" spc="9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0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29080" y="4985258"/>
            <a:ext cx="2294890" cy="512445"/>
          </a:xfrm>
          <a:prstGeom prst="rect">
            <a:avLst/>
          </a:prstGeom>
        </p:spPr>
        <p:txBody>
          <a:bodyPr wrap="square" lIns="0" tIns="62230" rIns="0" bIns="0" rtlCol="0" vert="horz">
            <a:spAutoFit/>
          </a:bodyPr>
          <a:lstStyle/>
          <a:p>
            <a:pPr marL="497205">
              <a:lnSpc>
                <a:spcPct val="100000"/>
              </a:lnSpc>
              <a:spcBef>
                <a:spcPts val="490"/>
              </a:spcBef>
            </a:pPr>
            <a:r>
              <a:rPr dirty="0" sz="1000" spc="50">
                <a:latin typeface="Cambria Math"/>
                <a:cs typeface="Cambria Math"/>
              </a:rPr>
              <a:t>𝑑𝑥</a:t>
            </a:r>
            <a:endParaRPr sz="10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560"/>
              </a:spcBef>
            </a:pPr>
            <a:r>
              <a:rPr dirty="0" sz="1400">
                <a:latin typeface="Times New Roman"/>
                <a:cs typeface="Times New Roman"/>
              </a:rPr>
              <a:t>2-) </a:t>
            </a:r>
            <a:r>
              <a:rPr dirty="0" sz="1400">
                <a:latin typeface="Cambria Math"/>
                <a:cs typeface="Cambria Math"/>
              </a:rPr>
              <a:t>(1 + </a:t>
            </a:r>
            <a:r>
              <a:rPr dirty="0" sz="1400" spc="50">
                <a:latin typeface="Cambria Math"/>
                <a:cs typeface="Cambria Math"/>
              </a:rPr>
              <a:t>𝑥</a:t>
            </a:r>
            <a:r>
              <a:rPr dirty="0" baseline="27777" sz="1500" spc="75">
                <a:latin typeface="Cambria Math"/>
                <a:cs typeface="Cambria Math"/>
              </a:rPr>
              <a:t>2</a:t>
            </a:r>
            <a:r>
              <a:rPr dirty="0" sz="1400" spc="50">
                <a:latin typeface="Cambria Math"/>
                <a:cs typeface="Cambria Math"/>
              </a:rPr>
              <a:t>) </a:t>
            </a:r>
            <a:r>
              <a:rPr dirty="0" sz="1400" spc="-5">
                <a:latin typeface="Cambria Math"/>
                <a:cs typeface="Cambria Math"/>
              </a:rPr>
              <a:t>𝑑𝑦 </a:t>
            </a:r>
            <a:r>
              <a:rPr dirty="0" sz="1400">
                <a:latin typeface="Cambria Math"/>
                <a:cs typeface="Cambria Math"/>
              </a:rPr>
              <a:t>− </a:t>
            </a:r>
            <a:r>
              <a:rPr dirty="0" sz="1400" spc="5">
                <a:latin typeface="Cambria Math"/>
                <a:cs typeface="Cambria Math"/>
              </a:rPr>
              <a:t>(𝑥𝑦)𝑑𝑥 </a:t>
            </a: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0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393189" y="5758306"/>
            <a:ext cx="165100" cy="0"/>
          </a:xfrm>
          <a:custGeom>
            <a:avLst/>
            <a:gdLst/>
            <a:ahLst/>
            <a:cxnLst/>
            <a:rect l="l" t="t" r="r" b="b"/>
            <a:pathLst>
              <a:path w="165100" h="0">
                <a:moveTo>
                  <a:pt x="0" y="0"/>
                </a:moveTo>
                <a:lnTo>
                  <a:pt x="164591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1129080" y="5617590"/>
            <a:ext cx="956944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3-) </a:t>
            </a:r>
            <a:r>
              <a:rPr dirty="0" baseline="47222" sz="1500" spc="89">
                <a:latin typeface="Cambria Math"/>
                <a:cs typeface="Cambria Math"/>
              </a:rPr>
              <a:t>𝑑𝑦 </a:t>
            </a:r>
            <a:r>
              <a:rPr dirty="0" sz="1400">
                <a:latin typeface="Times New Roman"/>
                <a:cs typeface="Times New Roman"/>
              </a:rPr>
              <a:t>=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baseline="-3968" sz="2100" spc="52">
                <a:latin typeface="Cambria Math"/>
                <a:cs typeface="Cambria Math"/>
              </a:rPr>
              <a:t>√</a:t>
            </a:r>
            <a:r>
              <a:rPr dirty="0" sz="1400" spc="35">
                <a:latin typeface="Cambria Math"/>
                <a:cs typeface="Cambria Math"/>
              </a:rPr>
              <a:t>𝑥𝑦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879345" y="5656198"/>
            <a:ext cx="196850" cy="0"/>
          </a:xfrm>
          <a:custGeom>
            <a:avLst/>
            <a:gdLst/>
            <a:ahLst/>
            <a:cxnLst/>
            <a:rect l="l" t="t" r="r" b="b"/>
            <a:pathLst>
              <a:path w="196850" h="0">
                <a:moveTo>
                  <a:pt x="0" y="0"/>
                </a:moveTo>
                <a:lnTo>
                  <a:pt x="196595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1129080" y="5712221"/>
            <a:ext cx="434340" cy="504825"/>
          </a:xfrm>
          <a:prstGeom prst="rect">
            <a:avLst/>
          </a:prstGeom>
        </p:spPr>
        <p:txBody>
          <a:bodyPr wrap="square" lIns="0" tIns="59055" rIns="0" bIns="0" rtlCol="0" vert="horz">
            <a:spAutoFit/>
          </a:bodyPr>
          <a:lstStyle/>
          <a:p>
            <a:pPr marL="265430">
              <a:lnSpc>
                <a:spcPct val="100000"/>
              </a:lnSpc>
              <a:spcBef>
                <a:spcPts val="465"/>
              </a:spcBef>
            </a:pPr>
            <a:r>
              <a:rPr dirty="0" sz="1000" spc="95">
                <a:latin typeface="Cambria Math"/>
                <a:cs typeface="Cambria Math"/>
              </a:rPr>
              <a:t>𝑑𝑥</a:t>
            </a:r>
            <a:endParaRPr sz="10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dirty="0" sz="1400" spc="-5">
                <a:latin typeface="Times New Roman"/>
                <a:cs typeface="Times New Roman"/>
              </a:rPr>
              <a:t>Sol: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624838" y="6474840"/>
            <a:ext cx="165100" cy="0"/>
          </a:xfrm>
          <a:custGeom>
            <a:avLst/>
            <a:gdLst/>
            <a:ahLst/>
            <a:cxnLst/>
            <a:rect l="l" t="t" r="r" b="b"/>
            <a:pathLst>
              <a:path w="165100" h="0">
                <a:moveTo>
                  <a:pt x="0" y="0"/>
                </a:moveTo>
                <a:lnTo>
                  <a:pt x="16459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1129080" y="6334124"/>
            <a:ext cx="292925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1-) </a:t>
            </a:r>
            <a:r>
              <a:rPr dirty="0" sz="1400">
                <a:latin typeface="Cambria Math"/>
                <a:cs typeface="Cambria Math"/>
              </a:rPr>
              <a:t>2𝑦 </a:t>
            </a:r>
            <a:r>
              <a:rPr dirty="0" baseline="47222" sz="1500" spc="89">
                <a:latin typeface="Cambria Math"/>
                <a:cs typeface="Cambria Math"/>
              </a:rPr>
              <a:t>𝑑𝑦 </a:t>
            </a:r>
            <a:r>
              <a:rPr dirty="0" sz="1400">
                <a:latin typeface="Cambria Math"/>
                <a:cs typeface="Cambria Math"/>
              </a:rPr>
              <a:t>+3 = 0 → 2𝑦𝑑𝑦 + 3𝑑𝑥 =</a:t>
            </a:r>
            <a:r>
              <a:rPr dirty="0" sz="1400" spc="15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0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344290" y="6762876"/>
            <a:ext cx="499109" cy="0"/>
          </a:xfrm>
          <a:custGeom>
            <a:avLst/>
            <a:gdLst/>
            <a:ahLst/>
            <a:cxnLst/>
            <a:rect l="l" t="t" r="r" b="b"/>
            <a:pathLst>
              <a:path w="499110" h="0">
                <a:moveTo>
                  <a:pt x="0" y="0"/>
                </a:moveTo>
                <a:lnTo>
                  <a:pt x="49865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1129080" y="6402989"/>
            <a:ext cx="4253865" cy="567055"/>
          </a:xfrm>
          <a:prstGeom prst="rect">
            <a:avLst/>
          </a:prstGeom>
        </p:spPr>
        <p:txBody>
          <a:bodyPr wrap="square" lIns="0" tIns="85090" rIns="0" bIns="0" rtlCol="0" vert="horz">
            <a:spAutoFit/>
          </a:bodyPr>
          <a:lstStyle/>
          <a:p>
            <a:pPr marL="497205">
              <a:lnSpc>
                <a:spcPct val="100000"/>
              </a:lnSpc>
              <a:spcBef>
                <a:spcPts val="670"/>
              </a:spcBef>
            </a:pPr>
            <a:r>
              <a:rPr dirty="0" sz="1000" spc="50">
                <a:latin typeface="Cambria Math"/>
                <a:cs typeface="Cambria Math"/>
              </a:rPr>
              <a:t>𝑑𝑥</a:t>
            </a:r>
            <a:endParaRPr sz="10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810"/>
              </a:spcBef>
            </a:pPr>
            <a:r>
              <a:rPr dirty="0" baseline="1984" sz="2100" spc="30">
                <a:latin typeface="Cambria Math"/>
                <a:cs typeface="Cambria Math"/>
              </a:rPr>
              <a:t>(2𝑦</a:t>
            </a:r>
            <a:r>
              <a:rPr dirty="0" baseline="33333" sz="1500" spc="30">
                <a:latin typeface="Cambria Math"/>
                <a:cs typeface="Cambria Math"/>
              </a:rPr>
              <a:t>2</a:t>
            </a:r>
            <a:r>
              <a:rPr dirty="0" baseline="1984" sz="2100" spc="30">
                <a:latin typeface="Cambria Math"/>
                <a:cs typeface="Cambria Math"/>
              </a:rPr>
              <a:t>)/2 </a:t>
            </a:r>
            <a:r>
              <a:rPr dirty="0" baseline="1984" sz="2100">
                <a:latin typeface="Cambria Math"/>
                <a:cs typeface="Cambria Math"/>
              </a:rPr>
              <a:t>+ 3𝑥 = 𝑐 → 𝑦 </a:t>
            </a:r>
            <a:r>
              <a:rPr dirty="0" baseline="1984" sz="2100">
                <a:latin typeface="Times New Roman"/>
                <a:cs typeface="Times New Roman"/>
              </a:rPr>
              <a:t>= </a:t>
            </a:r>
            <a:r>
              <a:rPr dirty="0" sz="1400">
                <a:latin typeface="Cambria Math"/>
                <a:cs typeface="Cambria Math"/>
              </a:rPr>
              <a:t>√</a:t>
            </a:r>
            <a:r>
              <a:rPr dirty="0" baseline="1984" sz="2100">
                <a:latin typeface="Cambria Math"/>
                <a:cs typeface="Cambria Math"/>
              </a:rPr>
              <a:t>𝑐 − 3𝑥 </a:t>
            </a:r>
            <a:r>
              <a:rPr dirty="0" baseline="1984" sz="2100" spc="-7">
                <a:latin typeface="Times New Roman"/>
                <a:cs typeface="Times New Roman"/>
              </a:rPr>
              <a:t>where </a:t>
            </a:r>
            <a:r>
              <a:rPr dirty="0" baseline="1984" sz="2100" spc="7">
                <a:latin typeface="Times New Roman"/>
                <a:cs typeface="Times New Roman"/>
              </a:rPr>
              <a:t>(</a:t>
            </a:r>
            <a:r>
              <a:rPr dirty="0" baseline="1984" sz="2100" spc="7">
                <a:latin typeface="Cambria Math"/>
                <a:cs typeface="Cambria Math"/>
              </a:rPr>
              <a:t>𝑐</a:t>
            </a:r>
            <a:r>
              <a:rPr dirty="0" baseline="1984" sz="2100" spc="7">
                <a:latin typeface="Times New Roman"/>
                <a:cs typeface="Times New Roman"/>
              </a:rPr>
              <a:t>) </a:t>
            </a:r>
            <a:r>
              <a:rPr dirty="0" baseline="1984" sz="2100">
                <a:latin typeface="Times New Roman"/>
                <a:cs typeface="Times New Roman"/>
              </a:rPr>
              <a:t>is</a:t>
            </a:r>
            <a:r>
              <a:rPr dirty="0" baseline="1984" sz="2100" spc="-225">
                <a:latin typeface="Times New Roman"/>
                <a:cs typeface="Times New Roman"/>
              </a:rPr>
              <a:t> </a:t>
            </a:r>
            <a:r>
              <a:rPr dirty="0" baseline="1984" sz="2100" spc="-7">
                <a:latin typeface="Times New Roman"/>
                <a:cs typeface="Times New Roman"/>
              </a:rPr>
              <a:t>constant</a:t>
            </a:r>
            <a:endParaRPr baseline="1984" sz="21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2007361" y="8052180"/>
            <a:ext cx="671195" cy="0"/>
          </a:xfrm>
          <a:custGeom>
            <a:avLst/>
            <a:gdLst/>
            <a:ahLst/>
            <a:cxnLst/>
            <a:rect l="l" t="t" r="r" b="b"/>
            <a:pathLst>
              <a:path w="671194" h="0">
                <a:moveTo>
                  <a:pt x="0" y="0"/>
                </a:moveTo>
                <a:lnTo>
                  <a:pt x="67086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117213" y="8052180"/>
            <a:ext cx="670560" cy="0"/>
          </a:xfrm>
          <a:custGeom>
            <a:avLst/>
            <a:gdLst/>
            <a:ahLst/>
            <a:cxnLst/>
            <a:rect l="l" t="t" r="r" b="b"/>
            <a:pathLst>
              <a:path w="670560" h="0">
                <a:moveTo>
                  <a:pt x="0" y="0"/>
                </a:moveTo>
                <a:lnTo>
                  <a:pt x="67056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129080" y="6922998"/>
            <a:ext cx="5201285" cy="1343660"/>
          </a:xfrm>
          <a:prstGeom prst="rect">
            <a:avLst/>
          </a:prstGeom>
        </p:spPr>
        <p:txBody>
          <a:bodyPr wrap="square" lIns="0" tIns="1270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0"/>
              </a:spcBef>
            </a:pPr>
            <a:r>
              <a:rPr dirty="0" sz="1400">
                <a:latin typeface="Times New Roman"/>
                <a:cs typeface="Times New Roman"/>
              </a:rPr>
              <a:t>2-) </a:t>
            </a:r>
            <a:r>
              <a:rPr dirty="0" sz="1400">
                <a:latin typeface="Cambria Math"/>
                <a:cs typeface="Cambria Math"/>
              </a:rPr>
              <a:t>(1 + </a:t>
            </a:r>
            <a:r>
              <a:rPr dirty="0" sz="1400" spc="50">
                <a:latin typeface="Cambria Math"/>
                <a:cs typeface="Cambria Math"/>
              </a:rPr>
              <a:t>𝑥</a:t>
            </a:r>
            <a:r>
              <a:rPr dirty="0" baseline="27777" sz="1500" spc="75">
                <a:latin typeface="Cambria Math"/>
                <a:cs typeface="Cambria Math"/>
              </a:rPr>
              <a:t>2</a:t>
            </a:r>
            <a:r>
              <a:rPr dirty="0" sz="1400" spc="50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𝑑𝑦 − </a:t>
            </a:r>
            <a:r>
              <a:rPr dirty="0" sz="1400" spc="5">
                <a:latin typeface="Cambria Math"/>
                <a:cs typeface="Cambria Math"/>
              </a:rPr>
              <a:t>(𝑥𝑦)𝑑𝑥</a:t>
            </a:r>
            <a:r>
              <a:rPr dirty="0" sz="1400" spc="31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-18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0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900"/>
              </a:spcBef>
            </a:pPr>
            <a:r>
              <a:rPr dirty="0" baseline="3968" sz="2100">
                <a:latin typeface="Cambria Math"/>
                <a:cs typeface="Cambria Math"/>
              </a:rPr>
              <a:t>(1 + </a:t>
            </a:r>
            <a:r>
              <a:rPr dirty="0" baseline="3968" sz="2100" spc="75">
                <a:latin typeface="Cambria Math"/>
                <a:cs typeface="Cambria Math"/>
              </a:rPr>
              <a:t>𝑥</a:t>
            </a:r>
            <a:r>
              <a:rPr dirty="0" baseline="33333" sz="1500" spc="75">
                <a:latin typeface="Cambria Math"/>
                <a:cs typeface="Cambria Math"/>
              </a:rPr>
              <a:t>2</a:t>
            </a:r>
            <a:r>
              <a:rPr dirty="0" baseline="3968" sz="2100" spc="75">
                <a:latin typeface="Cambria Math"/>
                <a:cs typeface="Cambria Math"/>
              </a:rPr>
              <a:t>) </a:t>
            </a:r>
            <a:r>
              <a:rPr dirty="0" baseline="3968" sz="2100" spc="-7">
                <a:latin typeface="Cambria Math"/>
                <a:cs typeface="Cambria Math"/>
              </a:rPr>
              <a:t>𝑑𝑦 </a:t>
            </a:r>
            <a:r>
              <a:rPr dirty="0" baseline="3968" sz="2100">
                <a:latin typeface="Cambria Math"/>
                <a:cs typeface="Cambria Math"/>
              </a:rPr>
              <a:t>= (𝑥𝑦)𝑑𝑥 → </a:t>
            </a:r>
            <a:r>
              <a:rPr dirty="0" sz="1400">
                <a:latin typeface="Cambria Math"/>
                <a:cs typeface="Cambria Math"/>
              </a:rPr>
              <a:t>∫</a:t>
            </a:r>
            <a:r>
              <a:rPr dirty="0" baseline="3968" sz="2100">
                <a:latin typeface="Cambria Math"/>
                <a:cs typeface="Cambria Math"/>
              </a:rPr>
              <a:t>(dy/y) </a:t>
            </a:r>
            <a:r>
              <a:rPr dirty="0" baseline="3968" sz="2100">
                <a:latin typeface="Times New Roman"/>
                <a:cs typeface="Times New Roman"/>
              </a:rPr>
              <a:t>= </a:t>
            </a:r>
            <a:r>
              <a:rPr dirty="0" sz="1400">
                <a:latin typeface="Cambria Math"/>
                <a:cs typeface="Cambria Math"/>
              </a:rPr>
              <a:t>∫</a:t>
            </a:r>
            <a:r>
              <a:rPr dirty="0" baseline="3968" sz="2100">
                <a:latin typeface="Cambria Math"/>
                <a:cs typeface="Cambria Math"/>
              </a:rPr>
              <a:t>(xdx/(1 +</a:t>
            </a:r>
            <a:r>
              <a:rPr dirty="0" baseline="3968" sz="2100" spc="390">
                <a:latin typeface="Cambria Math"/>
                <a:cs typeface="Cambria Math"/>
              </a:rPr>
              <a:t> </a:t>
            </a:r>
            <a:r>
              <a:rPr dirty="0" baseline="3968" sz="2100" spc="52">
                <a:latin typeface="Cambria Math"/>
                <a:cs typeface="Cambria Math"/>
              </a:rPr>
              <a:t>x</a:t>
            </a:r>
            <a:r>
              <a:rPr dirty="0" baseline="33333" sz="1500" spc="52">
                <a:latin typeface="Cambria Math"/>
                <a:cs typeface="Cambria Math"/>
              </a:rPr>
              <a:t>2</a:t>
            </a:r>
            <a:r>
              <a:rPr dirty="0" baseline="3968" sz="2100" spc="52">
                <a:latin typeface="Cambria Math"/>
                <a:cs typeface="Cambria Math"/>
              </a:rPr>
              <a:t>))</a:t>
            </a:r>
            <a:endParaRPr baseline="3968" sz="21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65"/>
              </a:spcBef>
              <a:tabLst>
                <a:tab pos="2544445" algn="l"/>
              </a:tabLst>
            </a:pPr>
            <a:r>
              <a:rPr dirty="0" sz="1400" spc="5">
                <a:latin typeface="Cambria Math"/>
                <a:cs typeface="Cambria Math"/>
              </a:rPr>
              <a:t>𝑙𝑛(𝑦)  </a:t>
            </a:r>
            <a:r>
              <a:rPr dirty="0" sz="1400">
                <a:latin typeface="Cambria Math"/>
                <a:cs typeface="Cambria Math"/>
              </a:rPr>
              <a:t>=  (1/2)𝑙𝑛(1 + </a:t>
            </a:r>
            <a:r>
              <a:rPr dirty="0" sz="1400" spc="50">
                <a:latin typeface="Cambria Math"/>
                <a:cs typeface="Cambria Math"/>
              </a:rPr>
              <a:t>𝑥</a:t>
            </a:r>
            <a:r>
              <a:rPr dirty="0" baseline="27777" sz="1500" spc="75">
                <a:latin typeface="Cambria Math"/>
                <a:cs typeface="Cambria Math"/>
              </a:rPr>
              <a:t>2</a:t>
            </a:r>
            <a:r>
              <a:rPr dirty="0" sz="1400" spc="50">
                <a:latin typeface="Cambria Math"/>
                <a:cs typeface="Cambria Math"/>
              </a:rPr>
              <a:t>) </a:t>
            </a:r>
            <a:r>
              <a:rPr dirty="0" sz="1400" spc="114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+ 𝑐	[ 𝑙𝑒𝑡 𝑐 =</a:t>
            </a:r>
            <a:r>
              <a:rPr dirty="0" sz="1400" spc="19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𝑙𝑛(𝑔)]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095"/>
              </a:spcBef>
            </a:pPr>
            <a:r>
              <a:rPr dirty="0" sz="1400">
                <a:latin typeface="Cambria Math"/>
                <a:cs typeface="Cambria Math"/>
              </a:rPr>
              <a:t>ln(y) </a:t>
            </a:r>
            <a:r>
              <a:rPr dirty="0" sz="1400">
                <a:latin typeface="Times New Roman"/>
                <a:cs typeface="Times New Roman"/>
              </a:rPr>
              <a:t>= </a:t>
            </a:r>
            <a:r>
              <a:rPr dirty="0" sz="1400" spc="25">
                <a:latin typeface="Cambria Math"/>
                <a:cs typeface="Cambria Math"/>
              </a:rPr>
              <a:t>𝑙𝑛√(1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sz="1400" spc="45">
                <a:latin typeface="Cambria Math"/>
                <a:cs typeface="Cambria Math"/>
              </a:rPr>
              <a:t>x</a:t>
            </a:r>
            <a:r>
              <a:rPr dirty="0" baseline="25000" sz="1500" spc="67">
                <a:latin typeface="Cambria Math"/>
                <a:cs typeface="Cambria Math"/>
              </a:rPr>
              <a:t>2</a:t>
            </a:r>
            <a:r>
              <a:rPr dirty="0" sz="1400" spc="45">
                <a:latin typeface="Cambria Math"/>
                <a:cs typeface="Cambria Math"/>
              </a:rPr>
              <a:t>) </a:t>
            </a:r>
            <a:r>
              <a:rPr dirty="0" sz="1400">
                <a:latin typeface="Times New Roman"/>
                <a:cs typeface="Times New Roman"/>
              </a:rPr>
              <a:t>+</a:t>
            </a:r>
            <a:r>
              <a:rPr dirty="0" sz="1400">
                <a:latin typeface="Cambria Math"/>
                <a:cs typeface="Cambria Math"/>
              </a:rPr>
              <a:t>ln(𝑔) </a:t>
            </a:r>
            <a:r>
              <a:rPr dirty="0" sz="1400">
                <a:latin typeface="Times New Roman"/>
                <a:cs typeface="Times New Roman"/>
              </a:rPr>
              <a:t>→ </a:t>
            </a:r>
            <a:r>
              <a:rPr dirty="0" sz="1400">
                <a:latin typeface="Cambria Math"/>
                <a:cs typeface="Cambria Math"/>
              </a:rPr>
              <a:t>𝑦 = 𝑔 </a:t>
            </a:r>
            <a:r>
              <a:rPr dirty="0" sz="1400" spc="35">
                <a:latin typeface="Cambria Math"/>
                <a:cs typeface="Cambria Math"/>
              </a:rPr>
              <a:t>√(1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sz="1400" spc="45">
                <a:latin typeface="Cambria Math"/>
                <a:cs typeface="Cambria Math"/>
              </a:rPr>
              <a:t>x</a:t>
            </a:r>
            <a:r>
              <a:rPr dirty="0" baseline="25000" sz="1500" spc="67">
                <a:latin typeface="Cambria Math"/>
                <a:cs typeface="Cambria Math"/>
              </a:rPr>
              <a:t>2</a:t>
            </a:r>
            <a:r>
              <a:rPr dirty="0" sz="1400" spc="45">
                <a:latin typeface="Cambria Math"/>
                <a:cs typeface="Cambria Math"/>
              </a:rPr>
              <a:t>) </a:t>
            </a:r>
            <a:r>
              <a:rPr dirty="0" sz="1400" spc="-5">
                <a:latin typeface="Times New Roman"/>
                <a:cs typeface="Times New Roman"/>
              </a:rPr>
              <a:t>where </a:t>
            </a:r>
            <a:r>
              <a:rPr dirty="0" sz="1400">
                <a:latin typeface="Times New Roman"/>
                <a:cs typeface="Times New Roman"/>
              </a:rPr>
              <a:t>(g) is</a:t>
            </a:r>
            <a:r>
              <a:rPr dirty="0" sz="1400" spc="-2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constant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2210435" y="8467089"/>
            <a:ext cx="196850" cy="0"/>
          </a:xfrm>
          <a:custGeom>
            <a:avLst/>
            <a:gdLst/>
            <a:ahLst/>
            <a:cxnLst/>
            <a:rect l="l" t="t" r="r" b="b"/>
            <a:pathLst>
              <a:path w="196850" h="0">
                <a:moveTo>
                  <a:pt x="0" y="0"/>
                </a:moveTo>
                <a:lnTo>
                  <a:pt x="196595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757551" y="8613394"/>
            <a:ext cx="83820" cy="7620"/>
          </a:xfrm>
          <a:custGeom>
            <a:avLst/>
            <a:gdLst/>
            <a:ahLst/>
            <a:cxnLst/>
            <a:rect l="l" t="t" r="r" b="b"/>
            <a:pathLst>
              <a:path w="83819" h="7620">
                <a:moveTo>
                  <a:pt x="0" y="7619"/>
                </a:moveTo>
                <a:lnTo>
                  <a:pt x="83819" y="7619"/>
                </a:lnTo>
                <a:lnTo>
                  <a:pt x="83819" y="0"/>
                </a:lnTo>
                <a:lnTo>
                  <a:pt x="0" y="0"/>
                </a:lnTo>
                <a:lnTo>
                  <a:pt x="0" y="761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673730" y="8569197"/>
            <a:ext cx="167640" cy="0"/>
          </a:xfrm>
          <a:custGeom>
            <a:avLst/>
            <a:gdLst/>
            <a:ahLst/>
            <a:cxnLst/>
            <a:rect l="l" t="t" r="r" b="b"/>
            <a:pathLst>
              <a:path w="167639" h="0">
                <a:moveTo>
                  <a:pt x="0" y="0"/>
                </a:moveTo>
                <a:lnTo>
                  <a:pt x="16763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143123" y="8474709"/>
            <a:ext cx="100965" cy="0"/>
          </a:xfrm>
          <a:custGeom>
            <a:avLst/>
            <a:gdLst/>
            <a:ahLst/>
            <a:cxnLst/>
            <a:rect l="l" t="t" r="r" b="b"/>
            <a:pathLst>
              <a:path w="100964" h="0">
                <a:moveTo>
                  <a:pt x="0" y="0"/>
                </a:moveTo>
                <a:lnTo>
                  <a:pt x="100583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3865753" y="8498331"/>
            <a:ext cx="135890" cy="0"/>
          </a:xfrm>
          <a:custGeom>
            <a:avLst/>
            <a:gdLst/>
            <a:ahLst/>
            <a:cxnLst/>
            <a:rect l="l" t="t" r="r" b="b"/>
            <a:pathLst>
              <a:path w="135889" h="0">
                <a:moveTo>
                  <a:pt x="0" y="0"/>
                </a:moveTo>
                <a:lnTo>
                  <a:pt x="135636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4551553" y="8494521"/>
            <a:ext cx="60960" cy="7620"/>
          </a:xfrm>
          <a:custGeom>
            <a:avLst/>
            <a:gdLst/>
            <a:ahLst/>
            <a:cxnLst/>
            <a:rect l="l" t="t" r="r" b="b"/>
            <a:pathLst>
              <a:path w="60960" h="7620">
                <a:moveTo>
                  <a:pt x="0" y="7619"/>
                </a:moveTo>
                <a:lnTo>
                  <a:pt x="60960" y="7619"/>
                </a:lnTo>
                <a:lnTo>
                  <a:pt x="60960" y="0"/>
                </a:lnTo>
                <a:lnTo>
                  <a:pt x="0" y="0"/>
                </a:lnTo>
                <a:lnTo>
                  <a:pt x="0" y="761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5205729" y="8494521"/>
            <a:ext cx="60960" cy="7620"/>
          </a:xfrm>
          <a:custGeom>
            <a:avLst/>
            <a:gdLst/>
            <a:ahLst/>
            <a:cxnLst/>
            <a:rect l="l" t="t" r="r" b="b"/>
            <a:pathLst>
              <a:path w="60960" h="7620">
                <a:moveTo>
                  <a:pt x="0" y="7619"/>
                </a:moveTo>
                <a:lnTo>
                  <a:pt x="60960" y="7619"/>
                </a:lnTo>
                <a:lnTo>
                  <a:pt x="60960" y="0"/>
                </a:lnTo>
                <a:lnTo>
                  <a:pt x="0" y="0"/>
                </a:lnTo>
                <a:lnTo>
                  <a:pt x="0" y="761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2662554" y="8375141"/>
            <a:ext cx="288544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799080" algn="l"/>
              </a:tabLst>
            </a:pPr>
            <a:r>
              <a:rPr dirty="0" sz="1000" spc="105">
                <a:latin typeface="Cambria Math"/>
                <a:cs typeface="Cambria Math"/>
              </a:rPr>
              <a:t>𝑑</a:t>
            </a:r>
            <a:r>
              <a:rPr dirty="0" sz="1000" spc="110">
                <a:latin typeface="Cambria Math"/>
                <a:cs typeface="Cambria Math"/>
              </a:rPr>
              <a:t>𝑦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sz="1000" spc="2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5461761" y="8563101"/>
            <a:ext cx="73660" cy="12700"/>
          </a:xfrm>
          <a:custGeom>
            <a:avLst/>
            <a:gdLst/>
            <a:ahLst/>
            <a:cxnLst/>
            <a:rect l="l" t="t" r="r" b="b"/>
            <a:pathLst>
              <a:path w="73660" h="12700">
                <a:moveTo>
                  <a:pt x="0" y="12192"/>
                </a:moveTo>
                <a:lnTo>
                  <a:pt x="73151" y="12192"/>
                </a:lnTo>
                <a:lnTo>
                  <a:pt x="73151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3853053" y="8344661"/>
            <a:ext cx="1889760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97865" algn="l"/>
                <a:tab pos="1352550" algn="l"/>
                <a:tab pos="1815464" algn="l"/>
              </a:tabLst>
            </a:pPr>
            <a:r>
              <a:rPr dirty="0" sz="800" spc="-5">
                <a:latin typeface="Cambria Math"/>
                <a:cs typeface="Cambria Math"/>
              </a:rPr>
              <a:t>−</a:t>
            </a:r>
            <a:r>
              <a:rPr dirty="0" sz="800" spc="35">
                <a:latin typeface="Cambria Math"/>
                <a:cs typeface="Cambria Math"/>
              </a:rPr>
              <a:t>1</a:t>
            </a:r>
            <a:r>
              <a:rPr dirty="0" sz="800">
                <a:latin typeface="Cambria Math"/>
                <a:cs typeface="Cambria Math"/>
              </a:rPr>
              <a:t>	</a:t>
            </a:r>
            <a:r>
              <a:rPr dirty="0" sz="800" spc="35">
                <a:latin typeface="Cambria Math"/>
                <a:cs typeface="Cambria Math"/>
              </a:rPr>
              <a:t>1</a:t>
            </a:r>
            <a:r>
              <a:rPr dirty="0" sz="800">
                <a:latin typeface="Cambria Math"/>
                <a:cs typeface="Cambria Math"/>
              </a:rPr>
              <a:t>	</a:t>
            </a:r>
            <a:r>
              <a:rPr dirty="0" sz="800" spc="35">
                <a:latin typeface="Cambria Math"/>
                <a:cs typeface="Cambria Math"/>
              </a:rPr>
              <a:t>1</a:t>
            </a:r>
            <a:r>
              <a:rPr dirty="0" sz="800">
                <a:latin typeface="Cambria Math"/>
                <a:cs typeface="Cambria Math"/>
              </a:rPr>
              <a:t>	</a:t>
            </a:r>
            <a:r>
              <a:rPr dirty="0" sz="800" spc="35">
                <a:latin typeface="Cambria Math"/>
                <a:cs typeface="Cambria Math"/>
              </a:rPr>
              <a:t>3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5669026" y="8494521"/>
            <a:ext cx="60960" cy="7620"/>
          </a:xfrm>
          <a:custGeom>
            <a:avLst/>
            <a:gdLst/>
            <a:ahLst/>
            <a:cxnLst/>
            <a:rect l="l" t="t" r="r" b="b"/>
            <a:pathLst>
              <a:path w="60960" h="7620">
                <a:moveTo>
                  <a:pt x="0" y="7619"/>
                </a:moveTo>
                <a:lnTo>
                  <a:pt x="60960" y="7619"/>
                </a:lnTo>
                <a:lnTo>
                  <a:pt x="60960" y="0"/>
                </a:lnTo>
                <a:lnTo>
                  <a:pt x="0" y="0"/>
                </a:lnTo>
                <a:lnTo>
                  <a:pt x="0" y="761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1129080" y="8428481"/>
            <a:ext cx="4913630" cy="31940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395"/>
              </a:lnSpc>
              <a:spcBef>
                <a:spcPts val="100"/>
              </a:spcBef>
              <a:tabLst>
                <a:tab pos="1756410" algn="l"/>
                <a:tab pos="4434205" algn="l"/>
              </a:tabLst>
            </a:pPr>
            <a:r>
              <a:rPr dirty="0" sz="1400">
                <a:latin typeface="Times New Roman"/>
                <a:cs typeface="Times New Roman"/>
              </a:rPr>
              <a:t>3-) </a:t>
            </a:r>
            <a:r>
              <a:rPr dirty="0" sz="1400">
                <a:latin typeface="Cambria Math"/>
                <a:cs typeface="Cambria Math"/>
              </a:rPr>
              <a:t>𝑑𝑦/𝑑𝑥 </a:t>
            </a:r>
            <a:r>
              <a:rPr dirty="0" sz="1400">
                <a:latin typeface="Times New Roman"/>
                <a:cs typeface="Times New Roman"/>
              </a:rPr>
              <a:t>=</a:t>
            </a:r>
            <a:r>
              <a:rPr dirty="0" sz="1400" spc="65">
                <a:latin typeface="Times New Roman"/>
                <a:cs typeface="Times New Roman"/>
              </a:rPr>
              <a:t> </a:t>
            </a:r>
            <a:r>
              <a:rPr dirty="0" baseline="-3968" sz="2100" spc="60">
                <a:latin typeface="Cambria Math"/>
                <a:cs typeface="Cambria Math"/>
              </a:rPr>
              <a:t>√</a:t>
            </a:r>
            <a:r>
              <a:rPr dirty="0" sz="1400" spc="40">
                <a:latin typeface="Cambria Math"/>
                <a:cs typeface="Cambria Math"/>
              </a:rPr>
              <a:t>𝑥𝑦</a:t>
            </a:r>
            <a:r>
              <a:rPr dirty="0" sz="1400" spc="60">
                <a:latin typeface="Cambria Math"/>
                <a:cs typeface="Cambria Math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→	= </a:t>
            </a:r>
            <a:r>
              <a:rPr dirty="0" baseline="-3968" sz="2100">
                <a:latin typeface="Cambria Math"/>
                <a:cs typeface="Cambria Math"/>
              </a:rPr>
              <a:t>√</a:t>
            </a:r>
            <a:r>
              <a:rPr dirty="0" sz="1400">
                <a:latin typeface="Cambria Math"/>
                <a:cs typeface="Cambria Math"/>
              </a:rPr>
              <a:t>𝑥 𝑑𝑥 </a:t>
            </a:r>
            <a:r>
              <a:rPr dirty="0" sz="1400">
                <a:latin typeface="Times New Roman"/>
                <a:cs typeface="Times New Roman"/>
              </a:rPr>
              <a:t>→ </a:t>
            </a:r>
            <a:r>
              <a:rPr dirty="0" sz="1400">
                <a:latin typeface="Cambria Math"/>
                <a:cs typeface="Cambria Math"/>
              </a:rPr>
              <a:t>𝑦 </a:t>
            </a:r>
            <a:r>
              <a:rPr dirty="0" baseline="10416" sz="1200" spc="52">
                <a:latin typeface="Cambria Math"/>
                <a:cs typeface="Cambria Math"/>
              </a:rPr>
              <a:t>2  </a:t>
            </a:r>
            <a:r>
              <a:rPr dirty="0" sz="1400" spc="-5">
                <a:latin typeface="Cambria Math"/>
                <a:cs typeface="Cambria Math"/>
              </a:rPr>
              <a:t>𝑑𝑦  </a:t>
            </a: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20">
                <a:latin typeface="Cambria Math"/>
                <a:cs typeface="Cambria Math"/>
              </a:rPr>
              <a:t> </a:t>
            </a:r>
            <a:r>
              <a:rPr dirty="0" sz="1400" spc="35">
                <a:latin typeface="Cambria Math"/>
                <a:cs typeface="Cambria Math"/>
              </a:rPr>
              <a:t>𝑥</a:t>
            </a:r>
            <a:r>
              <a:rPr dirty="0" baseline="10416" sz="1200" spc="52">
                <a:latin typeface="Cambria Math"/>
                <a:cs typeface="Cambria Math"/>
              </a:rPr>
              <a:t>2</a:t>
            </a:r>
            <a:r>
              <a:rPr dirty="0" sz="1400" spc="35">
                <a:latin typeface="Cambria Math"/>
                <a:cs typeface="Cambria Math"/>
              </a:rPr>
              <a:t>𝑑𝑥</a:t>
            </a:r>
            <a:r>
              <a:rPr dirty="0" sz="1400" spc="35">
                <a:latin typeface="Times New Roman"/>
                <a:cs typeface="Times New Roman"/>
              </a:rPr>
              <a:t>→</a:t>
            </a:r>
            <a:r>
              <a:rPr dirty="0" sz="1400" spc="35">
                <a:latin typeface="Cambria Math"/>
                <a:cs typeface="Cambria Math"/>
              </a:rPr>
              <a:t>2𝑦</a:t>
            </a:r>
            <a:r>
              <a:rPr dirty="0" baseline="10416" sz="1200" spc="52">
                <a:latin typeface="Cambria Math"/>
                <a:cs typeface="Cambria Math"/>
              </a:rPr>
              <a:t>2</a:t>
            </a:r>
            <a:r>
              <a:rPr dirty="0" baseline="10416" sz="1200" spc="345">
                <a:latin typeface="Cambria Math"/>
                <a:cs typeface="Cambria Math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=	</a:t>
            </a:r>
            <a:r>
              <a:rPr dirty="0" sz="1400" spc="55">
                <a:latin typeface="Cambria Math"/>
                <a:cs typeface="Cambria Math"/>
              </a:rPr>
              <a:t>𝑥</a:t>
            </a:r>
            <a:r>
              <a:rPr dirty="0" baseline="10416" sz="1200" spc="82">
                <a:latin typeface="Cambria Math"/>
                <a:cs typeface="Cambria Math"/>
              </a:rPr>
              <a:t>2 </a:t>
            </a:r>
            <a:r>
              <a:rPr dirty="0" sz="1400">
                <a:latin typeface="Cambria Math"/>
                <a:cs typeface="Cambria Math"/>
              </a:rPr>
              <a:t>+</a:t>
            </a:r>
            <a:r>
              <a:rPr dirty="0" sz="1400" spc="-18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𝑐</a:t>
            </a:r>
            <a:endParaRPr sz="1400">
              <a:latin typeface="Cambria Math"/>
              <a:cs typeface="Cambria Math"/>
            </a:endParaRPr>
          </a:p>
          <a:p>
            <a:pPr marL="1544320">
              <a:lnSpc>
                <a:spcPts val="915"/>
              </a:lnSpc>
              <a:tabLst>
                <a:tab pos="4332605" algn="l"/>
              </a:tabLst>
            </a:pPr>
            <a:r>
              <a:rPr dirty="0" baseline="-8333" sz="1500" spc="52">
                <a:latin typeface="Cambria Math"/>
                <a:cs typeface="Cambria Math"/>
              </a:rPr>
              <a:t>√</a:t>
            </a:r>
            <a:r>
              <a:rPr dirty="0" sz="1000" spc="35">
                <a:latin typeface="Cambria Math"/>
                <a:cs typeface="Cambria Math"/>
              </a:rPr>
              <a:t>𝑦	</a:t>
            </a:r>
            <a:r>
              <a:rPr dirty="0" sz="1000" spc="20">
                <a:latin typeface="Cambria Math"/>
                <a:cs typeface="Cambria Math"/>
              </a:rPr>
              <a:t>3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1524253" y="9163557"/>
            <a:ext cx="83820" cy="13970"/>
          </a:xfrm>
          <a:custGeom>
            <a:avLst/>
            <a:gdLst/>
            <a:ahLst/>
            <a:cxnLst/>
            <a:rect l="l" t="t" r="r" b="b"/>
            <a:pathLst>
              <a:path w="83819" h="13970">
                <a:moveTo>
                  <a:pt x="0" y="13715"/>
                </a:moveTo>
                <a:lnTo>
                  <a:pt x="83819" y="13715"/>
                </a:lnTo>
                <a:lnTo>
                  <a:pt x="83819" y="0"/>
                </a:lnTo>
                <a:lnTo>
                  <a:pt x="0" y="0"/>
                </a:lnTo>
                <a:lnTo>
                  <a:pt x="0" y="1371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1511553" y="9170669"/>
            <a:ext cx="365760" cy="2012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81940" algn="l"/>
              </a:tabLst>
            </a:pPr>
            <a:r>
              <a:rPr dirty="0" sz="1150" spc="25">
                <a:latin typeface="Cambria Math"/>
                <a:cs typeface="Cambria Math"/>
              </a:rPr>
              <a:t>2</a:t>
            </a:r>
            <a:r>
              <a:rPr dirty="0" sz="1150" spc="25">
                <a:latin typeface="Cambria Math"/>
                <a:cs typeface="Cambria Math"/>
              </a:rPr>
              <a:t>	</a:t>
            </a:r>
            <a:r>
              <a:rPr dirty="0" sz="1000" spc="-5">
                <a:latin typeface="Cambria Math"/>
                <a:cs typeface="Cambria Math"/>
              </a:rPr>
              <a:t>3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1794001" y="9163557"/>
            <a:ext cx="70485" cy="13970"/>
          </a:xfrm>
          <a:custGeom>
            <a:avLst/>
            <a:gdLst/>
            <a:ahLst/>
            <a:cxnLst/>
            <a:rect l="l" t="t" r="r" b="b"/>
            <a:pathLst>
              <a:path w="70485" h="13970">
                <a:moveTo>
                  <a:pt x="0" y="13715"/>
                </a:moveTo>
                <a:lnTo>
                  <a:pt x="70104" y="13715"/>
                </a:lnTo>
                <a:lnTo>
                  <a:pt x="70104" y="0"/>
                </a:lnTo>
                <a:lnTo>
                  <a:pt x="0" y="0"/>
                </a:lnTo>
                <a:lnTo>
                  <a:pt x="0" y="1371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 txBox="1"/>
          <p:nvPr/>
        </p:nvSpPr>
        <p:spPr>
          <a:xfrm>
            <a:off x="1980945" y="8867393"/>
            <a:ext cx="82550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Cambria Math"/>
                <a:cs typeface="Cambria Math"/>
              </a:rPr>
              <a:t>3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1993645" y="9021825"/>
            <a:ext cx="56515" cy="9525"/>
          </a:xfrm>
          <a:custGeom>
            <a:avLst/>
            <a:gdLst/>
            <a:ahLst/>
            <a:cxnLst/>
            <a:rect l="l" t="t" r="r" b="b"/>
            <a:pathLst>
              <a:path w="56514" h="9525">
                <a:moveTo>
                  <a:pt x="0" y="9144"/>
                </a:moveTo>
                <a:lnTo>
                  <a:pt x="56387" y="9144"/>
                </a:lnTo>
                <a:lnTo>
                  <a:pt x="56387" y="0"/>
                </a:lnTo>
                <a:lnTo>
                  <a:pt x="0" y="0"/>
                </a:lnTo>
                <a:lnTo>
                  <a:pt x="0" y="9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 txBox="1"/>
          <p:nvPr/>
        </p:nvSpPr>
        <p:spPr>
          <a:xfrm>
            <a:off x="1129080" y="9012173"/>
            <a:ext cx="124777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Cambria Math"/>
                <a:cs typeface="Cambria Math"/>
              </a:rPr>
              <a:t>𝑦 = </a:t>
            </a:r>
            <a:r>
              <a:rPr dirty="0" baseline="45893" sz="1725" spc="37">
                <a:latin typeface="Cambria Math"/>
                <a:cs typeface="Cambria Math"/>
              </a:rPr>
              <a:t>1 </a:t>
            </a:r>
            <a:r>
              <a:rPr dirty="0" baseline="13888" sz="2400" spc="104">
                <a:latin typeface="Cambria Math"/>
                <a:cs typeface="Cambria Math"/>
              </a:rPr>
              <a:t>√</a:t>
            </a:r>
            <a:r>
              <a:rPr dirty="0" baseline="52777" sz="1500" spc="104">
                <a:latin typeface="Cambria Math"/>
                <a:cs typeface="Cambria Math"/>
              </a:rPr>
              <a:t>2 </a:t>
            </a:r>
            <a:r>
              <a:rPr dirty="0" sz="1400" spc="-5">
                <a:latin typeface="Cambria Math"/>
                <a:cs typeface="Cambria Math"/>
              </a:rPr>
              <a:t>𝑥</a:t>
            </a:r>
            <a:r>
              <a:rPr dirty="0" baseline="48611" sz="1200" spc="-7">
                <a:latin typeface="Cambria Math"/>
                <a:cs typeface="Cambria Math"/>
              </a:rPr>
              <a:t>2 </a:t>
            </a:r>
            <a:r>
              <a:rPr dirty="0" sz="1400">
                <a:latin typeface="Cambria Math"/>
                <a:cs typeface="Cambria Math"/>
              </a:rPr>
              <a:t>+</a:t>
            </a:r>
            <a:r>
              <a:rPr dirty="0" sz="1400" spc="23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𝑐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1794001" y="8891523"/>
            <a:ext cx="568960" cy="0"/>
          </a:xfrm>
          <a:custGeom>
            <a:avLst/>
            <a:gdLst/>
            <a:ahLst/>
            <a:cxnLst/>
            <a:rect l="l" t="t" r="r" b="b"/>
            <a:pathLst>
              <a:path w="568960" h="0">
                <a:moveTo>
                  <a:pt x="0" y="0"/>
                </a:moveTo>
                <a:lnTo>
                  <a:pt x="568756" y="0"/>
                </a:lnTo>
              </a:path>
            </a:pathLst>
          </a:custGeom>
          <a:ln w="1371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 txBox="1"/>
          <p:nvPr/>
        </p:nvSpPr>
        <p:spPr>
          <a:xfrm>
            <a:off x="3694048" y="9799649"/>
            <a:ext cx="18034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2005"/>
              </a:lnSpc>
            </a:pPr>
            <a:fld id="{81D60167-4931-47E6-BA6A-407CBD079E47}" type="slidenum">
              <a:rPr dirty="0" sz="2000">
                <a:latin typeface="Calibri"/>
                <a:cs typeface="Calibri"/>
              </a:rPr>
              <a:t>4</a:t>
            </a:fld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73217" y="487780"/>
            <a:ext cx="1842770" cy="4648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695325" marR="5080" indent="-683260">
              <a:lnSpc>
                <a:spcPct val="130900"/>
              </a:lnSpc>
              <a:spcBef>
                <a:spcPts val="100"/>
              </a:spcBef>
            </a:pPr>
            <a:r>
              <a:rPr dirty="0" sz="1100" i="1">
                <a:latin typeface="Lucida Calligraphy"/>
                <a:cs typeface="Lucida Calligraphy"/>
              </a:rPr>
              <a:t>Asst. </a:t>
            </a:r>
            <a:r>
              <a:rPr dirty="0" sz="1100" spc="-5" i="1">
                <a:latin typeface="Lucida Calligraphy"/>
                <a:cs typeface="Lucida Calligraphy"/>
              </a:rPr>
              <a:t>Lec. Hussien Yossif  Radhi</a:t>
            </a:r>
            <a:endParaRPr sz="11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63955" y="467969"/>
            <a:ext cx="1892935" cy="4648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75310" marR="5080" indent="-563245">
              <a:lnSpc>
                <a:spcPct val="130900"/>
              </a:lnSpc>
              <a:spcBef>
                <a:spcPts val="100"/>
              </a:spcBef>
            </a:pPr>
            <a:r>
              <a:rPr dirty="0" sz="1100" i="1">
                <a:latin typeface="Lucida Calligraphy"/>
                <a:cs typeface="Lucida Calligraphy"/>
              </a:rPr>
              <a:t>Lecture </a:t>
            </a:r>
            <a:r>
              <a:rPr dirty="0" sz="1100" spc="-5" i="1">
                <a:latin typeface="Lucida Calligraphy"/>
                <a:cs typeface="Lucida Calligraphy"/>
              </a:rPr>
              <a:t>One: Differential  Equations</a:t>
            </a:r>
            <a:endParaRPr sz="1100">
              <a:latin typeface="Lucida Calligraphy"/>
              <a:cs typeface="Lucida Calligraphy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17472" y="1202791"/>
            <a:ext cx="1056005" cy="644525"/>
          </a:xfrm>
          <a:prstGeom prst="rect">
            <a:avLst/>
          </a:prstGeom>
        </p:spPr>
        <p:txBody>
          <a:bodyPr wrap="square" lIns="0" tIns="108585" rIns="0" bIns="0" rtlCol="0" vert="horz">
            <a:spAutoFit/>
          </a:bodyPr>
          <a:lstStyle/>
          <a:p>
            <a:pPr marL="152400">
              <a:lnSpc>
                <a:spcPct val="100000"/>
              </a:lnSpc>
              <a:spcBef>
                <a:spcPts val="855"/>
              </a:spcBef>
            </a:pPr>
            <a:r>
              <a:rPr dirty="0" sz="1400">
                <a:latin typeface="Times New Roman"/>
                <a:cs typeface="Times New Roman"/>
              </a:rPr>
              <a:t>2-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Damping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dirty="0" sz="1400">
                <a:latin typeface="Cambria Math"/>
                <a:cs typeface="Cambria Math"/>
              </a:rPr>
              <a:t>𝐹 = 𝑏</a:t>
            </a:r>
            <a:r>
              <a:rPr dirty="0" sz="1400" spc="-90">
                <a:latin typeface="Cambria Math"/>
                <a:cs typeface="Cambria Math"/>
              </a:rPr>
              <a:t> </a:t>
            </a:r>
            <a:r>
              <a:rPr dirty="0" sz="1400" spc="-20">
                <a:latin typeface="Cambria Math"/>
                <a:cs typeface="Cambria Math"/>
              </a:rPr>
              <a:t>𝑥̅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57630" y="3758310"/>
            <a:ext cx="72898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3-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Spring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29080" y="4278604"/>
            <a:ext cx="5298440" cy="953769"/>
          </a:xfrm>
          <a:prstGeom prst="rect">
            <a:avLst/>
          </a:prstGeom>
        </p:spPr>
        <p:txBody>
          <a:bodyPr wrap="square" lIns="0" tIns="10858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55"/>
              </a:spcBef>
            </a:pPr>
            <a:r>
              <a:rPr dirty="0" sz="1400">
                <a:latin typeface="Cambria Math"/>
                <a:cs typeface="Cambria Math"/>
              </a:rPr>
              <a:t>𝐹 =</a:t>
            </a:r>
            <a:r>
              <a:rPr dirty="0" sz="1400" spc="-11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𝑘𝑥</a:t>
            </a:r>
            <a:endParaRPr sz="1400">
              <a:latin typeface="Cambria Math"/>
              <a:cs typeface="Cambria Math"/>
            </a:endParaRPr>
          </a:p>
          <a:p>
            <a:pPr marL="12700" marR="5080">
              <a:lnSpc>
                <a:spcPct val="145000"/>
              </a:lnSpc>
            </a:pPr>
            <a:r>
              <a:rPr dirty="0" sz="1400" spc="-5">
                <a:latin typeface="Times New Roman"/>
                <a:cs typeface="Times New Roman"/>
              </a:rPr>
              <a:t>Ex</a:t>
            </a:r>
            <a:r>
              <a:rPr dirty="0" baseline="-9259" sz="1350" spc="-7">
                <a:latin typeface="Times New Roman"/>
                <a:cs typeface="Times New Roman"/>
              </a:rPr>
              <a:t>20</a:t>
            </a:r>
            <a:r>
              <a:rPr dirty="0" sz="1400" spc="-5">
                <a:latin typeface="Times New Roman"/>
                <a:cs typeface="Times New Roman"/>
              </a:rPr>
              <a:t>/ For the mechanical system shown in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following figure, write the  differential equation and solve it if </a:t>
            </a:r>
            <a:r>
              <a:rPr dirty="0" sz="1400" spc="-10">
                <a:latin typeface="Times New Roman"/>
                <a:cs typeface="Times New Roman"/>
              </a:rPr>
              <a:t>(</a:t>
            </a:r>
            <a:r>
              <a:rPr dirty="0" sz="1400" spc="-10">
                <a:latin typeface="Cambria Math"/>
                <a:cs typeface="Cambria Math"/>
              </a:rPr>
              <a:t>𝐹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sz="1400" spc="40">
                <a:latin typeface="Cambria Math"/>
                <a:cs typeface="Cambria Math"/>
              </a:rPr>
              <a:t>2𝑒</a:t>
            </a:r>
            <a:r>
              <a:rPr dirty="0" baseline="27777" sz="1500" spc="60">
                <a:latin typeface="Cambria Math"/>
                <a:cs typeface="Cambria Math"/>
              </a:rPr>
              <a:t>𝑡</a:t>
            </a:r>
            <a:r>
              <a:rPr dirty="0" baseline="27777" sz="1500" spc="202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𝑁</a:t>
            </a:r>
            <a:r>
              <a:rPr dirty="0" sz="1400" spc="5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29080" y="5514314"/>
            <a:ext cx="1413510" cy="957580"/>
          </a:xfrm>
          <a:prstGeom prst="rect">
            <a:avLst/>
          </a:prstGeom>
        </p:spPr>
        <p:txBody>
          <a:bodyPr wrap="square" lIns="0" tIns="10858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55"/>
              </a:spcBef>
            </a:pPr>
            <a:r>
              <a:rPr dirty="0" sz="1400" spc="-5">
                <a:latin typeface="Times New Roman"/>
                <a:cs typeface="Times New Roman"/>
              </a:rPr>
              <a:t>Sol: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60"/>
              </a:spcBef>
            </a:pPr>
            <a:r>
              <a:rPr dirty="0" sz="1400">
                <a:latin typeface="Cambria Math"/>
                <a:cs typeface="Cambria Math"/>
              </a:rPr>
              <a:t>𝐹 = </a:t>
            </a:r>
            <a:r>
              <a:rPr dirty="0" sz="1400" spc="-5">
                <a:latin typeface="Cambria Math"/>
                <a:cs typeface="Cambria Math"/>
              </a:rPr>
              <a:t>𝑀𝑥̿ </a:t>
            </a:r>
            <a:r>
              <a:rPr dirty="0" sz="1400">
                <a:latin typeface="Cambria Math"/>
                <a:cs typeface="Cambria Math"/>
              </a:rPr>
              <a:t>+</a:t>
            </a:r>
            <a:r>
              <a:rPr dirty="0" sz="1400" spc="-4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𝑘𝑥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80"/>
              </a:spcBef>
            </a:pPr>
            <a:r>
              <a:rPr dirty="0" sz="1400">
                <a:latin typeface="Cambria Math"/>
                <a:cs typeface="Cambria Math"/>
              </a:rPr>
              <a:t>→ </a:t>
            </a:r>
            <a:r>
              <a:rPr dirty="0" sz="1400" spc="-5">
                <a:latin typeface="Cambria Math"/>
                <a:cs typeface="Cambria Math"/>
              </a:rPr>
              <a:t>𝑀𝑥̿ </a:t>
            </a:r>
            <a:r>
              <a:rPr dirty="0" sz="1400">
                <a:latin typeface="Cambria Math"/>
                <a:cs typeface="Cambria Math"/>
              </a:rPr>
              <a:t>+ 𝑘𝑥 =</a:t>
            </a:r>
            <a:r>
              <a:rPr dirty="0" sz="1400" spc="280">
                <a:latin typeface="Cambria Math"/>
                <a:cs typeface="Cambria Math"/>
              </a:rPr>
              <a:t> </a:t>
            </a:r>
            <a:r>
              <a:rPr dirty="0" sz="1400" spc="35">
                <a:latin typeface="Cambria Math"/>
                <a:cs typeface="Cambria Math"/>
              </a:rPr>
              <a:t>2𝑒</a:t>
            </a:r>
            <a:r>
              <a:rPr dirty="0" baseline="27777" sz="1500" spc="52">
                <a:latin typeface="Cambria Math"/>
                <a:cs typeface="Cambria Math"/>
              </a:rPr>
              <a:t>𝑡</a:t>
            </a:r>
            <a:endParaRPr baseline="27777" sz="1500">
              <a:latin typeface="Cambria Math"/>
              <a:cs typeface="Cambria Math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454150" y="6800976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 h="0">
                <a:moveTo>
                  <a:pt x="0" y="0"/>
                </a:moveTo>
                <a:lnTo>
                  <a:pt x="155447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010410" y="6800976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 h="0">
                <a:moveTo>
                  <a:pt x="0" y="0"/>
                </a:moveTo>
                <a:lnTo>
                  <a:pt x="15544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1129080" y="6660260"/>
            <a:ext cx="2571750" cy="15728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ts val="1310"/>
              </a:lnSpc>
              <a:spcBef>
                <a:spcPts val="105"/>
              </a:spcBef>
            </a:pPr>
            <a:r>
              <a:rPr dirty="0" sz="1400" spc="-20">
                <a:latin typeface="Cambria Math"/>
                <a:cs typeface="Cambria Math"/>
              </a:rPr>
              <a:t>𝑥̿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baseline="41666" sz="2100">
                <a:latin typeface="Cambria Math"/>
                <a:cs typeface="Cambria Math"/>
              </a:rPr>
              <a:t>𝑘 </a:t>
            </a:r>
            <a:r>
              <a:rPr dirty="0" sz="1400">
                <a:latin typeface="Cambria Math"/>
                <a:cs typeface="Cambria Math"/>
              </a:rPr>
              <a:t>𝑥 = </a:t>
            </a:r>
            <a:r>
              <a:rPr dirty="0" baseline="41666" sz="2100">
                <a:latin typeface="Cambria Math"/>
                <a:cs typeface="Cambria Math"/>
              </a:rPr>
              <a:t>2</a:t>
            </a:r>
            <a:r>
              <a:rPr dirty="0" baseline="41666" sz="2100" spc="135">
                <a:latin typeface="Cambria Math"/>
                <a:cs typeface="Cambria Math"/>
              </a:rPr>
              <a:t> </a:t>
            </a:r>
            <a:r>
              <a:rPr dirty="0" sz="1400" spc="60">
                <a:latin typeface="Cambria Math"/>
                <a:cs typeface="Cambria Math"/>
              </a:rPr>
              <a:t>𝑒</a:t>
            </a:r>
            <a:r>
              <a:rPr dirty="0" baseline="27777" sz="1500" spc="89">
                <a:latin typeface="Cambria Math"/>
                <a:cs typeface="Cambria Math"/>
              </a:rPr>
              <a:t>𝑡</a:t>
            </a:r>
            <a:endParaRPr baseline="27777" sz="1500">
              <a:latin typeface="Cambria Math"/>
              <a:cs typeface="Cambria Math"/>
            </a:endParaRPr>
          </a:p>
          <a:p>
            <a:pPr algn="ctr" marR="1205865">
              <a:lnSpc>
                <a:spcPts val="1310"/>
              </a:lnSpc>
              <a:tabLst>
                <a:tab pos="555625" algn="l"/>
              </a:tabLst>
            </a:pPr>
            <a:r>
              <a:rPr dirty="0" sz="1400">
                <a:latin typeface="Cambria Math"/>
                <a:cs typeface="Cambria Math"/>
              </a:rPr>
              <a:t>𝑀	𝑀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dirty="0" sz="1400" spc="45">
                <a:latin typeface="Cambria Math"/>
                <a:cs typeface="Cambria Math"/>
              </a:rPr>
              <a:t>𝑟</a:t>
            </a:r>
            <a:r>
              <a:rPr dirty="0" baseline="27777" sz="1500" spc="67">
                <a:latin typeface="Cambria Math"/>
                <a:cs typeface="Cambria Math"/>
              </a:rPr>
              <a:t>2 </a:t>
            </a:r>
            <a:r>
              <a:rPr dirty="0" sz="1400">
                <a:latin typeface="Cambria Math"/>
                <a:cs typeface="Cambria Math"/>
              </a:rPr>
              <a:t>+ 𝑟 =</a:t>
            </a:r>
            <a:r>
              <a:rPr dirty="0" sz="1400" spc="26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0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dirty="0" sz="1400" spc="10">
                <a:latin typeface="Cambria Math"/>
                <a:cs typeface="Cambria Math"/>
              </a:rPr>
              <a:t>𝑟</a:t>
            </a:r>
            <a:r>
              <a:rPr dirty="0" baseline="1984" sz="2100" spc="15">
                <a:latin typeface="Cambria Math"/>
                <a:cs typeface="Cambria Math"/>
              </a:rPr>
              <a:t>(</a:t>
            </a:r>
            <a:r>
              <a:rPr dirty="0" sz="1400" spc="10">
                <a:latin typeface="Cambria Math"/>
                <a:cs typeface="Cambria Math"/>
              </a:rPr>
              <a:t>𝑟 </a:t>
            </a:r>
            <a:r>
              <a:rPr dirty="0" sz="1400">
                <a:latin typeface="Cambria Math"/>
                <a:cs typeface="Cambria Math"/>
              </a:rPr>
              <a:t>+ 1</a:t>
            </a:r>
            <a:r>
              <a:rPr dirty="0" baseline="1984" sz="2100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= 0 → </a:t>
            </a:r>
            <a:r>
              <a:rPr dirty="0" sz="1400" spc="-85">
                <a:latin typeface="Cambria Math"/>
                <a:cs typeface="Cambria Math"/>
              </a:rPr>
              <a:t>𝑟</a:t>
            </a:r>
            <a:r>
              <a:rPr dirty="0" baseline="-16666" sz="1500" spc="-127">
                <a:latin typeface="Cambria Math"/>
                <a:cs typeface="Cambria Math"/>
              </a:rPr>
              <a:t>1 </a:t>
            </a:r>
            <a:r>
              <a:rPr dirty="0" sz="1400">
                <a:latin typeface="Cambria Math"/>
                <a:cs typeface="Cambria Math"/>
              </a:rPr>
              <a:t>= 0 &amp; </a:t>
            </a:r>
            <a:r>
              <a:rPr dirty="0" sz="1400" spc="-70">
                <a:latin typeface="Cambria Math"/>
                <a:cs typeface="Cambria Math"/>
              </a:rPr>
              <a:t>𝑟</a:t>
            </a:r>
            <a:r>
              <a:rPr dirty="0" baseline="-16666" sz="1500" spc="-104">
                <a:latin typeface="Cambria Math"/>
                <a:cs typeface="Cambria Math"/>
              </a:rPr>
              <a:t>2 </a:t>
            </a: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29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−1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90"/>
              </a:spcBef>
            </a:pPr>
            <a:r>
              <a:rPr dirty="0" sz="1400" spc="20">
                <a:latin typeface="Cambria Math"/>
                <a:cs typeface="Cambria Math"/>
              </a:rPr>
              <a:t>𝑥</a:t>
            </a:r>
            <a:r>
              <a:rPr dirty="0" baseline="-16666" sz="1500" spc="30">
                <a:latin typeface="Cambria Math"/>
                <a:cs typeface="Cambria Math"/>
              </a:rPr>
              <a:t>ℎ </a:t>
            </a:r>
            <a:r>
              <a:rPr dirty="0" sz="1400">
                <a:latin typeface="Times New Roman"/>
                <a:cs typeface="Times New Roman"/>
              </a:rPr>
              <a:t>= </a:t>
            </a:r>
            <a:r>
              <a:rPr dirty="0" sz="1400" spc="-50">
                <a:latin typeface="Cambria Math"/>
                <a:cs typeface="Cambria Math"/>
              </a:rPr>
              <a:t>𝐶</a:t>
            </a:r>
            <a:r>
              <a:rPr dirty="0" baseline="-16666" sz="1500" spc="-75">
                <a:latin typeface="Cambria Math"/>
                <a:cs typeface="Cambria Math"/>
              </a:rPr>
              <a:t>1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sz="1400" spc="-30">
                <a:latin typeface="Cambria Math"/>
                <a:cs typeface="Cambria Math"/>
              </a:rPr>
              <a:t>𝐶</a:t>
            </a:r>
            <a:r>
              <a:rPr dirty="0" baseline="-16666" sz="1500" spc="-44">
                <a:latin typeface="Cambria Math"/>
                <a:cs typeface="Cambria Math"/>
              </a:rPr>
              <a:t>2</a:t>
            </a:r>
            <a:r>
              <a:rPr dirty="0" baseline="-16666" sz="1500" spc="172">
                <a:latin typeface="Cambria Math"/>
                <a:cs typeface="Cambria Math"/>
              </a:rPr>
              <a:t> </a:t>
            </a:r>
            <a:r>
              <a:rPr dirty="0" sz="1400" spc="25">
                <a:latin typeface="Cambria Math"/>
                <a:cs typeface="Cambria Math"/>
              </a:rPr>
              <a:t>𝑒</a:t>
            </a:r>
            <a:r>
              <a:rPr dirty="0" baseline="27777" sz="1500" spc="37">
                <a:latin typeface="Cambria Math"/>
                <a:cs typeface="Cambria Math"/>
              </a:rPr>
              <a:t>−𝑡</a:t>
            </a:r>
            <a:endParaRPr baseline="27777" sz="15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80"/>
              </a:spcBef>
              <a:tabLst>
                <a:tab pos="1152525" algn="l"/>
                <a:tab pos="2066925" algn="l"/>
              </a:tabLst>
            </a:pPr>
            <a:r>
              <a:rPr dirty="0" sz="1400" spc="25">
                <a:latin typeface="Cambria Math"/>
                <a:cs typeface="Cambria Math"/>
              </a:rPr>
              <a:t>𝑥</a:t>
            </a:r>
            <a:r>
              <a:rPr dirty="0" baseline="-16666" sz="1500" spc="37">
                <a:latin typeface="Cambria Math"/>
                <a:cs typeface="Cambria Math"/>
              </a:rPr>
              <a:t>𝑝  </a:t>
            </a: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50">
                <a:latin typeface="Cambria Math"/>
                <a:cs typeface="Cambria Math"/>
              </a:rPr>
              <a:t> 𝐴𝑒</a:t>
            </a:r>
            <a:r>
              <a:rPr dirty="0" baseline="27777" sz="1500" spc="75">
                <a:latin typeface="Cambria Math"/>
                <a:cs typeface="Cambria Math"/>
              </a:rPr>
              <a:t>𝑡</a:t>
            </a:r>
            <a:r>
              <a:rPr dirty="0" sz="1400" spc="50">
                <a:latin typeface="Times New Roman"/>
                <a:cs typeface="Times New Roman"/>
              </a:rPr>
              <a:t>→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195">
                <a:latin typeface="Cambria Math"/>
                <a:cs typeface="Cambria Math"/>
              </a:rPr>
              <a:t>𝑥</a:t>
            </a:r>
            <a:r>
              <a:rPr dirty="0" baseline="-16666" sz="1500" spc="-292">
                <a:latin typeface="Cambria Math"/>
                <a:cs typeface="Cambria Math"/>
              </a:rPr>
              <a:t>𝑝</a:t>
            </a:r>
            <a:r>
              <a:rPr dirty="0" sz="1400" spc="-195">
                <a:latin typeface="Cambria Math"/>
                <a:cs typeface="Cambria Math"/>
              </a:rPr>
              <a:t>̅	</a:t>
            </a: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sz="1400" spc="50">
                <a:latin typeface="Cambria Math"/>
                <a:cs typeface="Cambria Math"/>
              </a:rPr>
              <a:t>𝐴𝑒</a:t>
            </a:r>
            <a:r>
              <a:rPr dirty="0" baseline="27777" sz="1500" spc="75">
                <a:latin typeface="Cambria Math"/>
                <a:cs typeface="Cambria Math"/>
              </a:rPr>
              <a:t>𝑡</a:t>
            </a:r>
            <a:r>
              <a:rPr dirty="0" sz="1400" spc="50">
                <a:latin typeface="Times New Roman"/>
                <a:cs typeface="Times New Roman"/>
              </a:rPr>
              <a:t>→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195">
                <a:latin typeface="Cambria Math"/>
                <a:cs typeface="Cambria Math"/>
              </a:rPr>
              <a:t>𝑥</a:t>
            </a:r>
            <a:r>
              <a:rPr dirty="0" baseline="-16666" sz="1500" spc="-292">
                <a:latin typeface="Cambria Math"/>
                <a:cs typeface="Cambria Math"/>
              </a:rPr>
              <a:t>𝑝</a:t>
            </a:r>
            <a:r>
              <a:rPr dirty="0" sz="1400" spc="-195">
                <a:latin typeface="Cambria Math"/>
                <a:cs typeface="Cambria Math"/>
              </a:rPr>
              <a:t>̿	</a:t>
            </a: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45">
                <a:latin typeface="Cambria Math"/>
                <a:cs typeface="Cambria Math"/>
              </a:rPr>
              <a:t>𝐴𝑒</a:t>
            </a:r>
            <a:r>
              <a:rPr dirty="0" baseline="27777" sz="1500" spc="67">
                <a:latin typeface="Cambria Math"/>
                <a:cs typeface="Cambria Math"/>
              </a:rPr>
              <a:t>𝑡</a:t>
            </a:r>
            <a:endParaRPr baseline="27777" sz="1500">
              <a:latin typeface="Cambria Math"/>
              <a:cs typeface="Cambria Math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870201" y="8584438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 h="0">
                <a:moveTo>
                  <a:pt x="0" y="0"/>
                </a:moveTo>
                <a:lnTo>
                  <a:pt x="15544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605151" y="8584438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 h="0">
                <a:moveTo>
                  <a:pt x="0" y="0"/>
                </a:moveTo>
                <a:lnTo>
                  <a:pt x="15544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1129080" y="8443721"/>
            <a:ext cx="1830070" cy="3587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310"/>
              </a:lnSpc>
              <a:spcBef>
                <a:spcPts val="100"/>
              </a:spcBef>
            </a:pPr>
            <a:r>
              <a:rPr dirty="0" sz="1400">
                <a:latin typeface="Cambria Math"/>
                <a:cs typeface="Cambria Math"/>
              </a:rPr>
              <a:t>→ </a:t>
            </a:r>
            <a:r>
              <a:rPr dirty="0" sz="1400" spc="45">
                <a:latin typeface="Cambria Math"/>
                <a:cs typeface="Cambria Math"/>
              </a:rPr>
              <a:t>𝐴𝑒</a:t>
            </a:r>
            <a:r>
              <a:rPr dirty="0" baseline="27777" sz="1500" spc="67">
                <a:latin typeface="Cambria Math"/>
                <a:cs typeface="Cambria Math"/>
              </a:rPr>
              <a:t>𝑡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baseline="41666" sz="2100">
                <a:latin typeface="Cambria Math"/>
                <a:cs typeface="Cambria Math"/>
              </a:rPr>
              <a:t>𝑘 </a:t>
            </a:r>
            <a:r>
              <a:rPr dirty="0" sz="1400" spc="45">
                <a:latin typeface="Cambria Math"/>
                <a:cs typeface="Cambria Math"/>
              </a:rPr>
              <a:t>𝐴𝑒</a:t>
            </a:r>
            <a:r>
              <a:rPr dirty="0" baseline="27777" sz="1500" spc="67">
                <a:latin typeface="Cambria Math"/>
                <a:cs typeface="Cambria Math"/>
              </a:rPr>
              <a:t>𝑡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baseline="41666" sz="2100">
                <a:latin typeface="Cambria Math"/>
                <a:cs typeface="Cambria Math"/>
              </a:rPr>
              <a:t>2</a:t>
            </a:r>
            <a:r>
              <a:rPr dirty="0" baseline="41666" sz="2100" spc="-75">
                <a:latin typeface="Cambria Math"/>
                <a:cs typeface="Cambria Math"/>
              </a:rPr>
              <a:t> </a:t>
            </a:r>
            <a:r>
              <a:rPr dirty="0" sz="1400" spc="60">
                <a:latin typeface="Cambria Math"/>
                <a:cs typeface="Cambria Math"/>
              </a:rPr>
              <a:t>𝑒</a:t>
            </a:r>
            <a:r>
              <a:rPr dirty="0" baseline="27777" sz="1500" spc="89">
                <a:latin typeface="Cambria Math"/>
                <a:cs typeface="Cambria Math"/>
              </a:rPr>
              <a:t>𝑡</a:t>
            </a:r>
            <a:endParaRPr baseline="27777" sz="1500">
              <a:latin typeface="Cambria Math"/>
              <a:cs typeface="Cambria Math"/>
            </a:endParaRPr>
          </a:p>
          <a:p>
            <a:pPr marL="741045">
              <a:lnSpc>
                <a:spcPts val="1310"/>
              </a:lnSpc>
              <a:tabLst>
                <a:tab pos="1475740" algn="l"/>
              </a:tabLst>
            </a:pPr>
            <a:r>
              <a:rPr dirty="0" sz="1400">
                <a:latin typeface="Cambria Math"/>
                <a:cs typeface="Cambria Math"/>
              </a:rPr>
              <a:t>𝑀	𝑀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1835150" y="9091930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 h="0">
                <a:moveTo>
                  <a:pt x="0" y="0"/>
                </a:moveTo>
                <a:lnTo>
                  <a:pt x="15544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388742" y="9091930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 h="0">
                <a:moveTo>
                  <a:pt x="0" y="0"/>
                </a:moveTo>
                <a:lnTo>
                  <a:pt x="15544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1129080" y="8952738"/>
            <a:ext cx="2012314" cy="3568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ts val="1300"/>
              </a:lnSpc>
              <a:spcBef>
                <a:spcPts val="100"/>
              </a:spcBef>
            </a:pPr>
            <a:r>
              <a:rPr dirty="0" sz="1400">
                <a:latin typeface="Cambria Math"/>
                <a:cs typeface="Cambria Math"/>
              </a:rPr>
              <a:t>∴ 𝐴 </a:t>
            </a:r>
            <a:r>
              <a:rPr dirty="0" sz="1400" spc="55">
                <a:latin typeface="Cambria Math"/>
                <a:cs typeface="Cambria Math"/>
              </a:rPr>
              <a:t>(1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baseline="43650" sz="2100">
                <a:latin typeface="Cambria Math"/>
                <a:cs typeface="Cambria Math"/>
              </a:rPr>
              <a:t>𝑘 </a:t>
            </a:r>
            <a:r>
              <a:rPr dirty="0" sz="1400" spc="110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baseline="43650" sz="2100">
                <a:latin typeface="Cambria Math"/>
                <a:cs typeface="Cambria Math"/>
              </a:rPr>
              <a:t>2 </a:t>
            </a:r>
            <a:r>
              <a:rPr dirty="0" sz="1400">
                <a:latin typeface="Cambria Math"/>
                <a:cs typeface="Cambria Math"/>
              </a:rPr>
              <a:t>→ 𝐴</a:t>
            </a:r>
            <a:r>
              <a:rPr dirty="0" sz="1400" spc="-17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  <a:p>
            <a:pPr algn="ctr" marL="104775">
              <a:lnSpc>
                <a:spcPts val="1300"/>
              </a:lnSpc>
              <a:tabLst>
                <a:tab pos="658495" algn="l"/>
              </a:tabLst>
            </a:pPr>
            <a:r>
              <a:rPr dirty="0" sz="1400">
                <a:latin typeface="Cambria Math"/>
                <a:cs typeface="Cambria Math"/>
              </a:rPr>
              <a:t>𝑀	𝑀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203575" y="8775039"/>
            <a:ext cx="491490" cy="534670"/>
          </a:xfrm>
          <a:prstGeom prst="rect">
            <a:avLst/>
          </a:prstGeom>
        </p:spPr>
        <p:txBody>
          <a:bodyPr wrap="square" lIns="0" tIns="53340" rIns="0" bIns="0" rtlCol="0" vert="horz">
            <a:spAutoFit/>
          </a:bodyPr>
          <a:lstStyle/>
          <a:p>
            <a:pPr algn="ctr" marL="4445">
              <a:lnSpc>
                <a:spcPct val="100000"/>
              </a:lnSpc>
              <a:spcBef>
                <a:spcPts val="420"/>
              </a:spcBef>
            </a:pPr>
            <a:r>
              <a:rPr dirty="0" sz="140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  <a:p>
            <a:pPr algn="ctr">
              <a:lnSpc>
                <a:spcPct val="100000"/>
              </a:lnSpc>
              <a:spcBef>
                <a:spcPts val="325"/>
              </a:spcBef>
            </a:pPr>
            <a:r>
              <a:rPr dirty="0" sz="1400">
                <a:latin typeface="Cambria Math"/>
                <a:cs typeface="Cambria Math"/>
              </a:rPr>
              <a:t>𝑀 +</a:t>
            </a:r>
            <a:r>
              <a:rPr dirty="0" sz="1400" spc="-5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𝑘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216275" y="9091930"/>
            <a:ext cx="471805" cy="0"/>
          </a:xfrm>
          <a:custGeom>
            <a:avLst/>
            <a:gdLst/>
            <a:ahLst/>
            <a:cxnLst/>
            <a:rect l="l" t="t" r="r" b="b"/>
            <a:pathLst>
              <a:path w="471804" h="0">
                <a:moveTo>
                  <a:pt x="0" y="0"/>
                </a:moveTo>
                <a:lnTo>
                  <a:pt x="47122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5201920" y="1604644"/>
            <a:ext cx="114300" cy="0"/>
          </a:xfrm>
          <a:custGeom>
            <a:avLst/>
            <a:gdLst/>
            <a:ahLst/>
            <a:cxnLst/>
            <a:rect l="l" t="t" r="r" b="b"/>
            <a:pathLst>
              <a:path w="114300" h="0">
                <a:moveTo>
                  <a:pt x="0" y="0"/>
                </a:moveTo>
                <a:lnTo>
                  <a:pt x="11430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4963159" y="1985644"/>
            <a:ext cx="353060" cy="0"/>
          </a:xfrm>
          <a:custGeom>
            <a:avLst/>
            <a:gdLst/>
            <a:ahLst/>
            <a:cxnLst/>
            <a:rect l="l" t="t" r="r" b="b"/>
            <a:pathLst>
              <a:path w="353060" h="0">
                <a:moveTo>
                  <a:pt x="353060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5316220" y="1604644"/>
            <a:ext cx="0" cy="381000"/>
          </a:xfrm>
          <a:custGeom>
            <a:avLst/>
            <a:gdLst/>
            <a:ahLst/>
            <a:cxnLst/>
            <a:rect l="l" t="t" r="r" b="b"/>
            <a:pathLst>
              <a:path w="0" h="381000">
                <a:moveTo>
                  <a:pt x="0" y="38100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4963159" y="1604644"/>
            <a:ext cx="0" cy="381000"/>
          </a:xfrm>
          <a:custGeom>
            <a:avLst/>
            <a:gdLst/>
            <a:ahLst/>
            <a:cxnLst/>
            <a:rect l="l" t="t" r="r" b="b"/>
            <a:pathLst>
              <a:path w="0" h="381000">
                <a:moveTo>
                  <a:pt x="0" y="38100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5135245" y="1242694"/>
            <a:ext cx="635" cy="561975"/>
          </a:xfrm>
          <a:custGeom>
            <a:avLst/>
            <a:gdLst/>
            <a:ahLst/>
            <a:cxnLst/>
            <a:rect l="l" t="t" r="r" b="b"/>
            <a:pathLst>
              <a:path w="635" h="561975">
                <a:moveTo>
                  <a:pt x="0" y="561975"/>
                </a:moveTo>
                <a:lnTo>
                  <a:pt x="634" y="0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4963159" y="1604644"/>
            <a:ext cx="114300" cy="0"/>
          </a:xfrm>
          <a:custGeom>
            <a:avLst/>
            <a:gdLst/>
            <a:ahLst/>
            <a:cxnLst/>
            <a:rect l="l" t="t" r="r" b="b"/>
            <a:pathLst>
              <a:path w="114300" h="0">
                <a:moveTo>
                  <a:pt x="0" y="0"/>
                </a:moveTo>
                <a:lnTo>
                  <a:pt x="11430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5201920" y="1480819"/>
            <a:ext cx="0" cy="114300"/>
          </a:xfrm>
          <a:custGeom>
            <a:avLst/>
            <a:gdLst/>
            <a:ahLst/>
            <a:cxnLst/>
            <a:rect l="l" t="t" r="r" b="b"/>
            <a:pathLst>
              <a:path w="0" h="114300">
                <a:moveTo>
                  <a:pt x="0" y="0"/>
                </a:moveTo>
                <a:lnTo>
                  <a:pt x="0" y="1143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5077459" y="1490344"/>
            <a:ext cx="0" cy="114300"/>
          </a:xfrm>
          <a:custGeom>
            <a:avLst/>
            <a:gdLst/>
            <a:ahLst/>
            <a:cxnLst/>
            <a:rect l="l" t="t" r="r" b="b"/>
            <a:pathLst>
              <a:path w="0" h="114300">
                <a:moveTo>
                  <a:pt x="0" y="0"/>
                </a:moveTo>
                <a:lnTo>
                  <a:pt x="0" y="1143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5033645" y="1840547"/>
            <a:ext cx="215900" cy="0"/>
          </a:xfrm>
          <a:custGeom>
            <a:avLst/>
            <a:gdLst/>
            <a:ahLst/>
            <a:cxnLst/>
            <a:rect l="l" t="t" r="r" b="b"/>
            <a:pathLst>
              <a:path w="215900" h="0">
                <a:moveTo>
                  <a:pt x="0" y="0"/>
                </a:moveTo>
                <a:lnTo>
                  <a:pt x="215900" y="0"/>
                </a:lnTo>
              </a:path>
            </a:pathLst>
          </a:custGeom>
          <a:ln w="717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5033645" y="1804669"/>
            <a:ext cx="215900" cy="71755"/>
          </a:xfrm>
          <a:custGeom>
            <a:avLst/>
            <a:gdLst/>
            <a:ahLst/>
            <a:cxnLst/>
            <a:rect l="l" t="t" r="r" b="b"/>
            <a:pathLst>
              <a:path w="215900" h="71755">
                <a:moveTo>
                  <a:pt x="0" y="71754"/>
                </a:moveTo>
                <a:lnTo>
                  <a:pt x="215900" y="71754"/>
                </a:lnTo>
                <a:lnTo>
                  <a:pt x="215900" y="0"/>
                </a:lnTo>
                <a:lnTo>
                  <a:pt x="0" y="0"/>
                </a:lnTo>
                <a:lnTo>
                  <a:pt x="0" y="7175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5134609" y="1214119"/>
            <a:ext cx="635" cy="438150"/>
          </a:xfrm>
          <a:custGeom>
            <a:avLst/>
            <a:gdLst/>
            <a:ahLst/>
            <a:cxnLst/>
            <a:rect l="l" t="t" r="r" b="b"/>
            <a:pathLst>
              <a:path w="635" h="438150">
                <a:moveTo>
                  <a:pt x="0" y="0"/>
                </a:moveTo>
                <a:lnTo>
                  <a:pt x="635" y="43815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4639309" y="1204594"/>
            <a:ext cx="981075" cy="0"/>
          </a:xfrm>
          <a:custGeom>
            <a:avLst/>
            <a:gdLst/>
            <a:ahLst/>
            <a:cxnLst/>
            <a:rect l="l" t="t" r="r" b="b"/>
            <a:pathLst>
              <a:path w="981075" h="0">
                <a:moveTo>
                  <a:pt x="981075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4734559" y="1128394"/>
            <a:ext cx="76835" cy="85725"/>
          </a:xfrm>
          <a:custGeom>
            <a:avLst/>
            <a:gdLst/>
            <a:ahLst/>
            <a:cxnLst/>
            <a:rect l="l" t="t" r="r" b="b"/>
            <a:pathLst>
              <a:path w="76835" h="85725">
                <a:moveTo>
                  <a:pt x="0" y="85725"/>
                </a:moveTo>
                <a:lnTo>
                  <a:pt x="76835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4886959" y="1137919"/>
            <a:ext cx="76835" cy="85725"/>
          </a:xfrm>
          <a:custGeom>
            <a:avLst/>
            <a:gdLst/>
            <a:ahLst/>
            <a:cxnLst/>
            <a:rect l="l" t="t" r="r" b="b"/>
            <a:pathLst>
              <a:path w="76835" h="85725">
                <a:moveTo>
                  <a:pt x="0" y="85725"/>
                </a:moveTo>
                <a:lnTo>
                  <a:pt x="76835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5048884" y="1128394"/>
            <a:ext cx="76835" cy="85725"/>
          </a:xfrm>
          <a:custGeom>
            <a:avLst/>
            <a:gdLst/>
            <a:ahLst/>
            <a:cxnLst/>
            <a:rect l="l" t="t" r="r" b="b"/>
            <a:pathLst>
              <a:path w="76835" h="85725">
                <a:moveTo>
                  <a:pt x="0" y="85725"/>
                </a:moveTo>
                <a:lnTo>
                  <a:pt x="76835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5201284" y="1137919"/>
            <a:ext cx="76835" cy="85725"/>
          </a:xfrm>
          <a:custGeom>
            <a:avLst/>
            <a:gdLst/>
            <a:ahLst/>
            <a:cxnLst/>
            <a:rect l="l" t="t" r="r" b="b"/>
            <a:pathLst>
              <a:path w="76835" h="85725">
                <a:moveTo>
                  <a:pt x="0" y="85725"/>
                </a:moveTo>
                <a:lnTo>
                  <a:pt x="76835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5353684" y="1118869"/>
            <a:ext cx="76835" cy="85725"/>
          </a:xfrm>
          <a:custGeom>
            <a:avLst/>
            <a:gdLst/>
            <a:ahLst/>
            <a:cxnLst/>
            <a:rect l="l" t="t" r="r" b="b"/>
            <a:pathLst>
              <a:path w="76835" h="85725">
                <a:moveTo>
                  <a:pt x="0" y="85725"/>
                </a:moveTo>
                <a:lnTo>
                  <a:pt x="76835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5506084" y="1128394"/>
            <a:ext cx="76835" cy="85725"/>
          </a:xfrm>
          <a:custGeom>
            <a:avLst/>
            <a:gdLst/>
            <a:ahLst/>
            <a:cxnLst/>
            <a:rect l="l" t="t" r="r" b="b"/>
            <a:pathLst>
              <a:path w="76835" h="85725">
                <a:moveTo>
                  <a:pt x="0" y="85725"/>
                </a:moveTo>
                <a:lnTo>
                  <a:pt x="76835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5106034" y="1990724"/>
            <a:ext cx="76200" cy="485775"/>
          </a:xfrm>
          <a:custGeom>
            <a:avLst/>
            <a:gdLst/>
            <a:ahLst/>
            <a:cxnLst/>
            <a:rect l="l" t="t" r="r" b="b"/>
            <a:pathLst>
              <a:path w="76200" h="485775">
                <a:moveTo>
                  <a:pt x="31750" y="409575"/>
                </a:moveTo>
                <a:lnTo>
                  <a:pt x="0" y="409575"/>
                </a:lnTo>
                <a:lnTo>
                  <a:pt x="38100" y="485775"/>
                </a:lnTo>
                <a:lnTo>
                  <a:pt x="69850" y="422275"/>
                </a:lnTo>
                <a:lnTo>
                  <a:pt x="31750" y="422275"/>
                </a:lnTo>
                <a:lnTo>
                  <a:pt x="31750" y="409575"/>
                </a:lnTo>
                <a:close/>
              </a:path>
              <a:path w="76200" h="485775">
                <a:moveTo>
                  <a:pt x="44450" y="0"/>
                </a:moveTo>
                <a:lnTo>
                  <a:pt x="31750" y="0"/>
                </a:lnTo>
                <a:lnTo>
                  <a:pt x="31750" y="422275"/>
                </a:lnTo>
                <a:lnTo>
                  <a:pt x="44450" y="422275"/>
                </a:lnTo>
                <a:lnTo>
                  <a:pt x="44450" y="0"/>
                </a:lnTo>
                <a:close/>
              </a:path>
              <a:path w="76200" h="485775">
                <a:moveTo>
                  <a:pt x="76200" y="409575"/>
                </a:moveTo>
                <a:lnTo>
                  <a:pt x="44450" y="409575"/>
                </a:lnTo>
                <a:lnTo>
                  <a:pt x="44450" y="422275"/>
                </a:lnTo>
                <a:lnTo>
                  <a:pt x="69850" y="422275"/>
                </a:lnTo>
                <a:lnTo>
                  <a:pt x="76200" y="4095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5143500" y="1990724"/>
            <a:ext cx="628650" cy="0"/>
          </a:xfrm>
          <a:custGeom>
            <a:avLst/>
            <a:gdLst/>
            <a:ahLst/>
            <a:cxnLst/>
            <a:rect l="l" t="t" r="r" b="b"/>
            <a:pathLst>
              <a:path w="628650" h="0">
                <a:moveTo>
                  <a:pt x="0" y="0"/>
                </a:moveTo>
                <a:lnTo>
                  <a:pt x="62865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 txBox="1"/>
          <p:nvPr/>
        </p:nvSpPr>
        <p:spPr>
          <a:xfrm>
            <a:off x="5057013" y="1868169"/>
            <a:ext cx="908050" cy="8007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x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130"/>
              </a:spcBef>
            </a:pPr>
            <a:r>
              <a:rPr dirty="0" sz="1400" b="1">
                <a:latin typeface="Calibri"/>
                <a:cs typeface="Calibri"/>
              </a:rPr>
              <a:t>F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4857369" y="3859504"/>
            <a:ext cx="861060" cy="595630"/>
          </a:xfrm>
          <a:prstGeom prst="rect">
            <a:avLst/>
          </a:prstGeom>
        </p:spPr>
        <p:txBody>
          <a:bodyPr wrap="square" lIns="0" tIns="8382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660"/>
              </a:spcBef>
            </a:pPr>
            <a:r>
              <a:rPr dirty="0" sz="1400" b="1">
                <a:latin typeface="Calibri"/>
                <a:cs typeface="Calibri"/>
              </a:rPr>
              <a:t>x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65"/>
              </a:spcBef>
            </a:pPr>
            <a:r>
              <a:rPr dirty="0" sz="1400" b="1">
                <a:latin typeface="Calibri"/>
                <a:cs typeface="Calibri"/>
              </a:rPr>
              <a:t>F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5134609" y="4055744"/>
            <a:ext cx="458470" cy="0"/>
          </a:xfrm>
          <a:custGeom>
            <a:avLst/>
            <a:gdLst/>
            <a:ahLst/>
            <a:cxnLst/>
            <a:rect l="l" t="t" r="r" b="b"/>
            <a:pathLst>
              <a:path w="458470" h="0">
                <a:moveTo>
                  <a:pt x="0" y="0"/>
                </a:moveTo>
                <a:lnTo>
                  <a:pt x="458469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5144770" y="3046094"/>
            <a:ext cx="635" cy="438150"/>
          </a:xfrm>
          <a:custGeom>
            <a:avLst/>
            <a:gdLst/>
            <a:ahLst/>
            <a:cxnLst/>
            <a:rect l="l" t="t" r="r" b="b"/>
            <a:pathLst>
              <a:path w="635" h="438150">
                <a:moveTo>
                  <a:pt x="0" y="0"/>
                </a:moveTo>
                <a:lnTo>
                  <a:pt x="634" y="43815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4649470" y="3036569"/>
            <a:ext cx="981075" cy="0"/>
          </a:xfrm>
          <a:custGeom>
            <a:avLst/>
            <a:gdLst/>
            <a:ahLst/>
            <a:cxnLst/>
            <a:rect l="l" t="t" r="r" b="b"/>
            <a:pathLst>
              <a:path w="981075" h="0">
                <a:moveTo>
                  <a:pt x="981075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4744720" y="2960369"/>
            <a:ext cx="76835" cy="85725"/>
          </a:xfrm>
          <a:custGeom>
            <a:avLst/>
            <a:gdLst/>
            <a:ahLst/>
            <a:cxnLst/>
            <a:rect l="l" t="t" r="r" b="b"/>
            <a:pathLst>
              <a:path w="76835" h="85725">
                <a:moveTo>
                  <a:pt x="0" y="85725"/>
                </a:moveTo>
                <a:lnTo>
                  <a:pt x="76834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4897120" y="2969894"/>
            <a:ext cx="76835" cy="85725"/>
          </a:xfrm>
          <a:custGeom>
            <a:avLst/>
            <a:gdLst/>
            <a:ahLst/>
            <a:cxnLst/>
            <a:rect l="l" t="t" r="r" b="b"/>
            <a:pathLst>
              <a:path w="76835" h="85725">
                <a:moveTo>
                  <a:pt x="0" y="85725"/>
                </a:moveTo>
                <a:lnTo>
                  <a:pt x="76834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5059045" y="2960369"/>
            <a:ext cx="76835" cy="85725"/>
          </a:xfrm>
          <a:custGeom>
            <a:avLst/>
            <a:gdLst/>
            <a:ahLst/>
            <a:cxnLst/>
            <a:rect l="l" t="t" r="r" b="b"/>
            <a:pathLst>
              <a:path w="76835" h="85725">
                <a:moveTo>
                  <a:pt x="0" y="85725"/>
                </a:moveTo>
                <a:lnTo>
                  <a:pt x="76834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5211445" y="2969894"/>
            <a:ext cx="76835" cy="85725"/>
          </a:xfrm>
          <a:custGeom>
            <a:avLst/>
            <a:gdLst/>
            <a:ahLst/>
            <a:cxnLst/>
            <a:rect l="l" t="t" r="r" b="b"/>
            <a:pathLst>
              <a:path w="76835" h="85725">
                <a:moveTo>
                  <a:pt x="0" y="85725"/>
                </a:moveTo>
                <a:lnTo>
                  <a:pt x="76834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5363845" y="2950844"/>
            <a:ext cx="76835" cy="85725"/>
          </a:xfrm>
          <a:custGeom>
            <a:avLst/>
            <a:gdLst/>
            <a:ahLst/>
            <a:cxnLst/>
            <a:rect l="l" t="t" r="r" b="b"/>
            <a:pathLst>
              <a:path w="76835" h="85725">
                <a:moveTo>
                  <a:pt x="0" y="85725"/>
                </a:moveTo>
                <a:lnTo>
                  <a:pt x="76834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5516245" y="2960369"/>
            <a:ext cx="76835" cy="85725"/>
          </a:xfrm>
          <a:custGeom>
            <a:avLst/>
            <a:gdLst/>
            <a:ahLst/>
            <a:cxnLst/>
            <a:rect l="l" t="t" r="r" b="b"/>
            <a:pathLst>
              <a:path w="76835" h="85725">
                <a:moveTo>
                  <a:pt x="0" y="85725"/>
                </a:moveTo>
                <a:lnTo>
                  <a:pt x="76834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5040391" y="3470068"/>
            <a:ext cx="338455" cy="776605"/>
          </a:xfrm>
          <a:custGeom>
            <a:avLst/>
            <a:gdLst/>
            <a:ahLst/>
            <a:cxnLst/>
            <a:rect l="l" t="t" r="r" b="b"/>
            <a:pathLst>
              <a:path w="338454" h="776604">
                <a:moveTo>
                  <a:pt x="94218" y="10620"/>
                </a:moveTo>
                <a:lnTo>
                  <a:pt x="163433" y="3923"/>
                </a:lnTo>
                <a:lnTo>
                  <a:pt x="225028" y="0"/>
                </a:lnTo>
                <a:lnTo>
                  <a:pt x="271383" y="1387"/>
                </a:lnTo>
                <a:lnTo>
                  <a:pt x="254396" y="66008"/>
                </a:lnTo>
                <a:lnTo>
                  <a:pt x="210939" y="99113"/>
                </a:lnTo>
                <a:lnTo>
                  <a:pt x="171053" y="122253"/>
                </a:lnTo>
                <a:lnTo>
                  <a:pt x="133270" y="132770"/>
                </a:lnTo>
                <a:lnTo>
                  <a:pt x="91678" y="136191"/>
                </a:lnTo>
                <a:lnTo>
                  <a:pt x="27543" y="130127"/>
                </a:lnTo>
                <a:lnTo>
                  <a:pt x="9951" y="91122"/>
                </a:lnTo>
                <a:lnTo>
                  <a:pt x="66129" y="81123"/>
                </a:lnTo>
                <a:lnTo>
                  <a:pt x="121920" y="84359"/>
                </a:lnTo>
                <a:lnTo>
                  <a:pt x="180687" y="90572"/>
                </a:lnTo>
                <a:lnTo>
                  <a:pt x="228203" y="98250"/>
                </a:lnTo>
                <a:lnTo>
                  <a:pt x="266481" y="106338"/>
                </a:lnTo>
                <a:lnTo>
                  <a:pt x="323036" y="128468"/>
                </a:lnTo>
                <a:lnTo>
                  <a:pt x="300633" y="167312"/>
                </a:lnTo>
                <a:lnTo>
                  <a:pt x="259770" y="194531"/>
                </a:lnTo>
                <a:lnTo>
                  <a:pt x="210250" y="223121"/>
                </a:lnTo>
                <a:lnTo>
                  <a:pt x="161462" y="248420"/>
                </a:lnTo>
                <a:lnTo>
                  <a:pt x="122793" y="265763"/>
                </a:lnTo>
                <a:lnTo>
                  <a:pt x="57626" y="276526"/>
                </a:lnTo>
                <a:lnTo>
                  <a:pt x="18653" y="265763"/>
                </a:lnTo>
                <a:lnTo>
                  <a:pt x="0" y="234870"/>
                </a:lnTo>
                <a:lnTo>
                  <a:pt x="4633" y="217828"/>
                </a:lnTo>
                <a:lnTo>
                  <a:pt x="68147" y="212838"/>
                </a:lnTo>
                <a:lnTo>
                  <a:pt x="127131" y="221396"/>
                </a:lnTo>
                <a:lnTo>
                  <a:pt x="192546" y="233264"/>
                </a:lnTo>
                <a:lnTo>
                  <a:pt x="252444" y="246150"/>
                </a:lnTo>
                <a:lnTo>
                  <a:pt x="294878" y="257762"/>
                </a:lnTo>
                <a:lnTo>
                  <a:pt x="338455" y="282701"/>
                </a:lnTo>
                <a:lnTo>
                  <a:pt x="338008" y="296749"/>
                </a:lnTo>
                <a:lnTo>
                  <a:pt x="287367" y="337425"/>
                </a:lnTo>
                <a:lnTo>
                  <a:pt x="231933" y="366267"/>
                </a:lnTo>
                <a:lnTo>
                  <a:pt x="172094" y="392705"/>
                </a:lnTo>
                <a:lnTo>
                  <a:pt x="122793" y="409273"/>
                </a:lnTo>
                <a:lnTo>
                  <a:pt x="52070" y="406955"/>
                </a:lnTo>
                <a:lnTo>
                  <a:pt x="12303" y="385397"/>
                </a:lnTo>
                <a:lnTo>
                  <a:pt x="27930" y="335944"/>
                </a:lnTo>
                <a:lnTo>
                  <a:pt x="95945" y="333942"/>
                </a:lnTo>
                <a:lnTo>
                  <a:pt x="151317" y="344523"/>
                </a:lnTo>
                <a:lnTo>
                  <a:pt x="210651" y="359281"/>
                </a:lnTo>
                <a:lnTo>
                  <a:pt x="262366" y="376233"/>
                </a:lnTo>
                <a:lnTo>
                  <a:pt x="305395" y="418609"/>
                </a:lnTo>
                <a:lnTo>
                  <a:pt x="273089" y="476890"/>
                </a:lnTo>
                <a:lnTo>
                  <a:pt x="215642" y="499655"/>
                </a:lnTo>
                <a:lnTo>
                  <a:pt x="173751" y="490696"/>
                </a:lnTo>
                <a:lnTo>
                  <a:pt x="133052" y="486904"/>
                </a:lnTo>
                <a:lnTo>
                  <a:pt x="104378" y="505031"/>
                </a:lnTo>
                <a:lnTo>
                  <a:pt x="93750" y="546641"/>
                </a:lnTo>
                <a:lnTo>
                  <a:pt x="90377" y="607423"/>
                </a:lnTo>
                <a:lnTo>
                  <a:pt x="91302" y="674515"/>
                </a:lnTo>
                <a:lnTo>
                  <a:pt x="93567" y="735053"/>
                </a:lnTo>
                <a:lnTo>
                  <a:pt x="94218" y="776176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5096509" y="4055744"/>
            <a:ext cx="76200" cy="295275"/>
          </a:xfrm>
          <a:custGeom>
            <a:avLst/>
            <a:gdLst/>
            <a:ahLst/>
            <a:cxnLst/>
            <a:rect l="l" t="t" r="r" b="b"/>
            <a:pathLst>
              <a:path w="76200" h="295275">
                <a:moveTo>
                  <a:pt x="31750" y="219075"/>
                </a:moveTo>
                <a:lnTo>
                  <a:pt x="0" y="219075"/>
                </a:lnTo>
                <a:lnTo>
                  <a:pt x="38100" y="295275"/>
                </a:lnTo>
                <a:lnTo>
                  <a:pt x="69850" y="231775"/>
                </a:lnTo>
                <a:lnTo>
                  <a:pt x="31750" y="231775"/>
                </a:lnTo>
                <a:lnTo>
                  <a:pt x="31750" y="219075"/>
                </a:lnTo>
                <a:close/>
              </a:path>
              <a:path w="76200" h="295275">
                <a:moveTo>
                  <a:pt x="44450" y="0"/>
                </a:moveTo>
                <a:lnTo>
                  <a:pt x="31750" y="0"/>
                </a:lnTo>
                <a:lnTo>
                  <a:pt x="31750" y="231775"/>
                </a:lnTo>
                <a:lnTo>
                  <a:pt x="44450" y="231775"/>
                </a:lnTo>
                <a:lnTo>
                  <a:pt x="44450" y="0"/>
                </a:lnTo>
                <a:close/>
              </a:path>
              <a:path w="76200" h="295275">
                <a:moveTo>
                  <a:pt x="76200" y="219075"/>
                </a:moveTo>
                <a:lnTo>
                  <a:pt x="44450" y="219075"/>
                </a:lnTo>
                <a:lnTo>
                  <a:pt x="44450" y="231775"/>
                </a:lnTo>
                <a:lnTo>
                  <a:pt x="69850" y="231775"/>
                </a:lnTo>
                <a:lnTo>
                  <a:pt x="76200" y="2190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5430520" y="5868288"/>
            <a:ext cx="161925" cy="609600"/>
          </a:xfrm>
          <a:custGeom>
            <a:avLst/>
            <a:gdLst/>
            <a:ahLst/>
            <a:cxnLst/>
            <a:rect l="l" t="t" r="r" b="b"/>
            <a:pathLst>
              <a:path w="161925" h="609600">
                <a:moveTo>
                  <a:pt x="161670" y="0"/>
                </a:moveTo>
                <a:lnTo>
                  <a:pt x="0" y="161671"/>
                </a:lnTo>
                <a:lnTo>
                  <a:pt x="0" y="609346"/>
                </a:lnTo>
                <a:lnTo>
                  <a:pt x="161670" y="447675"/>
                </a:lnTo>
                <a:lnTo>
                  <a:pt x="161670" y="0"/>
                </a:lnTo>
                <a:close/>
              </a:path>
            </a:pathLst>
          </a:custGeom>
          <a:solidFill>
            <a:srgbClr val="E0E0E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5430520" y="6315963"/>
            <a:ext cx="161925" cy="161925"/>
          </a:xfrm>
          <a:custGeom>
            <a:avLst/>
            <a:gdLst/>
            <a:ahLst/>
            <a:cxnLst/>
            <a:rect l="l" t="t" r="r" b="b"/>
            <a:pathLst>
              <a:path w="161925" h="161925">
                <a:moveTo>
                  <a:pt x="0" y="161671"/>
                </a:moveTo>
                <a:lnTo>
                  <a:pt x="161670" y="0"/>
                </a:lnTo>
              </a:path>
            </a:pathLst>
          </a:custGeom>
          <a:ln w="3175">
            <a:solidFill>
              <a:srgbClr val="E0E0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4725670" y="5868288"/>
            <a:ext cx="866775" cy="161925"/>
          </a:xfrm>
          <a:custGeom>
            <a:avLst/>
            <a:gdLst/>
            <a:ahLst/>
            <a:cxnLst/>
            <a:rect l="l" t="t" r="r" b="b"/>
            <a:pathLst>
              <a:path w="866775" h="161925">
                <a:moveTo>
                  <a:pt x="866520" y="0"/>
                </a:moveTo>
                <a:lnTo>
                  <a:pt x="161670" y="0"/>
                </a:lnTo>
                <a:lnTo>
                  <a:pt x="0" y="161671"/>
                </a:lnTo>
                <a:lnTo>
                  <a:pt x="704850" y="161671"/>
                </a:lnTo>
                <a:lnTo>
                  <a:pt x="866520" y="0"/>
                </a:lnTo>
                <a:close/>
              </a:path>
            </a:pathLst>
          </a:custGeom>
          <a:solidFill>
            <a:srgbClr val="97979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5430520" y="5868288"/>
            <a:ext cx="161925" cy="161925"/>
          </a:xfrm>
          <a:custGeom>
            <a:avLst/>
            <a:gdLst/>
            <a:ahLst/>
            <a:cxnLst/>
            <a:rect l="l" t="t" r="r" b="b"/>
            <a:pathLst>
              <a:path w="161925" h="161925">
                <a:moveTo>
                  <a:pt x="0" y="161671"/>
                </a:moveTo>
                <a:lnTo>
                  <a:pt x="161670" y="0"/>
                </a:lnTo>
              </a:path>
            </a:pathLst>
          </a:custGeom>
          <a:ln w="3175">
            <a:solidFill>
              <a:srgbClr val="97979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4725670" y="6029959"/>
            <a:ext cx="704850" cy="447675"/>
          </a:xfrm>
          <a:custGeom>
            <a:avLst/>
            <a:gdLst/>
            <a:ahLst/>
            <a:cxnLst/>
            <a:rect l="l" t="t" r="r" b="b"/>
            <a:pathLst>
              <a:path w="704850" h="447675">
                <a:moveTo>
                  <a:pt x="0" y="447675"/>
                </a:moveTo>
                <a:lnTo>
                  <a:pt x="704850" y="447675"/>
                </a:lnTo>
                <a:lnTo>
                  <a:pt x="704850" y="0"/>
                </a:lnTo>
                <a:lnTo>
                  <a:pt x="0" y="0"/>
                </a:lnTo>
                <a:lnTo>
                  <a:pt x="0" y="447675"/>
                </a:lnTo>
                <a:close/>
              </a:path>
            </a:pathLst>
          </a:custGeom>
          <a:solidFill>
            <a:srgbClr val="C4C4C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5125720" y="5487034"/>
            <a:ext cx="635" cy="438150"/>
          </a:xfrm>
          <a:custGeom>
            <a:avLst/>
            <a:gdLst/>
            <a:ahLst/>
            <a:cxnLst/>
            <a:rect l="l" t="t" r="r" b="b"/>
            <a:pathLst>
              <a:path w="635" h="438150">
                <a:moveTo>
                  <a:pt x="0" y="0"/>
                </a:moveTo>
                <a:lnTo>
                  <a:pt x="634" y="43815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4630420" y="5477509"/>
            <a:ext cx="981075" cy="0"/>
          </a:xfrm>
          <a:custGeom>
            <a:avLst/>
            <a:gdLst/>
            <a:ahLst/>
            <a:cxnLst/>
            <a:rect l="l" t="t" r="r" b="b"/>
            <a:pathLst>
              <a:path w="981075" h="0">
                <a:moveTo>
                  <a:pt x="981075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4725670" y="5401309"/>
            <a:ext cx="76835" cy="85725"/>
          </a:xfrm>
          <a:custGeom>
            <a:avLst/>
            <a:gdLst/>
            <a:ahLst/>
            <a:cxnLst/>
            <a:rect l="l" t="t" r="r" b="b"/>
            <a:pathLst>
              <a:path w="76835" h="85725">
                <a:moveTo>
                  <a:pt x="0" y="85725"/>
                </a:moveTo>
                <a:lnTo>
                  <a:pt x="76834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4878070" y="5410834"/>
            <a:ext cx="76835" cy="85725"/>
          </a:xfrm>
          <a:custGeom>
            <a:avLst/>
            <a:gdLst/>
            <a:ahLst/>
            <a:cxnLst/>
            <a:rect l="l" t="t" r="r" b="b"/>
            <a:pathLst>
              <a:path w="76835" h="85725">
                <a:moveTo>
                  <a:pt x="0" y="85725"/>
                </a:moveTo>
                <a:lnTo>
                  <a:pt x="76834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5039995" y="5401309"/>
            <a:ext cx="76835" cy="85725"/>
          </a:xfrm>
          <a:custGeom>
            <a:avLst/>
            <a:gdLst/>
            <a:ahLst/>
            <a:cxnLst/>
            <a:rect l="l" t="t" r="r" b="b"/>
            <a:pathLst>
              <a:path w="76835" h="85725">
                <a:moveTo>
                  <a:pt x="0" y="85725"/>
                </a:moveTo>
                <a:lnTo>
                  <a:pt x="76834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5192395" y="5410834"/>
            <a:ext cx="76835" cy="85725"/>
          </a:xfrm>
          <a:custGeom>
            <a:avLst/>
            <a:gdLst/>
            <a:ahLst/>
            <a:cxnLst/>
            <a:rect l="l" t="t" r="r" b="b"/>
            <a:pathLst>
              <a:path w="76835" h="85725">
                <a:moveTo>
                  <a:pt x="0" y="85725"/>
                </a:moveTo>
                <a:lnTo>
                  <a:pt x="76834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5344795" y="5391784"/>
            <a:ext cx="76835" cy="85725"/>
          </a:xfrm>
          <a:custGeom>
            <a:avLst/>
            <a:gdLst/>
            <a:ahLst/>
            <a:cxnLst/>
            <a:rect l="l" t="t" r="r" b="b"/>
            <a:pathLst>
              <a:path w="76835" h="85725">
                <a:moveTo>
                  <a:pt x="0" y="85725"/>
                </a:moveTo>
                <a:lnTo>
                  <a:pt x="76834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5497195" y="5401309"/>
            <a:ext cx="76835" cy="85725"/>
          </a:xfrm>
          <a:custGeom>
            <a:avLst/>
            <a:gdLst/>
            <a:ahLst/>
            <a:cxnLst/>
            <a:rect l="l" t="t" r="r" b="b"/>
            <a:pathLst>
              <a:path w="76835" h="85725">
                <a:moveTo>
                  <a:pt x="0" y="85725"/>
                </a:moveTo>
                <a:lnTo>
                  <a:pt x="76834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 txBox="1"/>
          <p:nvPr/>
        </p:nvSpPr>
        <p:spPr>
          <a:xfrm>
            <a:off x="4962525" y="7279004"/>
            <a:ext cx="107314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Calibri"/>
                <a:cs typeface="Calibri"/>
              </a:rPr>
              <a:t>F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5582284" y="6391909"/>
            <a:ext cx="323215" cy="285750"/>
          </a:xfrm>
          <a:custGeom>
            <a:avLst/>
            <a:gdLst/>
            <a:ahLst/>
            <a:cxnLst/>
            <a:rect l="l" t="t" r="r" b="b"/>
            <a:pathLst>
              <a:path w="323214" h="285750">
                <a:moveTo>
                  <a:pt x="0" y="285750"/>
                </a:moveTo>
                <a:lnTo>
                  <a:pt x="323214" y="285750"/>
                </a:lnTo>
                <a:lnTo>
                  <a:pt x="323214" y="0"/>
                </a:lnTo>
                <a:lnTo>
                  <a:pt x="0" y="0"/>
                </a:lnTo>
                <a:lnTo>
                  <a:pt x="0" y="285750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5142865" y="7163434"/>
            <a:ext cx="76200" cy="285750"/>
          </a:xfrm>
          <a:custGeom>
            <a:avLst/>
            <a:gdLst/>
            <a:ahLst/>
            <a:cxnLst/>
            <a:rect l="l" t="t" r="r" b="b"/>
            <a:pathLst>
              <a:path w="76200" h="285750">
                <a:moveTo>
                  <a:pt x="31750" y="209550"/>
                </a:moveTo>
                <a:lnTo>
                  <a:pt x="0" y="209550"/>
                </a:lnTo>
                <a:lnTo>
                  <a:pt x="38100" y="285750"/>
                </a:lnTo>
                <a:lnTo>
                  <a:pt x="69850" y="222250"/>
                </a:lnTo>
                <a:lnTo>
                  <a:pt x="31750" y="222250"/>
                </a:lnTo>
                <a:lnTo>
                  <a:pt x="31750" y="209550"/>
                </a:lnTo>
                <a:close/>
              </a:path>
              <a:path w="76200" h="285750">
                <a:moveTo>
                  <a:pt x="44450" y="0"/>
                </a:moveTo>
                <a:lnTo>
                  <a:pt x="31750" y="0"/>
                </a:lnTo>
                <a:lnTo>
                  <a:pt x="31750" y="222250"/>
                </a:lnTo>
                <a:lnTo>
                  <a:pt x="44450" y="222250"/>
                </a:lnTo>
                <a:lnTo>
                  <a:pt x="44450" y="0"/>
                </a:lnTo>
                <a:close/>
              </a:path>
              <a:path w="76200" h="285750">
                <a:moveTo>
                  <a:pt x="76200" y="209550"/>
                </a:moveTo>
                <a:lnTo>
                  <a:pt x="44450" y="209550"/>
                </a:lnTo>
                <a:lnTo>
                  <a:pt x="44450" y="222250"/>
                </a:lnTo>
                <a:lnTo>
                  <a:pt x="69850" y="222250"/>
                </a:lnTo>
                <a:lnTo>
                  <a:pt x="76200" y="2095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5015716" y="6649084"/>
            <a:ext cx="324485" cy="518795"/>
          </a:xfrm>
          <a:custGeom>
            <a:avLst/>
            <a:gdLst/>
            <a:ahLst/>
            <a:cxnLst/>
            <a:rect l="l" t="t" r="r" b="b"/>
            <a:pathLst>
              <a:path w="324485" h="518795">
                <a:moveTo>
                  <a:pt x="118258" y="0"/>
                </a:moveTo>
                <a:lnTo>
                  <a:pt x="179538" y="7696"/>
                </a:lnTo>
                <a:lnTo>
                  <a:pt x="235576" y="15849"/>
                </a:lnTo>
                <a:lnTo>
                  <a:pt x="280976" y="24917"/>
                </a:lnTo>
                <a:lnTo>
                  <a:pt x="318283" y="47625"/>
                </a:lnTo>
                <a:lnTo>
                  <a:pt x="242449" y="86487"/>
                </a:lnTo>
                <a:lnTo>
                  <a:pt x="177557" y="108203"/>
                </a:lnTo>
                <a:lnTo>
                  <a:pt x="115165" y="125349"/>
                </a:lnTo>
                <a:lnTo>
                  <a:pt x="70633" y="133350"/>
                </a:lnTo>
                <a:lnTo>
                  <a:pt x="9435" y="101679"/>
                </a:lnTo>
                <a:lnTo>
                  <a:pt x="0" y="78075"/>
                </a:lnTo>
                <a:lnTo>
                  <a:pt x="13483" y="66675"/>
                </a:lnTo>
                <a:lnTo>
                  <a:pt x="92294" y="75000"/>
                </a:lnTo>
                <a:lnTo>
                  <a:pt x="150167" y="84772"/>
                </a:lnTo>
                <a:lnTo>
                  <a:pt x="208358" y="96872"/>
                </a:lnTo>
                <a:lnTo>
                  <a:pt x="257870" y="110243"/>
                </a:lnTo>
                <a:lnTo>
                  <a:pt x="305990" y="147875"/>
                </a:lnTo>
                <a:lnTo>
                  <a:pt x="279261" y="205263"/>
                </a:lnTo>
                <a:lnTo>
                  <a:pt x="211574" y="246757"/>
                </a:lnTo>
                <a:lnTo>
                  <a:pt x="157549" y="261937"/>
                </a:lnTo>
                <a:lnTo>
                  <a:pt x="102929" y="272355"/>
                </a:lnTo>
                <a:lnTo>
                  <a:pt x="61108" y="276225"/>
                </a:lnTo>
                <a:lnTo>
                  <a:pt x="17531" y="258841"/>
                </a:lnTo>
                <a:lnTo>
                  <a:pt x="3452" y="210383"/>
                </a:lnTo>
                <a:lnTo>
                  <a:pt x="21728" y="171807"/>
                </a:lnTo>
                <a:lnTo>
                  <a:pt x="87567" y="184679"/>
                </a:lnTo>
                <a:lnTo>
                  <a:pt x="137520" y="207221"/>
                </a:lnTo>
                <a:lnTo>
                  <a:pt x="193506" y="235267"/>
                </a:lnTo>
                <a:lnTo>
                  <a:pt x="247587" y="265006"/>
                </a:lnTo>
                <a:lnTo>
                  <a:pt x="291825" y="292629"/>
                </a:lnTo>
                <a:lnTo>
                  <a:pt x="323909" y="337065"/>
                </a:lnTo>
                <a:lnTo>
                  <a:pt x="303758" y="354329"/>
                </a:lnTo>
                <a:lnTo>
                  <a:pt x="232558" y="381000"/>
                </a:lnTo>
                <a:lnTo>
                  <a:pt x="187969" y="394632"/>
                </a:lnTo>
                <a:lnTo>
                  <a:pt x="132070" y="407670"/>
                </a:lnTo>
                <a:lnTo>
                  <a:pt x="78789" y="416897"/>
                </a:lnTo>
                <a:lnTo>
                  <a:pt x="26431" y="410795"/>
                </a:lnTo>
                <a:lnTo>
                  <a:pt x="42058" y="361950"/>
                </a:lnTo>
                <a:lnTo>
                  <a:pt x="80635" y="336470"/>
                </a:lnTo>
                <a:lnTo>
                  <a:pt x="137308" y="333375"/>
                </a:lnTo>
                <a:lnTo>
                  <a:pt x="173116" y="355133"/>
                </a:lnTo>
                <a:lnTo>
                  <a:pt x="214699" y="389810"/>
                </a:lnTo>
                <a:lnTo>
                  <a:pt x="253305" y="427226"/>
                </a:lnTo>
                <a:lnTo>
                  <a:pt x="280183" y="457200"/>
                </a:lnTo>
                <a:lnTo>
                  <a:pt x="297566" y="493633"/>
                </a:lnTo>
                <a:lnTo>
                  <a:pt x="253097" y="518368"/>
                </a:lnTo>
                <a:lnTo>
                  <a:pt x="213508" y="517921"/>
                </a:lnTo>
                <a:lnTo>
                  <a:pt x="173920" y="515689"/>
                </a:lnTo>
                <a:lnTo>
                  <a:pt x="146833" y="51435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69" name="object 69"/>
          <p:cNvGraphicFramePr>
            <a:graphicFrameLocks noGrp="1"/>
          </p:cNvGraphicFramePr>
          <p:nvPr/>
        </p:nvGraphicFramePr>
        <p:xfrm>
          <a:off x="4719573" y="6023863"/>
          <a:ext cx="1043305" cy="6254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8305"/>
                <a:gridCol w="296545"/>
                <a:gridCol w="332105"/>
              </a:tblGrid>
              <a:tr h="447675">
                <a:tc gridSpan="2">
                  <a:txBody>
                    <a:bodyPr/>
                    <a:lstStyle/>
                    <a:p>
                      <a:pPr algn="ctr" marL="571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1800" b="1">
                          <a:latin typeface="Arial"/>
                          <a:cs typeface="Arial"/>
                        </a:rPr>
                        <a:t>M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37465">
                    <a:lnL w="12700">
                      <a:solidFill>
                        <a:srgbClr val="D5D5D5"/>
                      </a:solidFill>
                      <a:prstDash val="solid"/>
                    </a:lnL>
                    <a:lnR w="12700">
                      <a:solidFill>
                        <a:srgbClr val="EAEAEA"/>
                      </a:solidFill>
                      <a:prstDash val="solid"/>
                    </a:lnR>
                    <a:lnT w="12700">
                      <a:solidFill>
                        <a:srgbClr val="B7B7B7"/>
                      </a:solidFill>
                      <a:prstDash val="solid"/>
                    </a:lnT>
                    <a:lnB w="12700">
                      <a:solidFill>
                        <a:srgbClr val="B7B7B7"/>
                      </a:solidFill>
                      <a:prstDash val="solid"/>
                    </a:lnB>
                    <a:solidFill>
                      <a:srgbClr val="C4C4C4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EAEAEA"/>
                      </a:solidFill>
                      <a:prstDash val="solid"/>
                    </a:lnL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7B7B7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ts val="1250"/>
                        </a:lnSpc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x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B7B7B7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70" name="object 70"/>
          <p:cNvSpPr txBox="1"/>
          <p:nvPr/>
        </p:nvSpPr>
        <p:spPr>
          <a:xfrm>
            <a:off x="5506973" y="6844665"/>
            <a:ext cx="10668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k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1" name="object 71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 txBox="1"/>
          <p:nvPr/>
        </p:nvSpPr>
        <p:spPr>
          <a:xfrm>
            <a:off x="3641216" y="9799649"/>
            <a:ext cx="28448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005"/>
              </a:lnSpc>
            </a:pPr>
            <a:r>
              <a:rPr dirty="0" sz="2000">
                <a:latin typeface="Calibri"/>
                <a:cs typeface="Calibri"/>
              </a:rPr>
              <a:t>20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73217" y="487780"/>
            <a:ext cx="1842770" cy="4648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695325" marR="5080" indent="-683260">
              <a:lnSpc>
                <a:spcPct val="130900"/>
              </a:lnSpc>
              <a:spcBef>
                <a:spcPts val="100"/>
              </a:spcBef>
            </a:pPr>
            <a:r>
              <a:rPr dirty="0" sz="1100" i="1">
                <a:latin typeface="Lucida Calligraphy"/>
                <a:cs typeface="Lucida Calligraphy"/>
              </a:rPr>
              <a:t>Asst. </a:t>
            </a:r>
            <a:r>
              <a:rPr dirty="0" sz="1100" spc="-5" i="1">
                <a:latin typeface="Lucida Calligraphy"/>
                <a:cs typeface="Lucida Calligraphy"/>
              </a:rPr>
              <a:t>Lec. Hussien Yossif  Radhi</a:t>
            </a:r>
            <a:endParaRPr sz="11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63955" y="467969"/>
            <a:ext cx="1892935" cy="4648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75310" marR="5080" indent="-563245">
              <a:lnSpc>
                <a:spcPct val="130900"/>
              </a:lnSpc>
              <a:spcBef>
                <a:spcPts val="100"/>
              </a:spcBef>
            </a:pPr>
            <a:r>
              <a:rPr dirty="0" sz="1100" i="1">
                <a:latin typeface="Lucida Calligraphy"/>
                <a:cs typeface="Lucida Calligraphy"/>
              </a:rPr>
              <a:t>Lecture </a:t>
            </a:r>
            <a:r>
              <a:rPr dirty="0" sz="1100" spc="-5" i="1">
                <a:latin typeface="Lucida Calligraphy"/>
                <a:cs typeface="Lucida Calligraphy"/>
              </a:rPr>
              <a:t>One: Differential  Equations</a:t>
            </a:r>
            <a:endParaRPr sz="1100">
              <a:latin typeface="Lucida Calligraphy"/>
              <a:cs typeface="Lucida Calligraphy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59738" y="1502410"/>
            <a:ext cx="10541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120">
                <a:latin typeface="Cambria Math"/>
                <a:cs typeface="Cambria Math"/>
              </a:rPr>
              <a:t>𝑝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29080" y="1414018"/>
            <a:ext cx="62801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81965" algn="l"/>
              </a:tabLst>
            </a:pPr>
            <a:r>
              <a:rPr dirty="0" sz="1400">
                <a:latin typeface="Cambria Math"/>
                <a:cs typeface="Cambria Math"/>
              </a:rPr>
              <a:t>→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𝑥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819401" y="1237844"/>
            <a:ext cx="491490" cy="534670"/>
          </a:xfrm>
          <a:prstGeom prst="rect">
            <a:avLst/>
          </a:prstGeom>
        </p:spPr>
        <p:txBody>
          <a:bodyPr wrap="square" lIns="0" tIns="53340" rIns="0" bIns="0" rtlCol="0" vert="horz">
            <a:spAutoFit/>
          </a:bodyPr>
          <a:lstStyle/>
          <a:p>
            <a:pPr algn="ctr" marL="4445">
              <a:lnSpc>
                <a:spcPct val="100000"/>
              </a:lnSpc>
              <a:spcBef>
                <a:spcPts val="420"/>
              </a:spcBef>
            </a:pPr>
            <a:r>
              <a:rPr dirty="0" sz="140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  <a:p>
            <a:pPr algn="ctr">
              <a:lnSpc>
                <a:spcPct val="100000"/>
              </a:lnSpc>
              <a:spcBef>
                <a:spcPts val="325"/>
              </a:spcBef>
            </a:pPr>
            <a:r>
              <a:rPr dirty="0" sz="1400">
                <a:latin typeface="Cambria Math"/>
                <a:cs typeface="Cambria Math"/>
              </a:rPr>
              <a:t>𝑀 +</a:t>
            </a:r>
            <a:r>
              <a:rPr dirty="0" sz="1400" spc="-5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𝑘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832101" y="1554733"/>
            <a:ext cx="471805" cy="0"/>
          </a:xfrm>
          <a:custGeom>
            <a:avLst/>
            <a:gdLst/>
            <a:ahLst/>
            <a:cxnLst/>
            <a:rect l="l" t="t" r="r" b="b"/>
            <a:pathLst>
              <a:path w="471805" h="0">
                <a:moveTo>
                  <a:pt x="0" y="0"/>
                </a:moveTo>
                <a:lnTo>
                  <a:pt x="47122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2319654" y="1348485"/>
            <a:ext cx="18034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-19841" sz="2100" spc="120">
                <a:latin typeface="Cambria Math"/>
                <a:cs typeface="Cambria Math"/>
              </a:rPr>
              <a:t>𝑒</a:t>
            </a:r>
            <a:r>
              <a:rPr dirty="0" sz="1000" spc="110">
                <a:latin typeface="Cambria Math"/>
                <a:cs typeface="Cambria Math"/>
              </a:rPr>
              <a:t>𝑡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29080" y="1851406"/>
            <a:ext cx="150431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mbria Math"/>
                <a:cs typeface="Cambria Math"/>
              </a:rPr>
              <a:t>∴ 𝑥 = </a:t>
            </a:r>
            <a:r>
              <a:rPr dirty="0" sz="1400" spc="-50">
                <a:latin typeface="Cambria Math"/>
                <a:cs typeface="Cambria Math"/>
              </a:rPr>
              <a:t>𝐶</a:t>
            </a:r>
            <a:r>
              <a:rPr dirty="0" baseline="-16666" sz="1500" spc="-75">
                <a:latin typeface="Cambria Math"/>
                <a:cs typeface="Cambria Math"/>
              </a:rPr>
              <a:t>1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sz="1400" spc="-30">
                <a:latin typeface="Cambria Math"/>
                <a:cs typeface="Cambria Math"/>
              </a:rPr>
              <a:t>𝐶</a:t>
            </a:r>
            <a:r>
              <a:rPr dirty="0" baseline="-16666" sz="1500" spc="-44">
                <a:latin typeface="Cambria Math"/>
                <a:cs typeface="Cambria Math"/>
              </a:rPr>
              <a:t>2</a:t>
            </a:r>
            <a:r>
              <a:rPr dirty="0" baseline="-16666" sz="1500" spc="97">
                <a:latin typeface="Cambria Math"/>
                <a:cs typeface="Cambria Math"/>
              </a:rPr>
              <a:t> </a:t>
            </a:r>
            <a:r>
              <a:rPr dirty="0" sz="1400" spc="40">
                <a:latin typeface="Cambria Math"/>
                <a:cs typeface="Cambria Math"/>
              </a:rPr>
              <a:t>𝑒</a:t>
            </a:r>
            <a:r>
              <a:rPr dirty="0" baseline="27777" sz="1500" spc="60">
                <a:latin typeface="Cambria Math"/>
                <a:cs typeface="Cambria Math"/>
              </a:rPr>
              <a:t>−𝑡</a:t>
            </a:r>
            <a:r>
              <a:rPr dirty="0" sz="1400" spc="40">
                <a:latin typeface="Times New Roman"/>
                <a:cs typeface="Times New Roman"/>
              </a:rPr>
              <a:t>+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758567" y="1798065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2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651886" y="1993137"/>
            <a:ext cx="30924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60">
                <a:latin typeface="Cambria Math"/>
                <a:cs typeface="Cambria Math"/>
              </a:rPr>
              <a:t>𝑀</a:t>
            </a:r>
            <a:r>
              <a:rPr dirty="0" sz="1000" spc="-30">
                <a:latin typeface="Cambria Math"/>
                <a:cs typeface="Cambria Math"/>
              </a:rPr>
              <a:t>+</a:t>
            </a:r>
            <a:r>
              <a:rPr dirty="0" sz="1000" spc="90">
                <a:latin typeface="Cambria Math"/>
                <a:cs typeface="Cambria Math"/>
              </a:rPr>
              <a:t>𝑘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664586" y="1992121"/>
            <a:ext cx="288290" cy="0"/>
          </a:xfrm>
          <a:custGeom>
            <a:avLst/>
            <a:gdLst/>
            <a:ahLst/>
            <a:cxnLst/>
            <a:rect l="l" t="t" r="r" b="b"/>
            <a:pathLst>
              <a:path w="288289" h="0">
                <a:moveTo>
                  <a:pt x="0" y="0"/>
                </a:moveTo>
                <a:lnTo>
                  <a:pt x="28803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2970402" y="1785873"/>
            <a:ext cx="18034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-19841" sz="2100" spc="120">
                <a:latin typeface="Cambria Math"/>
                <a:cs typeface="Cambria Math"/>
              </a:rPr>
              <a:t>𝑒</a:t>
            </a:r>
            <a:r>
              <a:rPr dirty="0" sz="1000" spc="110">
                <a:latin typeface="Cambria Math"/>
                <a:cs typeface="Cambria Math"/>
              </a:rPr>
              <a:t>𝑡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129080" y="2128264"/>
            <a:ext cx="5305425" cy="2705100"/>
          </a:xfrm>
          <a:prstGeom prst="rect">
            <a:avLst/>
          </a:prstGeom>
        </p:spPr>
        <p:txBody>
          <a:bodyPr wrap="square" lIns="0" tIns="95885" rIns="0" bIns="0" rtlCol="0" vert="horz">
            <a:spAutoFit/>
          </a:bodyPr>
          <a:lstStyle/>
          <a:p>
            <a:pPr marL="240665">
              <a:lnSpc>
                <a:spcPct val="100000"/>
              </a:lnSpc>
              <a:spcBef>
                <a:spcPts val="755"/>
              </a:spcBef>
            </a:pPr>
            <a:r>
              <a:rPr dirty="0" sz="1400" b="1">
                <a:latin typeface="Times New Roman"/>
                <a:cs typeface="Times New Roman"/>
              </a:rPr>
              <a:t>3- </a:t>
            </a:r>
            <a:r>
              <a:rPr dirty="0" sz="1400" spc="-5" b="1">
                <a:latin typeface="Times New Roman"/>
                <a:cs typeface="Times New Roman"/>
              </a:rPr>
              <a:t>Modeling </a:t>
            </a:r>
            <a:r>
              <a:rPr dirty="0" sz="1400" b="1">
                <a:latin typeface="Times New Roman"/>
                <a:cs typeface="Times New Roman"/>
              </a:rPr>
              <a:t>a </a:t>
            </a:r>
            <a:r>
              <a:rPr dirty="0" sz="1400" spc="-5" b="1">
                <a:latin typeface="Times New Roman"/>
                <a:cs typeface="Times New Roman"/>
              </a:rPr>
              <a:t>Chemical</a:t>
            </a:r>
            <a:r>
              <a:rPr dirty="0" sz="1400" spc="-7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Reaction</a:t>
            </a:r>
            <a:endParaRPr sz="1400">
              <a:latin typeface="Times New Roman"/>
              <a:cs typeface="Times New Roman"/>
            </a:endParaRPr>
          </a:p>
          <a:p>
            <a:pPr marL="189230">
              <a:lnSpc>
                <a:spcPct val="100000"/>
              </a:lnSpc>
              <a:spcBef>
                <a:spcPts val="720"/>
              </a:spcBef>
            </a:pPr>
            <a:r>
              <a:rPr dirty="0" sz="1400" spc="-5">
                <a:latin typeface="Times New Roman"/>
                <a:cs typeface="Times New Roman"/>
              </a:rPr>
              <a:t>During</a:t>
            </a:r>
            <a:r>
              <a:rPr dirty="0" sz="1400" spc="10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9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chemical</a:t>
            </a:r>
            <a:r>
              <a:rPr dirty="0" sz="1400" spc="114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reaction,</a:t>
            </a:r>
            <a:r>
              <a:rPr dirty="0" sz="1400" spc="8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substance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>
                <a:latin typeface="Cambria Math"/>
                <a:cs typeface="Cambria Math"/>
              </a:rPr>
              <a:t>𝐴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is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converted</a:t>
            </a:r>
            <a:r>
              <a:rPr dirty="0" sz="1400" spc="1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into</a:t>
            </a:r>
            <a:r>
              <a:rPr dirty="0" sz="1400" spc="10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substance</a:t>
            </a:r>
            <a:r>
              <a:rPr dirty="0" sz="1400" spc="105">
                <a:latin typeface="Times New Roman"/>
                <a:cs typeface="Times New Roman"/>
              </a:rPr>
              <a:t> </a:t>
            </a:r>
            <a:r>
              <a:rPr dirty="0" sz="1450" spc="-30" i="1">
                <a:latin typeface="Cambria Math"/>
                <a:cs typeface="Cambria Math"/>
              </a:rPr>
              <a:t>B</a:t>
            </a:r>
            <a:endParaRPr sz="145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dirty="0" sz="1400">
                <a:latin typeface="Times New Roman"/>
                <a:cs typeface="Times New Roman"/>
              </a:rPr>
              <a:t>at a </a:t>
            </a:r>
            <a:r>
              <a:rPr dirty="0" sz="1400" spc="-5">
                <a:latin typeface="Times New Roman"/>
                <a:cs typeface="Times New Roman"/>
              </a:rPr>
              <a:t>rate that is proportional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the square of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amount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20">
                <a:latin typeface="Times New Roman"/>
                <a:cs typeface="Times New Roman"/>
              </a:rPr>
              <a:t> </a:t>
            </a:r>
            <a:r>
              <a:rPr dirty="0" sz="1450" spc="-15" i="1">
                <a:latin typeface="Cambria Math"/>
                <a:cs typeface="Cambria Math"/>
              </a:rPr>
              <a:t>A</a:t>
            </a:r>
            <a:r>
              <a:rPr dirty="0" sz="1400" spc="-15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dirty="0" sz="1400" spc="-5">
                <a:latin typeface="Times New Roman"/>
                <a:cs typeface="Times New Roman"/>
              </a:rPr>
              <a:t>Ex</a:t>
            </a:r>
            <a:r>
              <a:rPr dirty="0" baseline="-9259" sz="1350" spc="-7">
                <a:latin typeface="Times New Roman"/>
                <a:cs typeface="Times New Roman"/>
              </a:rPr>
              <a:t>21</a:t>
            </a:r>
            <a:r>
              <a:rPr dirty="0" sz="1400" spc="-5">
                <a:latin typeface="Times New Roman"/>
                <a:cs typeface="Times New Roman"/>
              </a:rPr>
              <a:t>/ </a:t>
            </a:r>
            <a:r>
              <a:rPr dirty="0" sz="1400" spc="-10">
                <a:latin typeface="Times New Roman"/>
                <a:cs typeface="Times New Roman"/>
              </a:rPr>
              <a:t>When </a:t>
            </a:r>
            <a:r>
              <a:rPr dirty="0" sz="1450" spc="-35" i="1">
                <a:latin typeface="Cambria Math"/>
                <a:cs typeface="Cambria Math"/>
              </a:rPr>
              <a:t>60 </a:t>
            </a:r>
            <a:r>
              <a:rPr dirty="0" sz="1400" spc="-5">
                <a:latin typeface="Times New Roman"/>
                <a:cs typeface="Times New Roman"/>
              </a:rPr>
              <a:t>grams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50" spc="-30" i="1">
                <a:latin typeface="Cambria Math"/>
                <a:cs typeface="Cambria Math"/>
              </a:rPr>
              <a:t>A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present, and after one hour only</a:t>
            </a:r>
            <a:r>
              <a:rPr dirty="0" sz="1400" spc="60">
                <a:latin typeface="Times New Roman"/>
                <a:cs typeface="Times New Roman"/>
              </a:rPr>
              <a:t> </a:t>
            </a:r>
            <a:r>
              <a:rPr dirty="0" sz="1450" spc="-30" i="1">
                <a:latin typeface="Cambria Math"/>
                <a:cs typeface="Cambria Math"/>
              </a:rPr>
              <a:t>10 </a:t>
            </a:r>
            <a:r>
              <a:rPr dirty="0" sz="1400" spc="-5">
                <a:latin typeface="Times New Roman"/>
                <a:cs typeface="Times New Roman"/>
              </a:rPr>
              <a:t>grams</a:t>
            </a:r>
            <a:endParaRPr sz="1400">
              <a:latin typeface="Times New Roman"/>
              <a:cs typeface="Times New Roman"/>
            </a:endParaRPr>
          </a:p>
          <a:p>
            <a:pPr marL="12700" marR="5715">
              <a:lnSpc>
                <a:spcPts val="2440"/>
              </a:lnSpc>
              <a:spcBef>
                <a:spcPts val="220"/>
              </a:spcBef>
            </a:pP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50" spc="-30" i="1">
                <a:latin typeface="Cambria Math"/>
                <a:cs typeface="Cambria Math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remain unconverted into substance </a:t>
            </a:r>
            <a:r>
              <a:rPr dirty="0" sz="1400" spc="5">
                <a:latin typeface="Times New Roman"/>
                <a:cs typeface="Times New Roman"/>
              </a:rPr>
              <a:t>B. </a:t>
            </a:r>
            <a:r>
              <a:rPr dirty="0" sz="1400" spc="-5">
                <a:latin typeface="Times New Roman"/>
                <a:cs typeface="Times New Roman"/>
              </a:rPr>
              <a:t>How much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50" spc="-30" i="1">
                <a:latin typeface="Cambria Math"/>
                <a:cs typeface="Cambria Math"/>
              </a:rPr>
              <a:t>A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present  </a:t>
            </a:r>
            <a:r>
              <a:rPr dirty="0" sz="1400">
                <a:latin typeface="Times New Roman"/>
                <a:cs typeface="Times New Roman"/>
              </a:rPr>
              <a:t>after </a:t>
            </a:r>
            <a:r>
              <a:rPr dirty="0" sz="1400" spc="-5">
                <a:latin typeface="Times New Roman"/>
                <a:cs typeface="Times New Roman"/>
              </a:rPr>
              <a:t>two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hours?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30"/>
              </a:lnSpc>
              <a:spcBef>
                <a:spcPts val="530"/>
              </a:spcBef>
            </a:pPr>
            <a:r>
              <a:rPr dirty="0" sz="1400" spc="-5">
                <a:latin typeface="Times New Roman"/>
                <a:cs typeface="Times New Roman"/>
              </a:rPr>
              <a:t>Sol: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89"/>
              </a:lnSpc>
            </a:pPr>
            <a:r>
              <a:rPr dirty="0" sz="1400" spc="-5">
                <a:latin typeface="Times New Roman"/>
                <a:cs typeface="Times New Roman"/>
              </a:rPr>
              <a:t>Let </a:t>
            </a:r>
            <a:r>
              <a:rPr dirty="0" sz="1450" spc="-25" i="1">
                <a:latin typeface="Cambria Math"/>
                <a:cs typeface="Cambria Math"/>
              </a:rPr>
              <a:t>y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the unconverted amount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substance </a:t>
            </a:r>
            <a:r>
              <a:rPr dirty="0" sz="1450" spc="-30" i="1">
                <a:latin typeface="Cambria Math"/>
                <a:cs typeface="Cambria Math"/>
              </a:rPr>
              <a:t>A </a:t>
            </a:r>
            <a:r>
              <a:rPr dirty="0" sz="1400">
                <a:latin typeface="Times New Roman"/>
                <a:cs typeface="Times New Roman"/>
              </a:rPr>
              <a:t>at </a:t>
            </a:r>
            <a:r>
              <a:rPr dirty="0" sz="1400" spc="-5">
                <a:latin typeface="Times New Roman"/>
                <a:cs typeface="Times New Roman"/>
              </a:rPr>
              <a:t>any time </a:t>
            </a:r>
            <a:r>
              <a:rPr dirty="0" sz="1450" spc="-10" i="1">
                <a:latin typeface="Cambria Math"/>
                <a:cs typeface="Cambria Math"/>
              </a:rPr>
              <a:t>t</a:t>
            </a:r>
            <a:r>
              <a:rPr dirty="0" sz="1400" spc="-10">
                <a:latin typeface="Times New Roman"/>
                <a:cs typeface="Times New Roman"/>
              </a:rPr>
              <a:t>.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the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dirty="0" sz="1400" spc="-5">
                <a:latin typeface="Times New Roman"/>
                <a:cs typeface="Times New Roman"/>
              </a:rPr>
              <a:t>differential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equation: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142796" y="5137530"/>
            <a:ext cx="20002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𝑑𝑡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141780" y="5159375"/>
            <a:ext cx="205740" cy="0"/>
          </a:xfrm>
          <a:custGeom>
            <a:avLst/>
            <a:gdLst/>
            <a:ahLst/>
            <a:cxnLst/>
            <a:rect l="l" t="t" r="r" b="b"/>
            <a:pathLst>
              <a:path w="205740" h="0">
                <a:moveTo>
                  <a:pt x="0" y="0"/>
                </a:moveTo>
                <a:lnTo>
                  <a:pt x="20574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29080" y="5018658"/>
            <a:ext cx="74803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41666" sz="2100">
                <a:latin typeface="Cambria Math"/>
                <a:cs typeface="Cambria Math"/>
              </a:rPr>
              <a:t>𝑑𝑦 </a:t>
            </a: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95">
                <a:latin typeface="Cambria Math"/>
                <a:cs typeface="Cambria Math"/>
              </a:rPr>
              <a:t> </a:t>
            </a:r>
            <a:r>
              <a:rPr dirty="0" sz="1400" spc="40">
                <a:latin typeface="Cambria Math"/>
                <a:cs typeface="Cambria Math"/>
              </a:rPr>
              <a:t>𝑘𝑦</a:t>
            </a:r>
            <a:r>
              <a:rPr dirty="0" baseline="27777" sz="1500" spc="60">
                <a:latin typeface="Cambria Math"/>
                <a:cs typeface="Cambria Math"/>
              </a:rPr>
              <a:t>2</a:t>
            </a:r>
            <a:endParaRPr baseline="27777" sz="1500">
              <a:latin typeface="Cambria Math"/>
              <a:cs typeface="Cambria Math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364233" y="5598286"/>
            <a:ext cx="165100" cy="0"/>
          </a:xfrm>
          <a:custGeom>
            <a:avLst/>
            <a:gdLst/>
            <a:ahLst/>
            <a:cxnLst/>
            <a:rect l="l" t="t" r="r" b="b"/>
            <a:pathLst>
              <a:path w="165100" h="0">
                <a:moveTo>
                  <a:pt x="0" y="0"/>
                </a:moveTo>
                <a:lnTo>
                  <a:pt x="164591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391791" y="5598286"/>
            <a:ext cx="165100" cy="0"/>
          </a:xfrm>
          <a:custGeom>
            <a:avLst/>
            <a:gdLst/>
            <a:ahLst/>
            <a:cxnLst/>
            <a:rect l="l" t="t" r="r" b="b"/>
            <a:pathLst>
              <a:path w="165100" h="0">
                <a:moveTo>
                  <a:pt x="0" y="0"/>
                </a:moveTo>
                <a:lnTo>
                  <a:pt x="16459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1129080" y="5468238"/>
            <a:ext cx="2152650" cy="2705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ts val="1200"/>
              </a:lnSpc>
              <a:spcBef>
                <a:spcPts val="105"/>
              </a:spcBef>
            </a:pPr>
            <a:r>
              <a:rPr dirty="0" baseline="3968" sz="2100">
                <a:latin typeface="Times New Roman"/>
                <a:cs typeface="Times New Roman"/>
              </a:rPr>
              <a:t>→ </a:t>
            </a:r>
            <a:r>
              <a:rPr dirty="0" baseline="50000" sz="1500" spc="89">
                <a:latin typeface="Cambria Math"/>
                <a:cs typeface="Cambria Math"/>
              </a:rPr>
              <a:t>𝑑𝑦 </a:t>
            </a:r>
            <a:r>
              <a:rPr dirty="0" baseline="3968" sz="2100">
                <a:latin typeface="Cambria Math"/>
                <a:cs typeface="Cambria Math"/>
              </a:rPr>
              <a:t>= 𝑘𝑑𝑡 </a:t>
            </a:r>
            <a:r>
              <a:rPr dirty="0" baseline="3968" sz="2100">
                <a:latin typeface="Times New Roman"/>
                <a:cs typeface="Times New Roman"/>
              </a:rPr>
              <a:t>→</a:t>
            </a:r>
            <a:r>
              <a:rPr dirty="0" sz="1400">
                <a:latin typeface="Cambria Math"/>
                <a:cs typeface="Cambria Math"/>
              </a:rPr>
              <a:t>∫ </a:t>
            </a:r>
            <a:r>
              <a:rPr dirty="0" baseline="50000" sz="1500" spc="89">
                <a:latin typeface="Cambria Math"/>
                <a:cs typeface="Cambria Math"/>
              </a:rPr>
              <a:t>𝑑𝑦 </a:t>
            </a:r>
            <a:r>
              <a:rPr dirty="0" baseline="3968" sz="2100">
                <a:latin typeface="Cambria Math"/>
                <a:cs typeface="Cambria Math"/>
              </a:rPr>
              <a:t>= 𝑘 </a:t>
            </a:r>
            <a:r>
              <a:rPr dirty="0" sz="1400">
                <a:latin typeface="Cambria Math"/>
                <a:cs typeface="Cambria Math"/>
              </a:rPr>
              <a:t>∫</a:t>
            </a:r>
            <a:r>
              <a:rPr dirty="0" sz="1400" spc="-75">
                <a:latin typeface="Cambria Math"/>
                <a:cs typeface="Cambria Math"/>
              </a:rPr>
              <a:t> </a:t>
            </a:r>
            <a:r>
              <a:rPr dirty="0" baseline="3968" sz="2100">
                <a:latin typeface="Cambria Math"/>
                <a:cs typeface="Cambria Math"/>
              </a:rPr>
              <a:t>𝑑𝑡</a:t>
            </a:r>
            <a:endParaRPr baseline="3968" sz="2100">
              <a:latin typeface="Cambria Math"/>
              <a:cs typeface="Cambria Math"/>
            </a:endParaRPr>
          </a:p>
          <a:p>
            <a:pPr marL="240665">
              <a:lnSpc>
                <a:spcPts val="720"/>
              </a:lnSpc>
              <a:tabLst>
                <a:tab pos="1270000" algn="l"/>
              </a:tabLst>
            </a:pPr>
            <a:r>
              <a:rPr dirty="0" baseline="-16666" sz="1500" spc="104">
                <a:latin typeface="Cambria Math"/>
                <a:cs typeface="Cambria Math"/>
              </a:rPr>
              <a:t>𝑦</a:t>
            </a:r>
            <a:r>
              <a:rPr dirty="0" sz="800" spc="70">
                <a:latin typeface="Cambria Math"/>
                <a:cs typeface="Cambria Math"/>
              </a:rPr>
              <a:t>2	</a:t>
            </a:r>
            <a:r>
              <a:rPr dirty="0" baseline="-16666" sz="1500" spc="104">
                <a:latin typeface="Cambria Math"/>
                <a:cs typeface="Cambria Math"/>
              </a:rPr>
              <a:t>𝑦</a:t>
            </a:r>
            <a:r>
              <a:rPr dirty="0" sz="800" spc="70">
                <a:latin typeface="Cambria Math"/>
                <a:cs typeface="Cambria Math"/>
              </a:rPr>
              <a:t>2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293622" y="5820282"/>
            <a:ext cx="12446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1304797" y="6096888"/>
            <a:ext cx="102235" cy="0"/>
          </a:xfrm>
          <a:custGeom>
            <a:avLst/>
            <a:gdLst/>
            <a:ahLst/>
            <a:cxnLst/>
            <a:rect l="l" t="t" r="r" b="b"/>
            <a:pathLst>
              <a:path w="102234" h="0">
                <a:moveTo>
                  <a:pt x="0" y="0"/>
                </a:moveTo>
                <a:lnTo>
                  <a:pt x="10210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1129080" y="5956172"/>
            <a:ext cx="101282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− </a:t>
            </a:r>
            <a:r>
              <a:rPr dirty="0" baseline="-37698" sz="2100">
                <a:latin typeface="Cambria Math"/>
                <a:cs typeface="Cambria Math"/>
              </a:rPr>
              <a:t>𝑦 </a:t>
            </a:r>
            <a:r>
              <a:rPr dirty="0" sz="1400">
                <a:latin typeface="Cambria Math"/>
                <a:cs typeface="Cambria Math"/>
              </a:rPr>
              <a:t>= 𝑘𝑡 +</a:t>
            </a:r>
            <a:r>
              <a:rPr dirty="0" sz="1400" spc="3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𝐶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129080" y="6500240"/>
            <a:ext cx="50927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→ 𝑦</a:t>
            </a:r>
            <a:r>
              <a:rPr dirty="0" sz="1400" spc="9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660905" y="6324066"/>
            <a:ext cx="517525" cy="534670"/>
          </a:xfrm>
          <a:prstGeom prst="rect">
            <a:avLst/>
          </a:prstGeom>
        </p:spPr>
        <p:txBody>
          <a:bodyPr wrap="square" lIns="0" tIns="53340" rIns="0" bIns="0" rtlCol="0" vert="horz">
            <a:spAutoFit/>
          </a:bodyPr>
          <a:lstStyle/>
          <a:p>
            <a:pPr algn="ctr" marL="6985">
              <a:lnSpc>
                <a:spcPct val="100000"/>
              </a:lnSpc>
              <a:spcBef>
                <a:spcPts val="420"/>
              </a:spcBef>
            </a:pPr>
            <a:r>
              <a:rPr dirty="0" sz="1400">
                <a:latin typeface="Cambria Math"/>
                <a:cs typeface="Cambria Math"/>
              </a:rPr>
              <a:t>−1</a:t>
            </a:r>
            <a:endParaRPr sz="1400">
              <a:latin typeface="Cambria Math"/>
              <a:cs typeface="Cambria Math"/>
            </a:endParaRPr>
          </a:p>
          <a:p>
            <a:pPr algn="ctr">
              <a:lnSpc>
                <a:spcPct val="100000"/>
              </a:lnSpc>
              <a:spcBef>
                <a:spcPts val="325"/>
              </a:spcBef>
            </a:pPr>
            <a:r>
              <a:rPr dirty="0" sz="1400">
                <a:latin typeface="Cambria Math"/>
                <a:cs typeface="Cambria Math"/>
              </a:rPr>
              <a:t>𝑘𝑡 +</a:t>
            </a:r>
            <a:r>
              <a:rPr dirty="0" sz="1400" spc="-5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𝐶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1673605" y="6640956"/>
            <a:ext cx="498475" cy="0"/>
          </a:xfrm>
          <a:custGeom>
            <a:avLst/>
            <a:gdLst/>
            <a:ahLst/>
            <a:cxnLst/>
            <a:rect l="l" t="t" r="r" b="b"/>
            <a:pathLst>
              <a:path w="498475" h="0">
                <a:moveTo>
                  <a:pt x="0" y="0"/>
                </a:moveTo>
                <a:lnTo>
                  <a:pt x="49834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1173276" y="6885313"/>
            <a:ext cx="5258435" cy="25146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400" spc="-5">
                <a:latin typeface="Times New Roman"/>
                <a:cs typeface="Times New Roman"/>
              </a:rPr>
              <a:t>To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solve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for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the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constants</a:t>
            </a:r>
            <a:r>
              <a:rPr dirty="0" sz="1400" spc="245">
                <a:latin typeface="Times New Roman"/>
                <a:cs typeface="Times New Roman"/>
              </a:rPr>
              <a:t> </a:t>
            </a:r>
            <a:r>
              <a:rPr dirty="0" sz="1450" spc="-30" i="1">
                <a:latin typeface="Cambria Math"/>
                <a:cs typeface="Cambria Math"/>
              </a:rPr>
              <a:t>C</a:t>
            </a:r>
            <a:r>
              <a:rPr dirty="0" sz="1450" spc="250" i="1">
                <a:latin typeface="Cambria Math"/>
                <a:cs typeface="Cambria Math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and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50" spc="-15" i="1">
                <a:latin typeface="Cambria Math"/>
                <a:cs typeface="Cambria Math"/>
              </a:rPr>
              <a:t>k</a:t>
            </a:r>
            <a:r>
              <a:rPr dirty="0" sz="1400" spc="-15">
                <a:latin typeface="Times New Roman"/>
                <a:cs typeface="Times New Roman"/>
              </a:rPr>
              <a:t>,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use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the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initial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conditions.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That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is,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458205" y="7391780"/>
            <a:ext cx="17208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15">
                <a:latin typeface="Cambria Math"/>
                <a:cs typeface="Cambria Math"/>
              </a:rPr>
              <a:t>60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5432805" y="7390764"/>
            <a:ext cx="193675" cy="0"/>
          </a:xfrm>
          <a:custGeom>
            <a:avLst/>
            <a:gdLst/>
            <a:ahLst/>
            <a:cxnLst/>
            <a:rect l="l" t="t" r="r" b="b"/>
            <a:pathLst>
              <a:path w="193675" h="0">
                <a:moveTo>
                  <a:pt x="0" y="0"/>
                </a:moveTo>
                <a:lnTo>
                  <a:pt x="19354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1129080" y="7240405"/>
            <a:ext cx="5304155" cy="25146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400" spc="-5">
                <a:latin typeface="Times New Roman"/>
                <a:cs typeface="Times New Roman"/>
              </a:rPr>
              <a:t>because </a:t>
            </a:r>
            <a:r>
              <a:rPr dirty="0" sz="1400">
                <a:latin typeface="Cambria Math"/>
                <a:cs typeface="Cambria Math"/>
              </a:rPr>
              <a:t>𝑦 = 60 </a:t>
            </a:r>
            <a:r>
              <a:rPr dirty="0" sz="1400" spc="-5">
                <a:latin typeface="Times New Roman"/>
                <a:cs typeface="Times New Roman"/>
              </a:rPr>
              <a:t>when </a:t>
            </a:r>
            <a:r>
              <a:rPr dirty="0" sz="1400">
                <a:latin typeface="Cambria Math"/>
                <a:cs typeface="Cambria Math"/>
              </a:rPr>
              <a:t>𝑡 = 0 </a:t>
            </a:r>
            <a:r>
              <a:rPr dirty="0" sz="1400" spc="-5">
                <a:latin typeface="Times New Roman"/>
                <a:cs typeface="Times New Roman"/>
              </a:rPr>
              <a:t>you </a:t>
            </a:r>
            <a:r>
              <a:rPr dirty="0" sz="1400">
                <a:latin typeface="Times New Roman"/>
                <a:cs typeface="Times New Roman"/>
              </a:rPr>
              <a:t>can </a:t>
            </a:r>
            <a:r>
              <a:rPr dirty="0" sz="1400" spc="-5">
                <a:latin typeface="Times New Roman"/>
                <a:cs typeface="Times New Roman"/>
              </a:rPr>
              <a:t>determine that </a:t>
            </a:r>
            <a:r>
              <a:rPr dirty="0" sz="1450" spc="-15" i="1">
                <a:latin typeface="Cambria Math"/>
                <a:cs typeface="Cambria Math"/>
              </a:rPr>
              <a:t>C</a:t>
            </a:r>
            <a:r>
              <a:rPr dirty="0" sz="1400" spc="-15" i="1">
                <a:latin typeface="Times New Roman"/>
                <a:cs typeface="Times New Roman"/>
              </a:rPr>
              <a:t>= </a:t>
            </a:r>
            <a:r>
              <a:rPr dirty="0" baseline="47222" sz="1500">
                <a:latin typeface="Cambria Math"/>
                <a:cs typeface="Cambria Math"/>
              </a:rPr>
              <a:t>−1</a:t>
            </a:r>
            <a:r>
              <a:rPr dirty="0" baseline="47222" sz="1500" spc="292">
                <a:latin typeface="Cambria Math"/>
                <a:cs typeface="Cambria Math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Similarly,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697348" y="7600568"/>
            <a:ext cx="19177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20">
                <a:latin typeface="Cambria Math"/>
                <a:cs typeface="Cambria Math"/>
              </a:rPr>
              <a:t>−</a:t>
            </a:r>
            <a:r>
              <a:rPr dirty="0" sz="1000" spc="20">
                <a:latin typeface="Cambria Math"/>
                <a:cs typeface="Cambria Math"/>
              </a:rPr>
              <a:t>1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555616" y="7809356"/>
            <a:ext cx="44767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15">
                <a:latin typeface="Cambria Math"/>
                <a:cs typeface="Cambria Math"/>
              </a:rPr>
              <a:t>𝑘∗1−</a:t>
            </a:r>
            <a:r>
              <a:rPr dirty="0" sz="1000" spc="130">
                <a:latin typeface="Cambria Math"/>
                <a:cs typeface="Cambria Math"/>
              </a:rPr>
              <a:t> </a:t>
            </a:r>
            <a:r>
              <a:rPr dirty="0" baseline="41666" sz="1200" spc="52">
                <a:latin typeface="Cambria Math"/>
                <a:cs typeface="Cambria Math"/>
              </a:rPr>
              <a:t>1</a:t>
            </a:r>
            <a:endParaRPr baseline="41666" sz="1200">
              <a:latin typeface="Cambria Math"/>
              <a:cs typeface="Cambria Math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886325" y="7897748"/>
            <a:ext cx="147320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spc="35">
                <a:latin typeface="Cambria Math"/>
                <a:cs typeface="Cambria Math"/>
              </a:rPr>
              <a:t>60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4876165" y="7912734"/>
            <a:ext cx="143510" cy="0"/>
          </a:xfrm>
          <a:custGeom>
            <a:avLst/>
            <a:gdLst/>
            <a:ahLst/>
            <a:cxnLst/>
            <a:rect l="l" t="t" r="r" b="b"/>
            <a:pathLst>
              <a:path w="143510" h="0">
                <a:moveTo>
                  <a:pt x="0" y="0"/>
                </a:moveTo>
                <a:lnTo>
                  <a:pt x="143255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4568316" y="7794625"/>
            <a:ext cx="451484" cy="0"/>
          </a:xfrm>
          <a:custGeom>
            <a:avLst/>
            <a:gdLst/>
            <a:ahLst/>
            <a:cxnLst/>
            <a:rect l="l" t="t" r="r" b="b"/>
            <a:pathLst>
              <a:path w="451485" h="0">
                <a:moveTo>
                  <a:pt x="0" y="0"/>
                </a:moveTo>
                <a:lnTo>
                  <a:pt x="451103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 txBox="1"/>
          <p:nvPr/>
        </p:nvSpPr>
        <p:spPr>
          <a:xfrm>
            <a:off x="1129080" y="7653908"/>
            <a:ext cx="475234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931285" algn="l"/>
              </a:tabLst>
            </a:pPr>
            <a:r>
              <a:rPr dirty="0" sz="1400" spc="-5">
                <a:latin typeface="Times New Roman"/>
                <a:cs typeface="Times New Roman"/>
              </a:rPr>
              <a:t>since </a:t>
            </a:r>
            <a:r>
              <a:rPr dirty="0" sz="1400">
                <a:latin typeface="Cambria Math"/>
                <a:cs typeface="Cambria Math"/>
              </a:rPr>
              <a:t>𝑦  = 10 </a:t>
            </a:r>
            <a:r>
              <a:rPr dirty="0" sz="1400" spc="-5">
                <a:latin typeface="Times New Roman"/>
                <a:cs typeface="Times New Roman"/>
              </a:rPr>
              <a:t>when </a:t>
            </a:r>
            <a:r>
              <a:rPr dirty="0" sz="1400">
                <a:latin typeface="Cambria Math"/>
                <a:cs typeface="Cambria Math"/>
              </a:rPr>
              <a:t>𝑡  = </a:t>
            </a:r>
            <a:r>
              <a:rPr dirty="0" sz="1400" spc="-5">
                <a:latin typeface="Cambria Math"/>
                <a:cs typeface="Cambria Math"/>
              </a:rPr>
              <a:t>1</a:t>
            </a:r>
            <a:r>
              <a:rPr dirty="0" sz="1400" spc="-5">
                <a:latin typeface="Times New Roman"/>
                <a:cs typeface="Times New Roman"/>
              </a:rPr>
              <a:t>, </a:t>
            </a:r>
            <a:r>
              <a:rPr dirty="0" sz="1400">
                <a:latin typeface="Times New Roman"/>
                <a:cs typeface="Times New Roman"/>
              </a:rPr>
              <a:t>it </a:t>
            </a:r>
            <a:r>
              <a:rPr dirty="0" sz="1400" spc="-5">
                <a:latin typeface="Times New Roman"/>
                <a:cs typeface="Times New Roman"/>
              </a:rPr>
              <a:t>follows that</a:t>
            </a:r>
            <a:r>
              <a:rPr dirty="0" sz="1400" spc="-200">
                <a:latin typeface="Times New Roman"/>
                <a:cs typeface="Times New Roman"/>
              </a:rPr>
              <a:t> </a:t>
            </a:r>
            <a:r>
              <a:rPr dirty="0" sz="1400">
                <a:latin typeface="Cambria Math"/>
                <a:cs typeface="Cambria Math"/>
              </a:rPr>
              <a:t>[10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=	] → 𝑘 =</a:t>
            </a:r>
            <a:r>
              <a:rPr dirty="0" sz="1400" spc="-50">
                <a:latin typeface="Cambria Math"/>
                <a:cs typeface="Cambria Math"/>
              </a:rPr>
              <a:t> </a:t>
            </a:r>
            <a:r>
              <a:rPr dirty="0" baseline="47222" sz="1500" spc="-7">
                <a:latin typeface="Cambria Math"/>
                <a:cs typeface="Cambria Math"/>
              </a:rPr>
              <a:t>−1</a:t>
            </a:r>
            <a:endParaRPr baseline="47222" sz="1500">
              <a:latin typeface="Cambria Math"/>
              <a:cs typeface="Cambria Math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5700521" y="7795640"/>
            <a:ext cx="17208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15">
                <a:latin typeface="Cambria Math"/>
                <a:cs typeface="Cambria Math"/>
              </a:rPr>
              <a:t>12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5704078" y="7794625"/>
            <a:ext cx="166370" cy="0"/>
          </a:xfrm>
          <a:custGeom>
            <a:avLst/>
            <a:gdLst/>
            <a:ahLst/>
            <a:cxnLst/>
            <a:rect l="l" t="t" r="r" b="b"/>
            <a:pathLst>
              <a:path w="166370" h="0">
                <a:moveTo>
                  <a:pt x="0" y="0"/>
                </a:moveTo>
                <a:lnTo>
                  <a:pt x="166115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 txBox="1"/>
          <p:nvPr/>
        </p:nvSpPr>
        <p:spPr>
          <a:xfrm>
            <a:off x="1660905" y="8277225"/>
            <a:ext cx="32448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15">
                <a:latin typeface="Cambria Math"/>
                <a:cs typeface="Cambria Math"/>
              </a:rPr>
              <a:t>5</a:t>
            </a:r>
            <a:r>
              <a:rPr dirty="0" sz="1000" spc="150">
                <a:latin typeface="Cambria Math"/>
                <a:cs typeface="Cambria Math"/>
              </a:rPr>
              <a:t>𝑡</a:t>
            </a:r>
            <a:r>
              <a:rPr dirty="0" sz="1000" spc="-30">
                <a:latin typeface="Cambria Math"/>
                <a:cs typeface="Cambria Math"/>
              </a:rPr>
              <a:t>+</a:t>
            </a:r>
            <a:r>
              <a:rPr dirty="0" sz="1000" spc="20">
                <a:latin typeface="Cambria Math"/>
                <a:cs typeface="Cambria Math"/>
              </a:rPr>
              <a:t>1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1673605" y="8276208"/>
            <a:ext cx="299085" cy="0"/>
          </a:xfrm>
          <a:custGeom>
            <a:avLst/>
            <a:gdLst/>
            <a:ahLst/>
            <a:cxnLst/>
            <a:rect l="l" t="t" r="r" b="b"/>
            <a:pathLst>
              <a:path w="299085" h="0">
                <a:moveTo>
                  <a:pt x="0" y="0"/>
                </a:moveTo>
                <a:lnTo>
                  <a:pt x="29870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 txBox="1"/>
          <p:nvPr/>
        </p:nvSpPr>
        <p:spPr>
          <a:xfrm>
            <a:off x="1129080" y="8135492"/>
            <a:ext cx="274256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mbria Math"/>
                <a:cs typeface="Cambria Math"/>
              </a:rPr>
              <a:t>→ 𝑦 = </a:t>
            </a:r>
            <a:r>
              <a:rPr dirty="0" baseline="47222" sz="1500" spc="30">
                <a:latin typeface="Cambria Math"/>
                <a:cs typeface="Cambria Math"/>
              </a:rPr>
              <a:t>60 </a:t>
            </a:r>
            <a:r>
              <a:rPr dirty="0" sz="1400">
                <a:latin typeface="Times New Roman"/>
                <a:cs typeface="Times New Roman"/>
              </a:rPr>
              <a:t>, </a:t>
            </a:r>
            <a:r>
              <a:rPr dirty="0" sz="1400" spc="-5">
                <a:latin typeface="Times New Roman"/>
                <a:cs typeface="Times New Roman"/>
              </a:rPr>
              <a:t>Now </a:t>
            </a:r>
            <a:r>
              <a:rPr dirty="0" sz="1400">
                <a:latin typeface="Times New Roman"/>
                <a:cs typeface="Times New Roman"/>
              </a:rPr>
              <a:t>after </a:t>
            </a:r>
            <a:r>
              <a:rPr dirty="0" sz="1400" spc="-5">
                <a:latin typeface="Times New Roman"/>
                <a:cs typeface="Times New Roman"/>
              </a:rPr>
              <a:t>two hours </a:t>
            </a:r>
            <a:r>
              <a:rPr dirty="0" sz="1400">
                <a:latin typeface="Cambria Math"/>
                <a:cs typeface="Cambria Math"/>
              </a:rPr>
              <a:t>𝑦</a:t>
            </a:r>
            <a:r>
              <a:rPr dirty="0" sz="1400" spc="-1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4008501" y="8082152"/>
            <a:ext cx="17208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15">
                <a:latin typeface="Cambria Math"/>
                <a:cs typeface="Cambria Math"/>
              </a:rPr>
              <a:t>60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894201" y="8277225"/>
            <a:ext cx="40068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5">
                <a:latin typeface="Cambria Math"/>
                <a:cs typeface="Cambria Math"/>
              </a:rPr>
              <a:t>5∗2+1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3906901" y="8276208"/>
            <a:ext cx="375285" cy="0"/>
          </a:xfrm>
          <a:custGeom>
            <a:avLst/>
            <a:gdLst/>
            <a:ahLst/>
            <a:cxnLst/>
            <a:rect l="l" t="t" r="r" b="b"/>
            <a:pathLst>
              <a:path w="375285" h="0">
                <a:moveTo>
                  <a:pt x="0" y="0"/>
                </a:moveTo>
                <a:lnTo>
                  <a:pt x="374903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 txBox="1"/>
          <p:nvPr/>
        </p:nvSpPr>
        <p:spPr>
          <a:xfrm>
            <a:off x="4313301" y="8135492"/>
            <a:ext cx="134302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→</a:t>
            </a:r>
            <a:r>
              <a:rPr dirty="0" sz="1400">
                <a:latin typeface="Cambria Math"/>
                <a:cs typeface="Cambria Math"/>
              </a:rPr>
              <a:t>𝑦 = 5.45</a:t>
            </a:r>
            <a:r>
              <a:rPr dirty="0" sz="1400" spc="95">
                <a:latin typeface="Cambria Math"/>
                <a:cs typeface="Cambria Math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grams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129080" y="8709507"/>
            <a:ext cx="5299710" cy="94741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 indent="132080">
              <a:lnSpc>
                <a:spcPct val="144300"/>
              </a:lnSpc>
              <a:spcBef>
                <a:spcPts val="95"/>
              </a:spcBef>
              <a:tabLst>
                <a:tab pos="711200" algn="l"/>
                <a:tab pos="1080135" algn="l"/>
                <a:tab pos="1762125" algn="l"/>
                <a:tab pos="2771140" algn="l"/>
                <a:tab pos="3248025" algn="l"/>
                <a:tab pos="3547745" algn="l"/>
                <a:tab pos="4449445" algn="l"/>
              </a:tabLst>
            </a:pPr>
            <a:r>
              <a:rPr dirty="0" sz="1400" spc="-10">
                <a:latin typeface="Times New Roman"/>
                <a:cs typeface="Times New Roman"/>
              </a:rPr>
              <a:t>T</a:t>
            </a:r>
            <a:r>
              <a:rPr dirty="0" sz="1400">
                <a:latin typeface="Times New Roman"/>
                <a:cs typeface="Times New Roman"/>
              </a:rPr>
              <a:t>here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are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 spc="-15">
                <a:latin typeface="Times New Roman"/>
                <a:cs typeface="Times New Roman"/>
              </a:rPr>
              <a:t>a</a:t>
            </a:r>
            <a:r>
              <a:rPr dirty="0" sz="1400">
                <a:latin typeface="Times New Roman"/>
                <a:cs typeface="Times New Roman"/>
              </a:rPr>
              <a:t>n</a:t>
            </a:r>
            <a:r>
              <a:rPr dirty="0" sz="1400" spc="-10">
                <a:latin typeface="Times New Roman"/>
                <a:cs typeface="Times New Roman"/>
              </a:rPr>
              <a:t>ot</a:t>
            </a:r>
            <a:r>
              <a:rPr dirty="0" sz="1400">
                <a:latin typeface="Times New Roman"/>
                <a:cs typeface="Times New Roman"/>
              </a:rPr>
              <a:t>h</a:t>
            </a:r>
            <a:r>
              <a:rPr dirty="0" sz="1400" spc="-15">
                <a:latin typeface="Times New Roman"/>
                <a:cs typeface="Times New Roman"/>
              </a:rPr>
              <a:t>e</a:t>
            </a:r>
            <a:r>
              <a:rPr dirty="0" sz="1400">
                <a:latin typeface="Times New Roman"/>
                <a:cs typeface="Times New Roman"/>
              </a:rPr>
              <a:t>r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-10">
                <a:latin typeface="Times New Roman"/>
                <a:cs typeface="Times New Roman"/>
              </a:rPr>
              <a:t>p</a:t>
            </a:r>
            <a:r>
              <a:rPr dirty="0" sz="1400">
                <a:latin typeface="Times New Roman"/>
                <a:cs typeface="Times New Roman"/>
              </a:rPr>
              <a:t>p</a:t>
            </a:r>
            <a:r>
              <a:rPr dirty="0" sz="1400" spc="-10">
                <a:latin typeface="Times New Roman"/>
                <a:cs typeface="Times New Roman"/>
              </a:rPr>
              <a:t>l</a:t>
            </a:r>
            <a:r>
              <a:rPr dirty="0" sz="1400">
                <a:latin typeface="Times New Roman"/>
                <a:cs typeface="Times New Roman"/>
              </a:rPr>
              <a:t>ic</a:t>
            </a:r>
            <a:r>
              <a:rPr dirty="0" sz="1400" spc="-15">
                <a:latin typeface="Times New Roman"/>
                <a:cs typeface="Times New Roman"/>
              </a:rPr>
              <a:t>a</a:t>
            </a:r>
            <a:r>
              <a:rPr dirty="0" sz="1400">
                <a:latin typeface="Times New Roman"/>
                <a:cs typeface="Times New Roman"/>
              </a:rPr>
              <a:t>t</a:t>
            </a:r>
            <a:r>
              <a:rPr dirty="0" sz="1400" spc="-10">
                <a:latin typeface="Times New Roman"/>
                <a:cs typeface="Times New Roman"/>
              </a:rPr>
              <a:t>io</a:t>
            </a:r>
            <a:r>
              <a:rPr dirty="0" sz="1400">
                <a:latin typeface="Times New Roman"/>
                <a:cs typeface="Times New Roman"/>
              </a:rPr>
              <a:t>n</a:t>
            </a:r>
            <a:r>
              <a:rPr dirty="0" sz="1400">
                <a:latin typeface="Times New Roman"/>
                <a:cs typeface="Times New Roman"/>
              </a:rPr>
              <a:t>s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s</a:t>
            </a:r>
            <a:r>
              <a:rPr dirty="0" sz="1400" spc="-10">
                <a:latin typeface="Times New Roman"/>
                <a:cs typeface="Times New Roman"/>
              </a:rPr>
              <a:t>u</a:t>
            </a:r>
            <a:r>
              <a:rPr dirty="0" sz="1400">
                <a:latin typeface="Times New Roman"/>
                <a:cs typeface="Times New Roman"/>
              </a:rPr>
              <a:t>ch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as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(</a:t>
            </a:r>
            <a:r>
              <a:rPr dirty="0" sz="1400" spc="-15">
                <a:latin typeface="Times New Roman"/>
                <a:cs typeface="Times New Roman"/>
              </a:rPr>
              <a:t>M</a:t>
            </a:r>
            <a:r>
              <a:rPr dirty="0" sz="1400">
                <a:latin typeface="Times New Roman"/>
                <a:cs typeface="Times New Roman"/>
              </a:rPr>
              <a:t>o</a:t>
            </a:r>
            <a:r>
              <a:rPr dirty="0" sz="1400" spc="-10">
                <a:latin typeface="Times New Roman"/>
                <a:cs typeface="Times New Roman"/>
              </a:rPr>
              <a:t>d</a:t>
            </a:r>
            <a:r>
              <a:rPr dirty="0" sz="1400">
                <a:latin typeface="Times New Roman"/>
                <a:cs typeface="Times New Roman"/>
              </a:rPr>
              <a:t>e</a:t>
            </a:r>
            <a:r>
              <a:rPr dirty="0" sz="1400" spc="-10">
                <a:latin typeface="Times New Roman"/>
                <a:cs typeface="Times New Roman"/>
              </a:rPr>
              <a:t>l</a:t>
            </a:r>
            <a:r>
              <a:rPr dirty="0" sz="1400">
                <a:latin typeface="Times New Roman"/>
                <a:cs typeface="Times New Roman"/>
              </a:rPr>
              <a:t>i</a:t>
            </a:r>
            <a:r>
              <a:rPr dirty="0" sz="1400" spc="-10">
                <a:latin typeface="Times New Roman"/>
                <a:cs typeface="Times New Roman"/>
              </a:rPr>
              <a:t>n</a:t>
            </a:r>
            <a:r>
              <a:rPr dirty="0" sz="1400">
                <a:latin typeface="Times New Roman"/>
                <a:cs typeface="Times New Roman"/>
              </a:rPr>
              <a:t>g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 spc="-20">
                <a:latin typeface="Times New Roman"/>
                <a:cs typeface="Times New Roman"/>
              </a:rPr>
              <a:t>A</a:t>
            </a:r>
            <a:r>
              <a:rPr dirty="0" sz="1400">
                <a:latin typeface="Times New Roman"/>
                <a:cs typeface="Times New Roman"/>
              </a:rPr>
              <a:t>d</a:t>
            </a:r>
            <a:r>
              <a:rPr dirty="0" sz="1400" spc="-10">
                <a:latin typeface="Times New Roman"/>
                <a:cs typeface="Times New Roman"/>
              </a:rPr>
              <a:t>v</a:t>
            </a:r>
            <a:r>
              <a:rPr dirty="0" sz="1400">
                <a:latin typeface="Times New Roman"/>
                <a:cs typeface="Times New Roman"/>
              </a:rPr>
              <a:t>er</a:t>
            </a:r>
            <a:r>
              <a:rPr dirty="0" sz="1400" spc="-10">
                <a:latin typeface="Times New Roman"/>
                <a:cs typeface="Times New Roman"/>
              </a:rPr>
              <a:t>t</a:t>
            </a:r>
            <a:r>
              <a:rPr dirty="0" sz="1400">
                <a:latin typeface="Times New Roman"/>
                <a:cs typeface="Times New Roman"/>
              </a:rPr>
              <a:t>i</a:t>
            </a:r>
            <a:r>
              <a:rPr dirty="0" sz="1400" spc="-10">
                <a:latin typeface="Times New Roman"/>
                <a:cs typeface="Times New Roman"/>
              </a:rPr>
              <a:t>s</a:t>
            </a:r>
            <a:r>
              <a:rPr dirty="0" sz="1400" spc="-10">
                <a:latin typeface="Times New Roman"/>
                <a:cs typeface="Times New Roman"/>
              </a:rPr>
              <a:t>in</a:t>
            </a:r>
            <a:r>
              <a:rPr dirty="0" sz="1400">
                <a:latin typeface="Times New Roman"/>
                <a:cs typeface="Times New Roman"/>
              </a:rPr>
              <a:t>g  </a:t>
            </a:r>
            <a:r>
              <a:rPr dirty="0" sz="1400" spc="-5">
                <a:latin typeface="Times New Roman"/>
                <a:cs typeface="Times New Roman"/>
              </a:rPr>
              <a:t>Awareness, Modeling Population Growth, Modeling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Chemical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Mixture,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35"/>
              </a:spcBef>
            </a:pPr>
            <a:r>
              <a:rPr dirty="0" sz="1400">
                <a:latin typeface="Times New Roman"/>
                <a:cs typeface="Times New Roman"/>
              </a:rPr>
              <a:t>…….,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etc.)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005"/>
              </a:lnSpc>
            </a:pPr>
            <a:r>
              <a:rPr dirty="0"/>
              <a:t>2</a:t>
            </a:r>
            <a:r>
              <a:rPr dirty="0"/>
              <a:t>1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73217" y="487780"/>
            <a:ext cx="1842770" cy="4648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695325" marR="5080" indent="-683260">
              <a:lnSpc>
                <a:spcPct val="130900"/>
              </a:lnSpc>
              <a:spcBef>
                <a:spcPts val="100"/>
              </a:spcBef>
            </a:pPr>
            <a:r>
              <a:rPr dirty="0" sz="1100" i="1">
                <a:latin typeface="Lucida Calligraphy"/>
                <a:cs typeface="Lucida Calligraphy"/>
              </a:rPr>
              <a:t>Asst. </a:t>
            </a:r>
            <a:r>
              <a:rPr dirty="0" sz="1100" spc="-5" i="1">
                <a:latin typeface="Lucida Calligraphy"/>
                <a:cs typeface="Lucida Calligraphy"/>
              </a:rPr>
              <a:t>Lec. Hussien Yossif  Radhi</a:t>
            </a:r>
            <a:endParaRPr sz="11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63955" y="467969"/>
            <a:ext cx="1892935" cy="4648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75310" marR="5080" indent="-563245">
              <a:lnSpc>
                <a:spcPct val="130900"/>
              </a:lnSpc>
              <a:spcBef>
                <a:spcPts val="100"/>
              </a:spcBef>
            </a:pPr>
            <a:r>
              <a:rPr dirty="0" sz="1100" i="1">
                <a:latin typeface="Lucida Calligraphy"/>
                <a:cs typeface="Lucida Calligraphy"/>
              </a:rPr>
              <a:t>Lecture </a:t>
            </a:r>
            <a:r>
              <a:rPr dirty="0" sz="1100" spc="-5" i="1">
                <a:latin typeface="Lucida Calligraphy"/>
                <a:cs typeface="Lucida Calligraphy"/>
              </a:rPr>
              <a:t>One: Differential  Equations</a:t>
            </a:r>
            <a:endParaRPr sz="1100">
              <a:latin typeface="Lucida Calligraphy"/>
              <a:cs typeface="Lucida Calligraphy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57630" y="1296669"/>
            <a:ext cx="2040889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95"/>
              </a:spcBef>
              <a:buFont typeface="Wingdings"/>
              <a:buChar char=""/>
              <a:tabLst>
                <a:tab pos="241300" algn="l"/>
              </a:tabLst>
            </a:pPr>
            <a:r>
              <a:rPr dirty="0" u="heavy" sz="16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Additional</a:t>
            </a:r>
            <a:r>
              <a:rPr dirty="0" u="heavy" sz="1600" spc="-4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16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problems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454019" y="1765045"/>
            <a:ext cx="86995" cy="0"/>
          </a:xfrm>
          <a:custGeom>
            <a:avLst/>
            <a:gdLst/>
            <a:ahLst/>
            <a:cxnLst/>
            <a:rect l="l" t="t" r="r" b="b"/>
            <a:pathLst>
              <a:path w="86995" h="0">
                <a:moveTo>
                  <a:pt x="0" y="0"/>
                </a:moveTo>
                <a:lnTo>
                  <a:pt x="86867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357630" y="1625854"/>
            <a:ext cx="261366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1- </a:t>
            </a:r>
            <a:r>
              <a:rPr dirty="0" sz="1400" spc="-310">
                <a:latin typeface="Cambria Math"/>
                <a:cs typeface="Cambria Math"/>
              </a:rPr>
              <a:t>𝑦̅</a:t>
            </a:r>
            <a:r>
              <a:rPr dirty="0" sz="1400" spc="3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+ y </a:t>
            </a:r>
            <a:r>
              <a:rPr dirty="0" sz="1400" spc="5">
                <a:latin typeface="Cambria Math"/>
                <a:cs typeface="Cambria Math"/>
              </a:rPr>
              <a:t>sin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5">
                <a:latin typeface="Cambria Math"/>
                <a:cs typeface="Cambria Math"/>
              </a:rPr>
              <a:t>𝑥</a:t>
            </a:r>
            <a:r>
              <a:rPr dirty="0" baseline="1984" sz="2100" spc="7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= 0 </a:t>
            </a:r>
            <a:r>
              <a:rPr dirty="0" sz="1400" spc="-5">
                <a:latin typeface="Cambria Math"/>
                <a:cs typeface="Cambria Math"/>
              </a:rPr>
              <a:t>𝑓𝑜𝑟 </a:t>
            </a:r>
            <a:r>
              <a:rPr dirty="0" sz="1400">
                <a:latin typeface="Cambria Math"/>
                <a:cs typeface="Cambria Math"/>
              </a:rPr>
              <a:t>𝑦 </a:t>
            </a:r>
            <a:r>
              <a:rPr dirty="0" sz="1400" spc="100">
                <a:latin typeface="Cambria Math"/>
                <a:cs typeface="Cambria Math"/>
              </a:rPr>
              <a:t>(</a:t>
            </a:r>
            <a:r>
              <a:rPr dirty="0" baseline="47222" sz="1500" spc="150">
                <a:latin typeface="Cambria Math"/>
                <a:cs typeface="Cambria Math"/>
              </a:rPr>
              <a:t>𝜋</a:t>
            </a:r>
            <a:r>
              <a:rPr dirty="0" sz="1400" spc="100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-3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57630" y="1712653"/>
            <a:ext cx="2539365" cy="520065"/>
          </a:xfrm>
          <a:prstGeom prst="rect">
            <a:avLst/>
          </a:prstGeom>
        </p:spPr>
        <p:txBody>
          <a:bodyPr wrap="square" lIns="0" tIns="65405" rIns="0" bIns="0" rtlCol="0" vert="horz">
            <a:spAutoFit/>
          </a:bodyPr>
          <a:lstStyle/>
          <a:p>
            <a:pPr algn="r" marR="354965">
              <a:lnSpc>
                <a:spcPct val="100000"/>
              </a:lnSpc>
              <a:spcBef>
                <a:spcPts val="515"/>
              </a:spcBef>
            </a:pPr>
            <a:r>
              <a:rPr dirty="0" sz="1000" spc="2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595"/>
              </a:spcBef>
            </a:pPr>
            <a:r>
              <a:rPr dirty="0" sz="1400">
                <a:latin typeface="Times New Roman"/>
                <a:cs typeface="Times New Roman"/>
              </a:rPr>
              <a:t>2- </a:t>
            </a:r>
            <a:r>
              <a:rPr dirty="0" sz="1400" spc="-50">
                <a:latin typeface="Cambria Math"/>
                <a:cs typeface="Cambria Math"/>
              </a:rPr>
              <a:t>𝑒</a:t>
            </a:r>
            <a:r>
              <a:rPr dirty="0" baseline="27777" sz="1500" spc="-75">
                <a:latin typeface="Cambria Math"/>
                <a:cs typeface="Cambria Math"/>
              </a:rPr>
              <a:t>𝑥−𝑦</a:t>
            </a:r>
            <a:r>
              <a:rPr dirty="0" sz="1400" spc="-50">
                <a:latin typeface="Cambria Math"/>
                <a:cs typeface="Cambria Math"/>
              </a:rPr>
              <a:t>𝑦̅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sz="1400" spc="45">
                <a:latin typeface="Cambria Math"/>
                <a:cs typeface="Cambria Math"/>
              </a:rPr>
              <a:t>𝑒</a:t>
            </a:r>
            <a:r>
              <a:rPr dirty="0" baseline="27777" sz="1500" spc="67">
                <a:latin typeface="Cambria Math"/>
                <a:cs typeface="Cambria Math"/>
              </a:rPr>
              <a:t>𝑦−𝑥 </a:t>
            </a:r>
            <a:r>
              <a:rPr dirty="0" sz="1400">
                <a:latin typeface="Cambria Math"/>
                <a:cs typeface="Cambria Math"/>
              </a:rPr>
              <a:t>= 0 </a:t>
            </a:r>
            <a:r>
              <a:rPr dirty="0" sz="1400" spc="-5">
                <a:latin typeface="Cambria Math"/>
                <a:cs typeface="Cambria Math"/>
              </a:rPr>
              <a:t>𝑖𝑓 </a:t>
            </a:r>
            <a:r>
              <a:rPr dirty="0" sz="1400">
                <a:latin typeface="Cambria Math"/>
                <a:cs typeface="Cambria Math"/>
              </a:rPr>
              <a:t>𝑦</a:t>
            </a:r>
            <a:r>
              <a:rPr dirty="0" baseline="1984" sz="2100">
                <a:latin typeface="Cambria Math"/>
                <a:cs typeface="Cambria Math"/>
              </a:rPr>
              <a:t>(</a:t>
            </a:r>
            <a:r>
              <a:rPr dirty="0" sz="1400">
                <a:latin typeface="Cambria Math"/>
                <a:cs typeface="Cambria Math"/>
              </a:rPr>
              <a:t>0</a:t>
            </a:r>
            <a:r>
              <a:rPr dirty="0" baseline="1984" sz="2100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-6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0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598930" y="2487421"/>
            <a:ext cx="83820" cy="12700"/>
          </a:xfrm>
          <a:custGeom>
            <a:avLst/>
            <a:gdLst/>
            <a:ahLst/>
            <a:cxnLst/>
            <a:rect l="l" t="t" r="r" b="b"/>
            <a:pathLst>
              <a:path w="83819" h="12700">
                <a:moveTo>
                  <a:pt x="0" y="12192"/>
                </a:moveTo>
                <a:lnTo>
                  <a:pt x="83819" y="12192"/>
                </a:lnTo>
                <a:lnTo>
                  <a:pt x="83819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894585" y="2493517"/>
            <a:ext cx="165100" cy="0"/>
          </a:xfrm>
          <a:custGeom>
            <a:avLst/>
            <a:gdLst/>
            <a:ahLst/>
            <a:cxnLst/>
            <a:rect l="l" t="t" r="r" b="b"/>
            <a:pathLst>
              <a:path w="165100" h="0">
                <a:moveTo>
                  <a:pt x="0" y="0"/>
                </a:moveTo>
                <a:lnTo>
                  <a:pt x="16459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1357630" y="2352801"/>
            <a:ext cx="147066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3- </a:t>
            </a:r>
            <a:r>
              <a:rPr dirty="0" baseline="47222" sz="1500" spc="104">
                <a:latin typeface="Cambria Math"/>
                <a:cs typeface="Cambria Math"/>
              </a:rPr>
              <a:t>𝑦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baseline="47222" sz="1500" spc="89">
                <a:latin typeface="Cambria Math"/>
                <a:cs typeface="Cambria Math"/>
              </a:rPr>
              <a:t>𝑑𝑦 </a:t>
            </a:r>
            <a:r>
              <a:rPr dirty="0" sz="1400" spc="5">
                <a:latin typeface="Cambria Math"/>
                <a:cs typeface="Cambria Math"/>
              </a:rPr>
              <a:t>ln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5">
                <a:latin typeface="Cambria Math"/>
                <a:cs typeface="Cambria Math"/>
              </a:rPr>
              <a:t>𝑥</a:t>
            </a:r>
            <a:r>
              <a:rPr dirty="0" baseline="1984" sz="2100" spc="7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2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0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357630" y="2443288"/>
            <a:ext cx="4547870" cy="514984"/>
          </a:xfrm>
          <a:prstGeom prst="rect">
            <a:avLst/>
          </a:prstGeom>
        </p:spPr>
        <p:txBody>
          <a:bodyPr wrap="square" lIns="0" tIns="63500" rIns="0" bIns="0" rtlCol="0" vert="horz">
            <a:spAutoFit/>
          </a:bodyPr>
          <a:lstStyle/>
          <a:p>
            <a:pPr marL="243840">
              <a:lnSpc>
                <a:spcPct val="100000"/>
              </a:lnSpc>
              <a:spcBef>
                <a:spcPts val="500"/>
              </a:spcBef>
              <a:tabLst>
                <a:tab pos="537845" algn="l"/>
              </a:tabLst>
            </a:pPr>
            <a:r>
              <a:rPr dirty="0" sz="1000" spc="55">
                <a:latin typeface="Cambria Math"/>
                <a:cs typeface="Cambria Math"/>
              </a:rPr>
              <a:t>𝑥	</a:t>
            </a:r>
            <a:r>
              <a:rPr dirty="0" sz="1000" spc="50">
                <a:latin typeface="Cambria Math"/>
                <a:cs typeface="Cambria Math"/>
              </a:rPr>
              <a:t>𝑑𝑥</a:t>
            </a:r>
            <a:endParaRPr sz="10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570"/>
              </a:spcBef>
            </a:pPr>
            <a:r>
              <a:rPr dirty="0" sz="1400">
                <a:latin typeface="Times New Roman"/>
                <a:cs typeface="Times New Roman"/>
              </a:rPr>
              <a:t>4- </a:t>
            </a:r>
            <a:r>
              <a:rPr dirty="0" baseline="1984" sz="2100" spc="7">
                <a:latin typeface="Cambria Math"/>
                <a:cs typeface="Cambria Math"/>
              </a:rPr>
              <a:t>[</a:t>
            </a:r>
            <a:r>
              <a:rPr dirty="0" sz="1400" spc="5">
                <a:latin typeface="Cambria Math"/>
                <a:cs typeface="Cambria Math"/>
              </a:rPr>
              <a:t>cos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5">
                <a:latin typeface="Cambria Math"/>
                <a:cs typeface="Cambria Math"/>
              </a:rPr>
              <a:t>𝜃</a:t>
            </a:r>
            <a:r>
              <a:rPr dirty="0" baseline="1984" sz="2100" spc="7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+ 2𝑟 </a:t>
            </a:r>
            <a:r>
              <a:rPr dirty="0" sz="1400" spc="10">
                <a:latin typeface="Cambria Math"/>
                <a:cs typeface="Cambria Math"/>
              </a:rPr>
              <a:t>sin</a:t>
            </a:r>
            <a:r>
              <a:rPr dirty="0" baseline="27777" sz="1500" spc="15">
                <a:latin typeface="Cambria Math"/>
                <a:cs typeface="Cambria Math"/>
              </a:rPr>
              <a:t>2</a:t>
            </a:r>
            <a:r>
              <a:rPr dirty="0" baseline="1984" sz="2100" spc="15">
                <a:latin typeface="Cambria Math"/>
                <a:cs typeface="Cambria Math"/>
              </a:rPr>
              <a:t>(</a:t>
            </a:r>
            <a:r>
              <a:rPr dirty="0" sz="1400" spc="10">
                <a:latin typeface="Cambria Math"/>
                <a:cs typeface="Cambria Math"/>
              </a:rPr>
              <a:t>𝜃</a:t>
            </a:r>
            <a:r>
              <a:rPr dirty="0" baseline="1984" sz="2100" spc="15">
                <a:latin typeface="Cambria Math"/>
                <a:cs typeface="Cambria Math"/>
              </a:rPr>
              <a:t>)]</a:t>
            </a:r>
            <a:r>
              <a:rPr dirty="0" sz="1400" spc="10">
                <a:latin typeface="Cambria Math"/>
                <a:cs typeface="Cambria Math"/>
              </a:rPr>
              <a:t>𝑑𝑟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sz="1400" spc="5">
                <a:latin typeface="Cambria Math"/>
                <a:cs typeface="Cambria Math"/>
              </a:rPr>
              <a:t>𝑟𝑠𝑖𝑛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5">
                <a:latin typeface="Cambria Math"/>
                <a:cs typeface="Cambria Math"/>
              </a:rPr>
              <a:t>𝜃</a:t>
            </a:r>
            <a:r>
              <a:rPr dirty="0" baseline="1984" sz="2100" spc="7">
                <a:latin typeface="Cambria Math"/>
                <a:cs typeface="Cambria Math"/>
              </a:rPr>
              <a:t>)(</a:t>
            </a:r>
            <a:r>
              <a:rPr dirty="0" sz="1400" spc="5">
                <a:latin typeface="Cambria Math"/>
                <a:cs typeface="Cambria Math"/>
              </a:rPr>
              <a:t>2𝑟𝑐𝑜𝑠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5">
                <a:latin typeface="Cambria Math"/>
                <a:cs typeface="Cambria Math"/>
              </a:rPr>
              <a:t>𝜃</a:t>
            </a:r>
            <a:r>
              <a:rPr dirty="0" baseline="1984" sz="2100" spc="7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− 1</a:t>
            </a:r>
            <a:r>
              <a:rPr dirty="0" baseline="1984" sz="2100">
                <a:latin typeface="Cambria Math"/>
                <a:cs typeface="Cambria Math"/>
              </a:rPr>
              <a:t>)</a:t>
            </a:r>
            <a:r>
              <a:rPr dirty="0" sz="1400">
                <a:latin typeface="Cambria Math"/>
                <a:cs typeface="Cambria Math"/>
              </a:rPr>
              <a:t>𝑑𝜃 =</a:t>
            </a:r>
            <a:r>
              <a:rPr dirty="0" sz="1400" spc="4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0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357630" y="3055366"/>
            <a:ext cx="155194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5- </a:t>
            </a:r>
            <a:r>
              <a:rPr dirty="0" sz="1400" spc="-20">
                <a:latin typeface="Cambria Math"/>
                <a:cs typeface="Cambria Math"/>
              </a:rPr>
              <a:t>𝑥̅ </a:t>
            </a:r>
            <a:r>
              <a:rPr dirty="0" sz="1400">
                <a:latin typeface="Cambria Math"/>
                <a:cs typeface="Cambria Math"/>
              </a:rPr>
              <a:t>+ x </a:t>
            </a:r>
            <a:r>
              <a:rPr dirty="0" sz="1400" spc="35">
                <a:latin typeface="Cambria Math"/>
                <a:cs typeface="Cambria Math"/>
              </a:rPr>
              <a:t>𝑠𝑒𝑐</a:t>
            </a:r>
            <a:r>
              <a:rPr dirty="0" baseline="27777" sz="1500" spc="52">
                <a:latin typeface="Cambria Math"/>
                <a:cs typeface="Cambria Math"/>
              </a:rPr>
              <a:t>2</a:t>
            </a:r>
            <a:r>
              <a:rPr dirty="0" sz="1400" spc="35">
                <a:latin typeface="Cambria Math"/>
                <a:cs typeface="Cambria Math"/>
              </a:rPr>
              <a:t>(𝑦</a:t>
            </a:r>
            <a:r>
              <a:rPr dirty="0" baseline="27777" sz="1500" spc="52">
                <a:latin typeface="Cambria Math"/>
                <a:cs typeface="Cambria Math"/>
              </a:rPr>
              <a:t>2</a:t>
            </a:r>
            <a:r>
              <a:rPr dirty="0" sz="1400" spc="35">
                <a:latin typeface="Cambria Math"/>
                <a:cs typeface="Cambria Math"/>
              </a:rPr>
              <a:t>)</a:t>
            </a:r>
            <a:r>
              <a:rPr dirty="0" sz="1400" spc="1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154807" y="3002025"/>
            <a:ext cx="10604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125">
                <a:latin typeface="Cambria Math"/>
                <a:cs typeface="Cambria Math"/>
              </a:rPr>
              <a:t>𝑦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933826" y="3197098"/>
            <a:ext cx="55245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90">
                <a:latin typeface="Cambria Math"/>
                <a:cs typeface="Cambria Math"/>
              </a:rPr>
              <a:t>𝑐</a:t>
            </a:r>
            <a:r>
              <a:rPr dirty="0" sz="1000" spc="100">
                <a:latin typeface="Cambria Math"/>
                <a:cs typeface="Cambria Math"/>
              </a:rPr>
              <a:t>𝑜</a:t>
            </a:r>
            <a:r>
              <a:rPr dirty="0" sz="1000" spc="70">
                <a:latin typeface="Cambria Math"/>
                <a:cs typeface="Cambria Math"/>
              </a:rPr>
              <a:t>𝑠</a:t>
            </a:r>
            <a:r>
              <a:rPr dirty="0" baseline="20833" sz="1200" spc="104">
                <a:latin typeface="Cambria Math"/>
                <a:cs typeface="Cambria Math"/>
              </a:rPr>
              <a:t>2</a:t>
            </a:r>
            <a:r>
              <a:rPr dirty="0" sz="1000">
                <a:latin typeface="Cambria Math"/>
                <a:cs typeface="Cambria Math"/>
              </a:rPr>
              <a:t>(</a:t>
            </a:r>
            <a:r>
              <a:rPr dirty="0" sz="1000" spc="165">
                <a:latin typeface="Cambria Math"/>
                <a:cs typeface="Cambria Math"/>
              </a:rPr>
              <a:t>𝑦</a:t>
            </a:r>
            <a:r>
              <a:rPr dirty="0" baseline="20833" sz="1200" spc="104">
                <a:latin typeface="Cambria Math"/>
                <a:cs typeface="Cambria Math"/>
              </a:rPr>
              <a:t>2</a:t>
            </a:r>
            <a:r>
              <a:rPr dirty="0" sz="1000" spc="-5">
                <a:latin typeface="Cambria Math"/>
                <a:cs typeface="Cambria Math"/>
              </a:rPr>
              <a:t>)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2946526" y="3196081"/>
            <a:ext cx="527685" cy="0"/>
          </a:xfrm>
          <a:custGeom>
            <a:avLst/>
            <a:gdLst/>
            <a:ahLst/>
            <a:cxnLst/>
            <a:rect l="l" t="t" r="r" b="b"/>
            <a:pathLst>
              <a:path w="527685" h="0">
                <a:moveTo>
                  <a:pt x="0" y="0"/>
                </a:moveTo>
                <a:lnTo>
                  <a:pt x="527303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1357630" y="3448938"/>
            <a:ext cx="316103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6- </a:t>
            </a:r>
            <a:r>
              <a:rPr dirty="0" sz="1400" spc="-310">
                <a:latin typeface="Cambria Math"/>
                <a:cs typeface="Cambria Math"/>
              </a:rPr>
              <a:t>𝑦̅</a:t>
            </a:r>
            <a:r>
              <a:rPr dirty="0" sz="1400" spc="3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+ y </a:t>
            </a:r>
            <a:r>
              <a:rPr dirty="0" sz="1400" spc="5">
                <a:latin typeface="Cambria Math"/>
                <a:cs typeface="Cambria Math"/>
              </a:rPr>
              <a:t>sin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5">
                <a:latin typeface="Cambria Math"/>
                <a:cs typeface="Cambria Math"/>
              </a:rPr>
              <a:t>𝑥</a:t>
            </a:r>
            <a:r>
              <a:rPr dirty="0" baseline="1984" sz="2100" spc="7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sz="1400" spc="40">
                <a:latin typeface="Cambria Math"/>
                <a:cs typeface="Cambria Math"/>
              </a:rPr>
              <a:t>𝑦</a:t>
            </a:r>
            <a:r>
              <a:rPr dirty="0" baseline="27777" sz="1500" spc="60">
                <a:latin typeface="Cambria Math"/>
                <a:cs typeface="Cambria Math"/>
              </a:rPr>
              <a:t>3 </a:t>
            </a:r>
            <a:r>
              <a:rPr dirty="0" sz="1400" spc="5">
                <a:latin typeface="Cambria Math"/>
                <a:cs typeface="Cambria Math"/>
              </a:rPr>
              <a:t>sin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5">
                <a:latin typeface="Cambria Math"/>
                <a:cs typeface="Cambria Math"/>
              </a:rPr>
              <a:t>𝑥</a:t>
            </a:r>
            <a:r>
              <a:rPr dirty="0" baseline="1984" sz="2100" spc="7">
                <a:latin typeface="Cambria Math"/>
                <a:cs typeface="Cambria Math"/>
              </a:rPr>
              <a:t>) </a:t>
            </a:r>
            <a:r>
              <a:rPr dirty="0" sz="1400" spc="-5">
                <a:latin typeface="Cambria Math"/>
                <a:cs typeface="Cambria Math"/>
              </a:rPr>
              <a:t>𝑓𝑜𝑟 </a:t>
            </a:r>
            <a:r>
              <a:rPr dirty="0" sz="1400" spc="5">
                <a:latin typeface="Cambria Math"/>
                <a:cs typeface="Cambria Math"/>
              </a:rPr>
              <a:t>𝑦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5">
                <a:latin typeface="Cambria Math"/>
                <a:cs typeface="Cambria Math"/>
              </a:rPr>
              <a:t>0</a:t>
            </a:r>
            <a:r>
              <a:rPr dirty="0" baseline="1984" sz="2100" spc="7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14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357630" y="3813174"/>
            <a:ext cx="285242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7- </a:t>
            </a:r>
            <a:r>
              <a:rPr dirty="0" sz="1400" spc="-310">
                <a:latin typeface="Cambria Math"/>
                <a:cs typeface="Cambria Math"/>
              </a:rPr>
              <a:t>𝑦̅</a:t>
            </a:r>
            <a:r>
              <a:rPr dirty="0" sz="1400" spc="-4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sin</a:t>
            </a:r>
            <a:r>
              <a:rPr dirty="0" baseline="1984" sz="2100">
                <a:latin typeface="Cambria Math"/>
                <a:cs typeface="Cambria Math"/>
              </a:rPr>
              <a:t>(</a:t>
            </a:r>
            <a:r>
              <a:rPr dirty="0" sz="1400">
                <a:latin typeface="Cambria Math"/>
                <a:cs typeface="Cambria Math"/>
              </a:rPr>
              <a:t>𝑦</a:t>
            </a:r>
            <a:r>
              <a:rPr dirty="0" baseline="1984" sz="2100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+ x </a:t>
            </a:r>
            <a:r>
              <a:rPr dirty="0" sz="1400" spc="-5">
                <a:latin typeface="Cambria Math"/>
                <a:cs typeface="Cambria Math"/>
              </a:rPr>
              <a:t>tan (y) </a:t>
            </a:r>
            <a:r>
              <a:rPr dirty="0" sz="1400">
                <a:latin typeface="Cambria Math"/>
                <a:cs typeface="Cambria Math"/>
              </a:rPr>
              <a:t>sin</a:t>
            </a:r>
            <a:r>
              <a:rPr dirty="0" baseline="1984" sz="2100">
                <a:latin typeface="Cambria Math"/>
                <a:cs typeface="Cambria Math"/>
              </a:rPr>
              <a:t>(</a:t>
            </a:r>
            <a:r>
              <a:rPr dirty="0" sz="1400">
                <a:latin typeface="Cambria Math"/>
                <a:cs typeface="Cambria Math"/>
              </a:rPr>
              <a:t>𝑦</a:t>
            </a:r>
            <a:r>
              <a:rPr dirty="0" baseline="1984" sz="2100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baseline="47222" sz="1500" spc="60">
                <a:latin typeface="Cambria Math"/>
                <a:cs typeface="Cambria Math"/>
              </a:rPr>
              <a:t>sec(𝑦)</a:t>
            </a:r>
            <a:endParaRPr baseline="47222" sz="1500">
              <a:latin typeface="Cambria Math"/>
              <a:cs typeface="Cambria Math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812413" y="3953890"/>
            <a:ext cx="384175" cy="0"/>
          </a:xfrm>
          <a:custGeom>
            <a:avLst/>
            <a:gdLst/>
            <a:ahLst/>
            <a:cxnLst/>
            <a:rect l="l" t="t" r="r" b="b"/>
            <a:pathLst>
              <a:path w="384175" h="0">
                <a:moveTo>
                  <a:pt x="0" y="0"/>
                </a:moveTo>
                <a:lnTo>
                  <a:pt x="38404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1357630" y="3893947"/>
            <a:ext cx="4754245" cy="52641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 marL="531495">
              <a:lnSpc>
                <a:spcPct val="100000"/>
              </a:lnSpc>
              <a:spcBef>
                <a:spcPts val="95"/>
              </a:spcBef>
            </a:pPr>
            <a:r>
              <a:rPr dirty="0" baseline="-30555" sz="1500" spc="120">
                <a:latin typeface="Cambria Math"/>
                <a:cs typeface="Cambria Math"/>
              </a:rPr>
              <a:t>𝑒</a:t>
            </a:r>
            <a:r>
              <a:rPr dirty="0" baseline="-17361" sz="1200" spc="120">
                <a:latin typeface="Cambria Math"/>
                <a:cs typeface="Cambria Math"/>
              </a:rPr>
              <a:t>x</a:t>
            </a:r>
            <a:r>
              <a:rPr dirty="0" sz="800" spc="80">
                <a:latin typeface="Cambria Math"/>
                <a:cs typeface="Cambria Math"/>
              </a:rPr>
              <a:t>2</a:t>
            </a:r>
            <a:endParaRPr sz="8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065"/>
              </a:spcBef>
            </a:pPr>
            <a:r>
              <a:rPr dirty="0" sz="1400">
                <a:latin typeface="Times New Roman"/>
                <a:cs typeface="Times New Roman"/>
              </a:rPr>
              <a:t>8- For </a:t>
            </a:r>
            <a:r>
              <a:rPr dirty="0" sz="1400" spc="-5">
                <a:latin typeface="Times New Roman"/>
                <a:cs typeface="Times New Roman"/>
              </a:rPr>
              <a:t>the following electrical </a:t>
            </a:r>
            <a:r>
              <a:rPr dirty="0" sz="1400">
                <a:latin typeface="Times New Roman"/>
                <a:cs typeface="Times New Roman"/>
              </a:rPr>
              <a:t>cct., </a:t>
            </a:r>
            <a:r>
              <a:rPr dirty="0" sz="1400" spc="-5">
                <a:latin typeface="Times New Roman"/>
                <a:cs typeface="Times New Roman"/>
              </a:rPr>
              <a:t>find the current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each</a:t>
            </a:r>
            <a:r>
              <a:rPr dirty="0" sz="1400" spc="-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branch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357630" y="5988786"/>
            <a:ext cx="4555490" cy="580390"/>
          </a:xfrm>
          <a:prstGeom prst="rect">
            <a:avLst/>
          </a:prstGeom>
        </p:spPr>
        <p:txBody>
          <a:bodyPr wrap="square" lIns="0" tIns="76200" rIns="0" bIns="0" rtlCol="0" vert="horz">
            <a:spAutoFit/>
          </a:bodyPr>
          <a:lstStyle/>
          <a:p>
            <a:pPr marL="2943860">
              <a:lnSpc>
                <a:spcPct val="100000"/>
              </a:lnSpc>
              <a:spcBef>
                <a:spcPts val="600"/>
              </a:spcBef>
            </a:pPr>
            <a:r>
              <a:rPr dirty="0" sz="1400" spc="-5" b="1">
                <a:latin typeface="Times New Roman"/>
                <a:cs typeface="Times New Roman"/>
              </a:rPr>
              <a:t>V=cos(t)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05"/>
              </a:spcBef>
            </a:pPr>
            <a:r>
              <a:rPr dirty="0" sz="1400">
                <a:latin typeface="Times New Roman"/>
                <a:cs typeface="Times New Roman"/>
              </a:rPr>
              <a:t>9- </a:t>
            </a:r>
            <a:r>
              <a:rPr dirty="0" sz="1400" spc="-5">
                <a:latin typeface="Times New Roman"/>
                <a:cs typeface="Times New Roman"/>
              </a:rPr>
              <a:t>Solve the following differential equation </a:t>
            </a:r>
            <a:r>
              <a:rPr dirty="0" sz="1400" spc="-310">
                <a:latin typeface="Cambria Math"/>
                <a:cs typeface="Cambria Math"/>
              </a:rPr>
              <a:t>𝑦̿</a:t>
            </a:r>
            <a:r>
              <a:rPr dirty="0" sz="1400" spc="3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− </a:t>
            </a:r>
            <a:r>
              <a:rPr dirty="0" sz="1400" spc="-310">
                <a:latin typeface="Cambria Math"/>
                <a:cs typeface="Cambria Math"/>
              </a:rPr>
              <a:t>𝑦̅</a:t>
            </a:r>
            <a:r>
              <a:rPr dirty="0" sz="1400" spc="114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20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sinh(2𝑥)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235446" y="5332602"/>
            <a:ext cx="22606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5">
                <a:latin typeface="Cambria Math"/>
                <a:cs typeface="Cambria Math"/>
              </a:rPr>
              <a:t>𝑹</a:t>
            </a:r>
            <a:r>
              <a:rPr dirty="0" baseline="-16666" sz="1500" spc="-7">
                <a:latin typeface="Cambria Math"/>
                <a:cs typeface="Cambria Math"/>
              </a:rPr>
              <a:t>𝟐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115182" y="4674234"/>
            <a:ext cx="1543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Times New Roman"/>
                <a:cs typeface="Times New Roman"/>
              </a:rPr>
              <a:t>C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790313" y="5471286"/>
            <a:ext cx="22606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5">
                <a:latin typeface="Cambria Math"/>
                <a:cs typeface="Cambria Math"/>
              </a:rPr>
              <a:t>𝑹</a:t>
            </a:r>
            <a:r>
              <a:rPr dirty="0" baseline="-16666" sz="1500" spc="-7">
                <a:latin typeface="Cambria Math"/>
                <a:cs typeface="Cambria Math"/>
              </a:rPr>
              <a:t>𝟏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3590925" y="5214619"/>
            <a:ext cx="480695" cy="76200"/>
          </a:xfrm>
          <a:custGeom>
            <a:avLst/>
            <a:gdLst/>
            <a:ahLst/>
            <a:cxnLst/>
            <a:rect l="l" t="t" r="r" b="b"/>
            <a:pathLst>
              <a:path w="480695" h="76200">
                <a:moveTo>
                  <a:pt x="404495" y="0"/>
                </a:moveTo>
                <a:lnTo>
                  <a:pt x="404495" y="76200"/>
                </a:lnTo>
                <a:lnTo>
                  <a:pt x="467995" y="44450"/>
                </a:lnTo>
                <a:lnTo>
                  <a:pt x="417195" y="44450"/>
                </a:lnTo>
                <a:lnTo>
                  <a:pt x="417195" y="31750"/>
                </a:lnTo>
                <a:lnTo>
                  <a:pt x="467995" y="31750"/>
                </a:lnTo>
                <a:lnTo>
                  <a:pt x="404495" y="0"/>
                </a:lnTo>
                <a:close/>
              </a:path>
              <a:path w="480695" h="76200">
                <a:moveTo>
                  <a:pt x="404495" y="31750"/>
                </a:moveTo>
                <a:lnTo>
                  <a:pt x="0" y="31750"/>
                </a:lnTo>
                <a:lnTo>
                  <a:pt x="0" y="44450"/>
                </a:lnTo>
                <a:lnTo>
                  <a:pt x="404495" y="44450"/>
                </a:lnTo>
                <a:lnTo>
                  <a:pt x="404495" y="31750"/>
                </a:lnTo>
                <a:close/>
              </a:path>
              <a:path w="480695" h="76200">
                <a:moveTo>
                  <a:pt x="467995" y="31750"/>
                </a:moveTo>
                <a:lnTo>
                  <a:pt x="417195" y="31750"/>
                </a:lnTo>
                <a:lnTo>
                  <a:pt x="417195" y="44450"/>
                </a:lnTo>
                <a:lnTo>
                  <a:pt x="467995" y="44450"/>
                </a:lnTo>
                <a:lnTo>
                  <a:pt x="480695" y="38100"/>
                </a:lnTo>
                <a:lnTo>
                  <a:pt x="467995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3590925" y="5252719"/>
            <a:ext cx="0" cy="408940"/>
          </a:xfrm>
          <a:custGeom>
            <a:avLst/>
            <a:gdLst/>
            <a:ahLst/>
            <a:cxnLst/>
            <a:rect l="l" t="t" r="r" b="b"/>
            <a:pathLst>
              <a:path w="0" h="408939">
                <a:moveTo>
                  <a:pt x="0" y="0"/>
                </a:moveTo>
                <a:lnTo>
                  <a:pt x="0" y="40893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3596004" y="5657214"/>
            <a:ext cx="408940" cy="0"/>
          </a:xfrm>
          <a:custGeom>
            <a:avLst/>
            <a:gdLst/>
            <a:ahLst/>
            <a:cxnLst/>
            <a:rect l="l" t="t" r="r" b="b"/>
            <a:pathLst>
              <a:path w="408939" h="0">
                <a:moveTo>
                  <a:pt x="408940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3798189" y="5347842"/>
            <a:ext cx="1670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Cambria Math"/>
                <a:cs typeface="Cambria Math"/>
              </a:rPr>
              <a:t>𝒊</a:t>
            </a:r>
            <a:r>
              <a:rPr dirty="0" baseline="-16666" sz="1500" spc="-7">
                <a:latin typeface="Cambria Math"/>
                <a:cs typeface="Cambria Math"/>
              </a:rPr>
              <a:t>𝟏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4185920" y="5735954"/>
            <a:ext cx="288290" cy="288290"/>
          </a:xfrm>
          <a:custGeom>
            <a:avLst/>
            <a:gdLst/>
            <a:ahLst/>
            <a:cxnLst/>
            <a:rect l="l" t="t" r="r" b="b"/>
            <a:pathLst>
              <a:path w="288289" h="288289">
                <a:moveTo>
                  <a:pt x="144144" y="0"/>
                </a:moveTo>
                <a:lnTo>
                  <a:pt x="98576" y="7346"/>
                </a:lnTo>
                <a:lnTo>
                  <a:pt x="59006" y="27805"/>
                </a:lnTo>
                <a:lnTo>
                  <a:pt x="27805" y="59006"/>
                </a:lnTo>
                <a:lnTo>
                  <a:pt x="7346" y="98576"/>
                </a:lnTo>
                <a:lnTo>
                  <a:pt x="0" y="144144"/>
                </a:lnTo>
                <a:lnTo>
                  <a:pt x="7346" y="189713"/>
                </a:lnTo>
                <a:lnTo>
                  <a:pt x="27805" y="229283"/>
                </a:lnTo>
                <a:lnTo>
                  <a:pt x="59006" y="260484"/>
                </a:lnTo>
                <a:lnTo>
                  <a:pt x="98576" y="280943"/>
                </a:lnTo>
                <a:lnTo>
                  <a:pt x="144144" y="288289"/>
                </a:lnTo>
                <a:lnTo>
                  <a:pt x="189713" y="280943"/>
                </a:lnTo>
                <a:lnTo>
                  <a:pt x="229283" y="260484"/>
                </a:lnTo>
                <a:lnTo>
                  <a:pt x="260484" y="229283"/>
                </a:lnTo>
                <a:lnTo>
                  <a:pt x="280943" y="189713"/>
                </a:lnTo>
                <a:lnTo>
                  <a:pt x="288289" y="144144"/>
                </a:lnTo>
                <a:lnTo>
                  <a:pt x="280943" y="98576"/>
                </a:lnTo>
                <a:lnTo>
                  <a:pt x="260484" y="59006"/>
                </a:lnTo>
                <a:lnTo>
                  <a:pt x="229283" y="27805"/>
                </a:lnTo>
                <a:lnTo>
                  <a:pt x="189713" y="7346"/>
                </a:lnTo>
                <a:lnTo>
                  <a:pt x="144144" y="0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3098800" y="4866639"/>
            <a:ext cx="0" cy="436880"/>
          </a:xfrm>
          <a:custGeom>
            <a:avLst/>
            <a:gdLst/>
            <a:ahLst/>
            <a:cxnLst/>
            <a:rect l="l" t="t" r="r" b="b"/>
            <a:pathLst>
              <a:path w="0" h="436879">
                <a:moveTo>
                  <a:pt x="0" y="0"/>
                </a:moveTo>
                <a:lnTo>
                  <a:pt x="0" y="43688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3176904" y="4884419"/>
            <a:ext cx="55880" cy="419100"/>
          </a:xfrm>
          <a:custGeom>
            <a:avLst/>
            <a:gdLst/>
            <a:ahLst/>
            <a:cxnLst/>
            <a:rect l="l" t="t" r="r" b="b"/>
            <a:pathLst>
              <a:path w="55880" h="419100">
                <a:moveTo>
                  <a:pt x="55880" y="0"/>
                </a:moveTo>
                <a:lnTo>
                  <a:pt x="35254" y="54592"/>
                </a:lnTo>
                <a:lnTo>
                  <a:pt x="17367" y="108981"/>
                </a:lnTo>
                <a:lnTo>
                  <a:pt x="4766" y="162823"/>
                </a:lnTo>
                <a:lnTo>
                  <a:pt x="0" y="215773"/>
                </a:lnTo>
                <a:lnTo>
                  <a:pt x="7409" y="272278"/>
                </a:lnTo>
                <a:lnTo>
                  <a:pt x="24415" y="331009"/>
                </a:lnTo>
                <a:lnTo>
                  <a:pt x="43183" y="382954"/>
                </a:lnTo>
                <a:lnTo>
                  <a:pt x="55880" y="419100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6025515" y="5265419"/>
            <a:ext cx="123825" cy="76835"/>
          </a:xfrm>
          <a:custGeom>
            <a:avLst/>
            <a:gdLst/>
            <a:ahLst/>
            <a:cxnLst/>
            <a:rect l="l" t="t" r="r" b="b"/>
            <a:pathLst>
              <a:path w="123825" h="76835">
                <a:moveTo>
                  <a:pt x="0" y="0"/>
                </a:moveTo>
                <a:lnTo>
                  <a:pt x="123825" y="7683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6025515" y="5341619"/>
            <a:ext cx="123825" cy="95250"/>
          </a:xfrm>
          <a:custGeom>
            <a:avLst/>
            <a:gdLst/>
            <a:ahLst/>
            <a:cxnLst/>
            <a:rect l="l" t="t" r="r" b="b"/>
            <a:pathLst>
              <a:path w="123825" h="95250">
                <a:moveTo>
                  <a:pt x="123825" y="0"/>
                </a:moveTo>
                <a:lnTo>
                  <a:pt x="0" y="952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6025515" y="5436869"/>
            <a:ext cx="123825" cy="47625"/>
          </a:xfrm>
          <a:custGeom>
            <a:avLst/>
            <a:gdLst/>
            <a:ahLst/>
            <a:cxnLst/>
            <a:rect l="l" t="t" r="r" b="b"/>
            <a:pathLst>
              <a:path w="123825" h="47625">
                <a:moveTo>
                  <a:pt x="0" y="0"/>
                </a:moveTo>
                <a:lnTo>
                  <a:pt x="123825" y="476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6025515" y="5484494"/>
            <a:ext cx="123825" cy="104775"/>
          </a:xfrm>
          <a:custGeom>
            <a:avLst/>
            <a:gdLst/>
            <a:ahLst/>
            <a:cxnLst/>
            <a:rect l="l" t="t" r="r" b="b"/>
            <a:pathLst>
              <a:path w="123825" h="104775">
                <a:moveTo>
                  <a:pt x="123825" y="0"/>
                </a:moveTo>
                <a:lnTo>
                  <a:pt x="0" y="10477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6025515" y="5579744"/>
            <a:ext cx="123825" cy="76835"/>
          </a:xfrm>
          <a:custGeom>
            <a:avLst/>
            <a:gdLst/>
            <a:ahLst/>
            <a:cxnLst/>
            <a:rect l="l" t="t" r="r" b="b"/>
            <a:pathLst>
              <a:path w="123825" h="76835">
                <a:moveTo>
                  <a:pt x="0" y="0"/>
                </a:moveTo>
                <a:lnTo>
                  <a:pt x="123825" y="7683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6025515" y="5655944"/>
            <a:ext cx="123825" cy="95250"/>
          </a:xfrm>
          <a:custGeom>
            <a:avLst/>
            <a:gdLst/>
            <a:ahLst/>
            <a:cxnLst/>
            <a:rect l="l" t="t" r="r" b="b"/>
            <a:pathLst>
              <a:path w="123825" h="95250">
                <a:moveTo>
                  <a:pt x="123825" y="0"/>
                </a:moveTo>
                <a:lnTo>
                  <a:pt x="0" y="952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6025515" y="5113019"/>
            <a:ext cx="0" cy="152400"/>
          </a:xfrm>
          <a:custGeom>
            <a:avLst/>
            <a:gdLst/>
            <a:ahLst/>
            <a:cxnLst/>
            <a:rect l="l" t="t" r="r" b="b"/>
            <a:pathLst>
              <a:path w="0" h="152400">
                <a:moveTo>
                  <a:pt x="0" y="15240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6025515" y="5741669"/>
            <a:ext cx="0" cy="152400"/>
          </a:xfrm>
          <a:custGeom>
            <a:avLst/>
            <a:gdLst/>
            <a:ahLst/>
            <a:cxnLst/>
            <a:rect l="l" t="t" r="r" b="b"/>
            <a:pathLst>
              <a:path w="0" h="152400">
                <a:moveTo>
                  <a:pt x="0" y="15240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5998209" y="5831839"/>
            <a:ext cx="71755" cy="71755"/>
          </a:xfrm>
          <a:custGeom>
            <a:avLst/>
            <a:gdLst/>
            <a:ahLst/>
            <a:cxnLst/>
            <a:rect l="l" t="t" r="r" b="b"/>
            <a:pathLst>
              <a:path w="71754" h="71754">
                <a:moveTo>
                  <a:pt x="35940" y="0"/>
                </a:moveTo>
                <a:lnTo>
                  <a:pt x="21913" y="2811"/>
                </a:lnTo>
                <a:lnTo>
                  <a:pt x="10493" y="10493"/>
                </a:lnTo>
                <a:lnTo>
                  <a:pt x="2811" y="21913"/>
                </a:lnTo>
                <a:lnTo>
                  <a:pt x="0" y="35941"/>
                </a:lnTo>
                <a:lnTo>
                  <a:pt x="2811" y="49895"/>
                </a:lnTo>
                <a:lnTo>
                  <a:pt x="10493" y="61277"/>
                </a:lnTo>
                <a:lnTo>
                  <a:pt x="21913" y="68945"/>
                </a:lnTo>
                <a:lnTo>
                  <a:pt x="35940" y="71755"/>
                </a:lnTo>
                <a:lnTo>
                  <a:pt x="49895" y="68945"/>
                </a:lnTo>
                <a:lnTo>
                  <a:pt x="61277" y="61277"/>
                </a:lnTo>
                <a:lnTo>
                  <a:pt x="68945" y="49895"/>
                </a:lnTo>
                <a:lnTo>
                  <a:pt x="71754" y="35941"/>
                </a:lnTo>
                <a:lnTo>
                  <a:pt x="68945" y="21913"/>
                </a:lnTo>
                <a:lnTo>
                  <a:pt x="61277" y="10493"/>
                </a:lnTo>
                <a:lnTo>
                  <a:pt x="49895" y="2811"/>
                </a:lnTo>
                <a:lnTo>
                  <a:pt x="3594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5998209" y="5831839"/>
            <a:ext cx="71755" cy="71755"/>
          </a:xfrm>
          <a:custGeom>
            <a:avLst/>
            <a:gdLst/>
            <a:ahLst/>
            <a:cxnLst/>
            <a:rect l="l" t="t" r="r" b="b"/>
            <a:pathLst>
              <a:path w="71754" h="71754">
                <a:moveTo>
                  <a:pt x="71754" y="35941"/>
                </a:moveTo>
                <a:lnTo>
                  <a:pt x="68945" y="21913"/>
                </a:lnTo>
                <a:lnTo>
                  <a:pt x="61277" y="10493"/>
                </a:lnTo>
                <a:lnTo>
                  <a:pt x="49895" y="2811"/>
                </a:lnTo>
                <a:lnTo>
                  <a:pt x="35940" y="0"/>
                </a:lnTo>
                <a:lnTo>
                  <a:pt x="21913" y="2811"/>
                </a:lnTo>
                <a:lnTo>
                  <a:pt x="10493" y="10493"/>
                </a:lnTo>
                <a:lnTo>
                  <a:pt x="2811" y="21913"/>
                </a:lnTo>
                <a:lnTo>
                  <a:pt x="0" y="35941"/>
                </a:lnTo>
                <a:lnTo>
                  <a:pt x="2811" y="49895"/>
                </a:lnTo>
                <a:lnTo>
                  <a:pt x="10493" y="61277"/>
                </a:lnTo>
                <a:lnTo>
                  <a:pt x="21913" y="68945"/>
                </a:lnTo>
                <a:lnTo>
                  <a:pt x="35940" y="71755"/>
                </a:lnTo>
                <a:lnTo>
                  <a:pt x="49895" y="68945"/>
                </a:lnTo>
                <a:lnTo>
                  <a:pt x="61277" y="61277"/>
                </a:lnTo>
                <a:lnTo>
                  <a:pt x="68945" y="49895"/>
                </a:lnTo>
                <a:lnTo>
                  <a:pt x="71754" y="35941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5998209" y="5079364"/>
            <a:ext cx="71755" cy="71755"/>
          </a:xfrm>
          <a:custGeom>
            <a:avLst/>
            <a:gdLst/>
            <a:ahLst/>
            <a:cxnLst/>
            <a:rect l="l" t="t" r="r" b="b"/>
            <a:pathLst>
              <a:path w="71754" h="71754">
                <a:moveTo>
                  <a:pt x="35940" y="0"/>
                </a:moveTo>
                <a:lnTo>
                  <a:pt x="21913" y="2811"/>
                </a:lnTo>
                <a:lnTo>
                  <a:pt x="10493" y="10493"/>
                </a:lnTo>
                <a:lnTo>
                  <a:pt x="2811" y="21913"/>
                </a:lnTo>
                <a:lnTo>
                  <a:pt x="0" y="35941"/>
                </a:lnTo>
                <a:lnTo>
                  <a:pt x="2811" y="49895"/>
                </a:lnTo>
                <a:lnTo>
                  <a:pt x="10493" y="61277"/>
                </a:lnTo>
                <a:lnTo>
                  <a:pt x="21913" y="68945"/>
                </a:lnTo>
                <a:lnTo>
                  <a:pt x="35940" y="71755"/>
                </a:lnTo>
                <a:lnTo>
                  <a:pt x="49895" y="68945"/>
                </a:lnTo>
                <a:lnTo>
                  <a:pt x="61277" y="61277"/>
                </a:lnTo>
                <a:lnTo>
                  <a:pt x="68945" y="49895"/>
                </a:lnTo>
                <a:lnTo>
                  <a:pt x="71754" y="35941"/>
                </a:lnTo>
                <a:lnTo>
                  <a:pt x="68945" y="21913"/>
                </a:lnTo>
                <a:lnTo>
                  <a:pt x="61277" y="10493"/>
                </a:lnTo>
                <a:lnTo>
                  <a:pt x="49895" y="2811"/>
                </a:lnTo>
                <a:lnTo>
                  <a:pt x="3594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5998209" y="5079364"/>
            <a:ext cx="71755" cy="71755"/>
          </a:xfrm>
          <a:custGeom>
            <a:avLst/>
            <a:gdLst/>
            <a:ahLst/>
            <a:cxnLst/>
            <a:rect l="l" t="t" r="r" b="b"/>
            <a:pathLst>
              <a:path w="71754" h="71754">
                <a:moveTo>
                  <a:pt x="71754" y="35941"/>
                </a:moveTo>
                <a:lnTo>
                  <a:pt x="68945" y="21913"/>
                </a:lnTo>
                <a:lnTo>
                  <a:pt x="61277" y="10493"/>
                </a:lnTo>
                <a:lnTo>
                  <a:pt x="49895" y="2811"/>
                </a:lnTo>
                <a:lnTo>
                  <a:pt x="35940" y="0"/>
                </a:lnTo>
                <a:lnTo>
                  <a:pt x="21913" y="2811"/>
                </a:lnTo>
                <a:lnTo>
                  <a:pt x="10493" y="10493"/>
                </a:lnTo>
                <a:lnTo>
                  <a:pt x="2811" y="21913"/>
                </a:lnTo>
                <a:lnTo>
                  <a:pt x="0" y="35941"/>
                </a:lnTo>
                <a:lnTo>
                  <a:pt x="2811" y="49895"/>
                </a:lnTo>
                <a:lnTo>
                  <a:pt x="10493" y="61277"/>
                </a:lnTo>
                <a:lnTo>
                  <a:pt x="21913" y="68945"/>
                </a:lnTo>
                <a:lnTo>
                  <a:pt x="35940" y="71755"/>
                </a:lnTo>
                <a:lnTo>
                  <a:pt x="49895" y="68945"/>
                </a:lnTo>
                <a:lnTo>
                  <a:pt x="61277" y="61277"/>
                </a:lnTo>
                <a:lnTo>
                  <a:pt x="68945" y="49895"/>
                </a:lnTo>
                <a:lnTo>
                  <a:pt x="71754" y="35941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5371465" y="5106034"/>
            <a:ext cx="653415" cy="0"/>
          </a:xfrm>
          <a:custGeom>
            <a:avLst/>
            <a:gdLst/>
            <a:ahLst/>
            <a:cxnLst/>
            <a:rect l="l" t="t" r="r" b="b"/>
            <a:pathLst>
              <a:path w="653414" h="0">
                <a:moveTo>
                  <a:pt x="0" y="0"/>
                </a:moveTo>
                <a:lnTo>
                  <a:pt x="653414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4474209" y="5885179"/>
            <a:ext cx="1533525" cy="0"/>
          </a:xfrm>
          <a:custGeom>
            <a:avLst/>
            <a:gdLst/>
            <a:ahLst/>
            <a:cxnLst/>
            <a:rect l="l" t="t" r="r" b="b"/>
            <a:pathLst>
              <a:path w="1533525" h="0">
                <a:moveTo>
                  <a:pt x="0" y="0"/>
                </a:moveTo>
                <a:lnTo>
                  <a:pt x="153352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3194685" y="5088254"/>
            <a:ext cx="2263140" cy="15240"/>
          </a:xfrm>
          <a:custGeom>
            <a:avLst/>
            <a:gdLst/>
            <a:ahLst/>
            <a:cxnLst/>
            <a:rect l="l" t="t" r="r" b="b"/>
            <a:pathLst>
              <a:path w="2263140" h="15239">
                <a:moveTo>
                  <a:pt x="0" y="0"/>
                </a:moveTo>
                <a:lnTo>
                  <a:pt x="2263140" y="15239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2445385" y="5078729"/>
            <a:ext cx="653415" cy="0"/>
          </a:xfrm>
          <a:custGeom>
            <a:avLst/>
            <a:gdLst/>
            <a:ahLst/>
            <a:cxnLst/>
            <a:rect l="l" t="t" r="r" b="b"/>
            <a:pathLst>
              <a:path w="653414" h="0">
                <a:moveTo>
                  <a:pt x="0" y="0"/>
                </a:moveTo>
                <a:lnTo>
                  <a:pt x="653414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2445385" y="5079364"/>
            <a:ext cx="635" cy="824230"/>
          </a:xfrm>
          <a:custGeom>
            <a:avLst/>
            <a:gdLst/>
            <a:ahLst/>
            <a:cxnLst/>
            <a:rect l="l" t="t" r="r" b="b"/>
            <a:pathLst>
              <a:path w="635" h="824229">
                <a:moveTo>
                  <a:pt x="634" y="0"/>
                </a:moveTo>
                <a:lnTo>
                  <a:pt x="0" y="82423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2445385" y="5885179"/>
            <a:ext cx="1740535" cy="0"/>
          </a:xfrm>
          <a:custGeom>
            <a:avLst/>
            <a:gdLst/>
            <a:ahLst/>
            <a:cxnLst/>
            <a:rect l="l" t="t" r="r" b="b"/>
            <a:pathLst>
              <a:path w="1740535" h="0">
                <a:moveTo>
                  <a:pt x="0" y="0"/>
                </a:moveTo>
                <a:lnTo>
                  <a:pt x="174053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5118100" y="5270499"/>
            <a:ext cx="123825" cy="76835"/>
          </a:xfrm>
          <a:custGeom>
            <a:avLst/>
            <a:gdLst/>
            <a:ahLst/>
            <a:cxnLst/>
            <a:rect l="l" t="t" r="r" b="b"/>
            <a:pathLst>
              <a:path w="123825" h="76835">
                <a:moveTo>
                  <a:pt x="0" y="0"/>
                </a:moveTo>
                <a:lnTo>
                  <a:pt x="123825" y="7683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5118100" y="5346699"/>
            <a:ext cx="123825" cy="95250"/>
          </a:xfrm>
          <a:custGeom>
            <a:avLst/>
            <a:gdLst/>
            <a:ahLst/>
            <a:cxnLst/>
            <a:rect l="l" t="t" r="r" b="b"/>
            <a:pathLst>
              <a:path w="123825" h="95250">
                <a:moveTo>
                  <a:pt x="123825" y="0"/>
                </a:moveTo>
                <a:lnTo>
                  <a:pt x="0" y="952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5118100" y="5441949"/>
            <a:ext cx="123825" cy="47625"/>
          </a:xfrm>
          <a:custGeom>
            <a:avLst/>
            <a:gdLst/>
            <a:ahLst/>
            <a:cxnLst/>
            <a:rect l="l" t="t" r="r" b="b"/>
            <a:pathLst>
              <a:path w="123825" h="47625">
                <a:moveTo>
                  <a:pt x="0" y="0"/>
                </a:moveTo>
                <a:lnTo>
                  <a:pt x="123825" y="476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5118100" y="5489574"/>
            <a:ext cx="123825" cy="104775"/>
          </a:xfrm>
          <a:custGeom>
            <a:avLst/>
            <a:gdLst/>
            <a:ahLst/>
            <a:cxnLst/>
            <a:rect l="l" t="t" r="r" b="b"/>
            <a:pathLst>
              <a:path w="123825" h="104775">
                <a:moveTo>
                  <a:pt x="123825" y="0"/>
                </a:moveTo>
                <a:lnTo>
                  <a:pt x="0" y="10477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5118100" y="5584824"/>
            <a:ext cx="123825" cy="76835"/>
          </a:xfrm>
          <a:custGeom>
            <a:avLst/>
            <a:gdLst/>
            <a:ahLst/>
            <a:cxnLst/>
            <a:rect l="l" t="t" r="r" b="b"/>
            <a:pathLst>
              <a:path w="123825" h="76835">
                <a:moveTo>
                  <a:pt x="0" y="0"/>
                </a:moveTo>
                <a:lnTo>
                  <a:pt x="123825" y="7683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5118100" y="5661024"/>
            <a:ext cx="123825" cy="95250"/>
          </a:xfrm>
          <a:custGeom>
            <a:avLst/>
            <a:gdLst/>
            <a:ahLst/>
            <a:cxnLst/>
            <a:rect l="l" t="t" r="r" b="b"/>
            <a:pathLst>
              <a:path w="123825" h="95250">
                <a:moveTo>
                  <a:pt x="123825" y="0"/>
                </a:moveTo>
                <a:lnTo>
                  <a:pt x="0" y="952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5118100" y="5118099"/>
            <a:ext cx="0" cy="152400"/>
          </a:xfrm>
          <a:custGeom>
            <a:avLst/>
            <a:gdLst/>
            <a:ahLst/>
            <a:cxnLst/>
            <a:rect l="l" t="t" r="r" b="b"/>
            <a:pathLst>
              <a:path w="0" h="152400">
                <a:moveTo>
                  <a:pt x="0" y="15240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5118100" y="5746749"/>
            <a:ext cx="0" cy="152400"/>
          </a:xfrm>
          <a:custGeom>
            <a:avLst/>
            <a:gdLst/>
            <a:ahLst/>
            <a:cxnLst/>
            <a:rect l="l" t="t" r="r" b="b"/>
            <a:pathLst>
              <a:path w="0" h="152400">
                <a:moveTo>
                  <a:pt x="0" y="15240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5090795" y="5836919"/>
            <a:ext cx="71755" cy="71755"/>
          </a:xfrm>
          <a:custGeom>
            <a:avLst/>
            <a:gdLst/>
            <a:ahLst/>
            <a:cxnLst/>
            <a:rect l="l" t="t" r="r" b="b"/>
            <a:pathLst>
              <a:path w="71754" h="71754">
                <a:moveTo>
                  <a:pt x="35813" y="0"/>
                </a:moveTo>
                <a:lnTo>
                  <a:pt x="21859" y="2809"/>
                </a:lnTo>
                <a:lnTo>
                  <a:pt x="10477" y="10477"/>
                </a:lnTo>
                <a:lnTo>
                  <a:pt x="2809" y="21859"/>
                </a:lnTo>
                <a:lnTo>
                  <a:pt x="0" y="35813"/>
                </a:lnTo>
                <a:lnTo>
                  <a:pt x="2809" y="49841"/>
                </a:lnTo>
                <a:lnTo>
                  <a:pt x="10477" y="61261"/>
                </a:lnTo>
                <a:lnTo>
                  <a:pt x="21859" y="68943"/>
                </a:lnTo>
                <a:lnTo>
                  <a:pt x="35813" y="71754"/>
                </a:lnTo>
                <a:lnTo>
                  <a:pt x="49841" y="68943"/>
                </a:lnTo>
                <a:lnTo>
                  <a:pt x="61261" y="61261"/>
                </a:lnTo>
                <a:lnTo>
                  <a:pt x="68943" y="49841"/>
                </a:lnTo>
                <a:lnTo>
                  <a:pt x="71754" y="35813"/>
                </a:lnTo>
                <a:lnTo>
                  <a:pt x="68943" y="21859"/>
                </a:lnTo>
                <a:lnTo>
                  <a:pt x="61261" y="10477"/>
                </a:lnTo>
                <a:lnTo>
                  <a:pt x="49841" y="2809"/>
                </a:lnTo>
                <a:lnTo>
                  <a:pt x="3581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5090795" y="5836919"/>
            <a:ext cx="71755" cy="71755"/>
          </a:xfrm>
          <a:custGeom>
            <a:avLst/>
            <a:gdLst/>
            <a:ahLst/>
            <a:cxnLst/>
            <a:rect l="l" t="t" r="r" b="b"/>
            <a:pathLst>
              <a:path w="71754" h="71754">
                <a:moveTo>
                  <a:pt x="71754" y="35813"/>
                </a:moveTo>
                <a:lnTo>
                  <a:pt x="68943" y="21859"/>
                </a:lnTo>
                <a:lnTo>
                  <a:pt x="61261" y="10477"/>
                </a:lnTo>
                <a:lnTo>
                  <a:pt x="49841" y="2809"/>
                </a:lnTo>
                <a:lnTo>
                  <a:pt x="35813" y="0"/>
                </a:lnTo>
                <a:lnTo>
                  <a:pt x="21859" y="2809"/>
                </a:lnTo>
                <a:lnTo>
                  <a:pt x="10477" y="10477"/>
                </a:lnTo>
                <a:lnTo>
                  <a:pt x="2809" y="21859"/>
                </a:lnTo>
                <a:lnTo>
                  <a:pt x="0" y="35813"/>
                </a:lnTo>
                <a:lnTo>
                  <a:pt x="2809" y="49841"/>
                </a:lnTo>
                <a:lnTo>
                  <a:pt x="10477" y="61261"/>
                </a:lnTo>
                <a:lnTo>
                  <a:pt x="21859" y="68943"/>
                </a:lnTo>
                <a:lnTo>
                  <a:pt x="35813" y="71754"/>
                </a:lnTo>
                <a:lnTo>
                  <a:pt x="49841" y="68943"/>
                </a:lnTo>
                <a:lnTo>
                  <a:pt x="61261" y="61261"/>
                </a:lnTo>
                <a:lnTo>
                  <a:pt x="68943" y="49841"/>
                </a:lnTo>
                <a:lnTo>
                  <a:pt x="71754" y="35813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5090795" y="5084444"/>
            <a:ext cx="71755" cy="71755"/>
          </a:xfrm>
          <a:custGeom>
            <a:avLst/>
            <a:gdLst/>
            <a:ahLst/>
            <a:cxnLst/>
            <a:rect l="l" t="t" r="r" b="b"/>
            <a:pathLst>
              <a:path w="71754" h="71754">
                <a:moveTo>
                  <a:pt x="35813" y="0"/>
                </a:moveTo>
                <a:lnTo>
                  <a:pt x="21859" y="2809"/>
                </a:lnTo>
                <a:lnTo>
                  <a:pt x="10477" y="10477"/>
                </a:lnTo>
                <a:lnTo>
                  <a:pt x="2809" y="21859"/>
                </a:lnTo>
                <a:lnTo>
                  <a:pt x="0" y="35813"/>
                </a:lnTo>
                <a:lnTo>
                  <a:pt x="2809" y="49841"/>
                </a:lnTo>
                <a:lnTo>
                  <a:pt x="10477" y="61261"/>
                </a:lnTo>
                <a:lnTo>
                  <a:pt x="21859" y="68943"/>
                </a:lnTo>
                <a:lnTo>
                  <a:pt x="35813" y="71754"/>
                </a:lnTo>
                <a:lnTo>
                  <a:pt x="49841" y="68943"/>
                </a:lnTo>
                <a:lnTo>
                  <a:pt x="61261" y="61261"/>
                </a:lnTo>
                <a:lnTo>
                  <a:pt x="68943" y="49841"/>
                </a:lnTo>
                <a:lnTo>
                  <a:pt x="71754" y="35813"/>
                </a:lnTo>
                <a:lnTo>
                  <a:pt x="68943" y="21859"/>
                </a:lnTo>
                <a:lnTo>
                  <a:pt x="61261" y="10477"/>
                </a:lnTo>
                <a:lnTo>
                  <a:pt x="49841" y="2809"/>
                </a:lnTo>
                <a:lnTo>
                  <a:pt x="3581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5090795" y="5084444"/>
            <a:ext cx="71755" cy="71755"/>
          </a:xfrm>
          <a:custGeom>
            <a:avLst/>
            <a:gdLst/>
            <a:ahLst/>
            <a:cxnLst/>
            <a:rect l="l" t="t" r="r" b="b"/>
            <a:pathLst>
              <a:path w="71754" h="71754">
                <a:moveTo>
                  <a:pt x="71754" y="35813"/>
                </a:moveTo>
                <a:lnTo>
                  <a:pt x="68943" y="21859"/>
                </a:lnTo>
                <a:lnTo>
                  <a:pt x="61261" y="10477"/>
                </a:lnTo>
                <a:lnTo>
                  <a:pt x="49841" y="2809"/>
                </a:lnTo>
                <a:lnTo>
                  <a:pt x="35813" y="0"/>
                </a:lnTo>
                <a:lnTo>
                  <a:pt x="21859" y="2809"/>
                </a:lnTo>
                <a:lnTo>
                  <a:pt x="10477" y="10477"/>
                </a:lnTo>
                <a:lnTo>
                  <a:pt x="2809" y="21859"/>
                </a:lnTo>
                <a:lnTo>
                  <a:pt x="0" y="35813"/>
                </a:lnTo>
                <a:lnTo>
                  <a:pt x="2809" y="49841"/>
                </a:lnTo>
                <a:lnTo>
                  <a:pt x="10477" y="61261"/>
                </a:lnTo>
                <a:lnTo>
                  <a:pt x="21859" y="68943"/>
                </a:lnTo>
                <a:lnTo>
                  <a:pt x="35813" y="71754"/>
                </a:lnTo>
                <a:lnTo>
                  <a:pt x="49841" y="68943"/>
                </a:lnTo>
                <a:lnTo>
                  <a:pt x="61261" y="61261"/>
                </a:lnTo>
                <a:lnTo>
                  <a:pt x="68943" y="49841"/>
                </a:lnTo>
                <a:lnTo>
                  <a:pt x="71754" y="35813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5371465" y="5285104"/>
            <a:ext cx="480695" cy="76200"/>
          </a:xfrm>
          <a:custGeom>
            <a:avLst/>
            <a:gdLst/>
            <a:ahLst/>
            <a:cxnLst/>
            <a:rect l="l" t="t" r="r" b="b"/>
            <a:pathLst>
              <a:path w="480695" h="76200">
                <a:moveTo>
                  <a:pt x="404495" y="0"/>
                </a:moveTo>
                <a:lnTo>
                  <a:pt x="404495" y="76200"/>
                </a:lnTo>
                <a:lnTo>
                  <a:pt x="467995" y="44450"/>
                </a:lnTo>
                <a:lnTo>
                  <a:pt x="417195" y="44450"/>
                </a:lnTo>
                <a:lnTo>
                  <a:pt x="417195" y="31750"/>
                </a:lnTo>
                <a:lnTo>
                  <a:pt x="467995" y="31750"/>
                </a:lnTo>
                <a:lnTo>
                  <a:pt x="404495" y="0"/>
                </a:lnTo>
                <a:close/>
              </a:path>
              <a:path w="480695" h="76200">
                <a:moveTo>
                  <a:pt x="404495" y="31750"/>
                </a:moveTo>
                <a:lnTo>
                  <a:pt x="0" y="31750"/>
                </a:lnTo>
                <a:lnTo>
                  <a:pt x="0" y="44450"/>
                </a:lnTo>
                <a:lnTo>
                  <a:pt x="404495" y="44450"/>
                </a:lnTo>
                <a:lnTo>
                  <a:pt x="404495" y="31750"/>
                </a:lnTo>
                <a:close/>
              </a:path>
              <a:path w="480695" h="76200">
                <a:moveTo>
                  <a:pt x="467995" y="31750"/>
                </a:moveTo>
                <a:lnTo>
                  <a:pt x="417195" y="31750"/>
                </a:lnTo>
                <a:lnTo>
                  <a:pt x="417195" y="44450"/>
                </a:lnTo>
                <a:lnTo>
                  <a:pt x="467995" y="44450"/>
                </a:lnTo>
                <a:lnTo>
                  <a:pt x="480695" y="38100"/>
                </a:lnTo>
                <a:lnTo>
                  <a:pt x="467995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5371465" y="5323204"/>
            <a:ext cx="0" cy="408940"/>
          </a:xfrm>
          <a:custGeom>
            <a:avLst/>
            <a:gdLst/>
            <a:ahLst/>
            <a:cxnLst/>
            <a:rect l="l" t="t" r="r" b="b"/>
            <a:pathLst>
              <a:path w="0" h="408939">
                <a:moveTo>
                  <a:pt x="0" y="0"/>
                </a:moveTo>
                <a:lnTo>
                  <a:pt x="0" y="40893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5376545" y="5727699"/>
            <a:ext cx="408940" cy="0"/>
          </a:xfrm>
          <a:custGeom>
            <a:avLst/>
            <a:gdLst/>
            <a:ahLst/>
            <a:cxnLst/>
            <a:rect l="l" t="t" r="r" b="b"/>
            <a:pathLst>
              <a:path w="408939" h="0">
                <a:moveTo>
                  <a:pt x="408939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 txBox="1"/>
          <p:nvPr/>
        </p:nvSpPr>
        <p:spPr>
          <a:xfrm>
            <a:off x="5580126" y="5419470"/>
            <a:ext cx="1670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Cambria Math"/>
                <a:cs typeface="Cambria Math"/>
              </a:rPr>
              <a:t>𝒊</a:t>
            </a:r>
            <a:r>
              <a:rPr dirty="0" baseline="-16666" sz="1500" spc="-7">
                <a:latin typeface="Cambria Math"/>
                <a:cs typeface="Cambria Math"/>
              </a:rPr>
              <a:t>𝟐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005"/>
              </a:lnSpc>
            </a:pPr>
            <a:r>
              <a:rPr dirty="0"/>
              <a:t>2</a:t>
            </a:r>
            <a:r>
              <a:rPr dirty="0"/>
              <a:t>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73217" y="487780"/>
            <a:ext cx="1842770" cy="4648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695325" marR="5080" indent="-683260">
              <a:lnSpc>
                <a:spcPct val="130900"/>
              </a:lnSpc>
              <a:spcBef>
                <a:spcPts val="100"/>
              </a:spcBef>
            </a:pPr>
            <a:r>
              <a:rPr dirty="0" sz="1100" i="1">
                <a:latin typeface="Lucida Calligraphy"/>
                <a:cs typeface="Lucida Calligraphy"/>
              </a:rPr>
              <a:t>Asst. </a:t>
            </a:r>
            <a:r>
              <a:rPr dirty="0" sz="1100" spc="-5" i="1">
                <a:latin typeface="Lucida Calligraphy"/>
                <a:cs typeface="Lucida Calligraphy"/>
              </a:rPr>
              <a:t>Lec. Hussien Yossif  Radhi</a:t>
            </a:r>
            <a:endParaRPr sz="11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63955" y="467969"/>
            <a:ext cx="1892935" cy="4648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75310" marR="5080" indent="-563245">
              <a:lnSpc>
                <a:spcPct val="130900"/>
              </a:lnSpc>
              <a:spcBef>
                <a:spcPts val="100"/>
              </a:spcBef>
            </a:pPr>
            <a:r>
              <a:rPr dirty="0" sz="1100" i="1">
                <a:latin typeface="Lucida Calligraphy"/>
                <a:cs typeface="Lucida Calligraphy"/>
              </a:rPr>
              <a:t>Lecture </a:t>
            </a:r>
            <a:r>
              <a:rPr dirty="0" sz="1100" spc="-5" i="1">
                <a:latin typeface="Lucida Calligraphy"/>
                <a:cs typeface="Lucida Calligraphy"/>
              </a:rPr>
              <a:t>One: Differential  Equations</a:t>
            </a:r>
            <a:endParaRPr sz="1100">
              <a:latin typeface="Lucida Calligraphy"/>
              <a:cs typeface="Lucida Calligraphy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29080" y="1205839"/>
            <a:ext cx="5297805" cy="1564640"/>
          </a:xfrm>
          <a:prstGeom prst="rect">
            <a:avLst/>
          </a:prstGeom>
        </p:spPr>
        <p:txBody>
          <a:bodyPr wrap="square" lIns="0" tIns="105410" rIns="0" bIns="0" rtlCol="0" vert="horz">
            <a:spAutoFit/>
          </a:bodyPr>
          <a:lstStyle/>
          <a:p>
            <a:pPr marL="240665">
              <a:lnSpc>
                <a:spcPct val="100000"/>
              </a:lnSpc>
              <a:spcBef>
                <a:spcPts val="830"/>
              </a:spcBef>
            </a:pPr>
            <a:r>
              <a:rPr dirty="0" sz="1400" b="1">
                <a:latin typeface="Times New Roman"/>
                <a:cs typeface="Times New Roman"/>
              </a:rPr>
              <a:t>2- </a:t>
            </a:r>
            <a:r>
              <a:rPr dirty="0" sz="1400" spc="-5" b="1">
                <a:latin typeface="Times New Roman"/>
                <a:cs typeface="Times New Roman"/>
              </a:rPr>
              <a:t>Homogeneous</a:t>
            </a:r>
            <a:r>
              <a:rPr dirty="0" sz="1400" spc="-8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D.E.</a:t>
            </a:r>
            <a:endParaRPr sz="1400">
              <a:latin typeface="Times New Roman"/>
              <a:cs typeface="Times New Roman"/>
            </a:endParaRPr>
          </a:p>
          <a:p>
            <a:pPr marL="12700" marR="5080" indent="220345">
              <a:lnSpc>
                <a:spcPct val="143600"/>
              </a:lnSpc>
            </a:pPr>
            <a:r>
              <a:rPr dirty="0" sz="1400" spc="-5">
                <a:latin typeface="Times New Roman"/>
                <a:cs typeface="Times New Roman"/>
              </a:rPr>
              <a:t>The differential equation is called homogeneous and </a:t>
            </a:r>
            <a:r>
              <a:rPr dirty="0" sz="1400">
                <a:latin typeface="Times New Roman"/>
                <a:cs typeface="Times New Roman"/>
              </a:rPr>
              <a:t>can be </a:t>
            </a:r>
            <a:r>
              <a:rPr dirty="0" sz="1400" spc="-5">
                <a:latin typeface="Times New Roman"/>
                <a:cs typeface="Times New Roman"/>
              </a:rPr>
              <a:t>solved in  this way </a:t>
            </a:r>
            <a:r>
              <a:rPr dirty="0" sz="1400">
                <a:latin typeface="Times New Roman"/>
                <a:cs typeface="Times New Roman"/>
              </a:rPr>
              <a:t>if it </a:t>
            </a:r>
            <a:r>
              <a:rPr dirty="0" sz="1400" spc="-5">
                <a:latin typeface="Times New Roman"/>
                <a:cs typeface="Times New Roman"/>
              </a:rPr>
              <a:t>satisfies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10">
                <a:latin typeface="Times New Roman"/>
                <a:cs typeface="Times New Roman"/>
              </a:rPr>
              <a:t>following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condition:</a:t>
            </a:r>
            <a:endParaRPr sz="1400">
              <a:latin typeface="Times New Roman"/>
              <a:cs typeface="Times New Roman"/>
            </a:endParaRPr>
          </a:p>
          <a:p>
            <a:pPr marL="12700" marR="1779905">
              <a:lnSpc>
                <a:spcPts val="2450"/>
              </a:lnSpc>
              <a:spcBef>
                <a:spcPts val="195"/>
              </a:spcBef>
              <a:tabLst>
                <a:tab pos="2675255" algn="l"/>
              </a:tabLst>
            </a:pPr>
            <a:r>
              <a:rPr dirty="0" sz="1400" spc="10">
                <a:latin typeface="Cambria Math"/>
                <a:cs typeface="Cambria Math"/>
              </a:rPr>
              <a:t>𝑓(</a:t>
            </a:r>
            <a:r>
              <a:rPr dirty="0" sz="1200" spc="10">
                <a:latin typeface="Cambria Math"/>
                <a:cs typeface="Cambria Math"/>
              </a:rPr>
              <a:t>𝛾</a:t>
            </a:r>
            <a:r>
              <a:rPr dirty="0" sz="1400" spc="10">
                <a:latin typeface="Cambria Math"/>
                <a:cs typeface="Cambria Math"/>
              </a:rPr>
              <a:t>𝑥, </a:t>
            </a:r>
            <a:r>
              <a:rPr dirty="0" sz="1200">
                <a:latin typeface="Cambria Math"/>
                <a:cs typeface="Cambria Math"/>
              </a:rPr>
              <a:t>𝛾</a:t>
            </a:r>
            <a:r>
              <a:rPr dirty="0" sz="1400">
                <a:latin typeface="Cambria Math"/>
                <a:cs typeface="Cambria Math"/>
              </a:rPr>
              <a:t>𝑦)   =</a:t>
            </a:r>
            <a:r>
              <a:rPr dirty="0" sz="1400" spc="100">
                <a:latin typeface="Cambria Math"/>
                <a:cs typeface="Cambria Math"/>
              </a:rPr>
              <a:t> </a:t>
            </a:r>
            <a:r>
              <a:rPr dirty="0" sz="1400" spc="20">
                <a:latin typeface="Cambria Math"/>
                <a:cs typeface="Cambria Math"/>
              </a:rPr>
              <a:t>𝑓(𝑥,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𝑦)	</a:t>
            </a:r>
            <a:r>
              <a:rPr dirty="0" sz="1400" spc="5">
                <a:latin typeface="Times New Roman"/>
                <a:cs typeface="Times New Roman"/>
              </a:rPr>
              <a:t>……….</a:t>
            </a:r>
            <a:r>
              <a:rPr dirty="0" sz="1400" spc="-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(7)  </a:t>
            </a:r>
            <a:r>
              <a:rPr dirty="0" sz="1400" spc="-5">
                <a:latin typeface="Times New Roman"/>
                <a:cs typeface="Times New Roman"/>
              </a:rPr>
              <a:t>This type is solved </a:t>
            </a:r>
            <a:r>
              <a:rPr dirty="0" sz="1400">
                <a:latin typeface="Times New Roman"/>
                <a:cs typeface="Times New Roman"/>
              </a:rPr>
              <a:t>as</a:t>
            </a:r>
            <a:r>
              <a:rPr dirty="0" sz="1400" spc="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follow: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563877" y="3022345"/>
            <a:ext cx="83820" cy="12700"/>
          </a:xfrm>
          <a:custGeom>
            <a:avLst/>
            <a:gdLst/>
            <a:ahLst/>
            <a:cxnLst/>
            <a:rect l="l" t="t" r="r" b="b"/>
            <a:pathLst>
              <a:path w="83819" h="12700">
                <a:moveTo>
                  <a:pt x="0" y="12191"/>
                </a:moveTo>
                <a:lnTo>
                  <a:pt x="83820" y="12191"/>
                </a:lnTo>
                <a:lnTo>
                  <a:pt x="83820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784982" y="3028441"/>
            <a:ext cx="192405" cy="0"/>
          </a:xfrm>
          <a:custGeom>
            <a:avLst/>
            <a:gdLst/>
            <a:ahLst/>
            <a:cxnLst/>
            <a:rect l="l" t="t" r="r" b="b"/>
            <a:pathLst>
              <a:path w="192405" h="0">
                <a:moveTo>
                  <a:pt x="0" y="0"/>
                </a:moveTo>
                <a:lnTo>
                  <a:pt x="19202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168704" y="2887725"/>
            <a:ext cx="26181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mbria Math"/>
                <a:cs typeface="Cambria Math"/>
              </a:rPr>
              <a:t>𝑉 = </a:t>
            </a:r>
            <a:r>
              <a:rPr dirty="0" baseline="47222" sz="1500" spc="104">
                <a:latin typeface="Cambria Math"/>
                <a:cs typeface="Cambria Math"/>
              </a:rPr>
              <a:t>𝑦 </a:t>
            </a:r>
            <a:r>
              <a:rPr dirty="0" sz="1400">
                <a:latin typeface="Times New Roman"/>
                <a:cs typeface="Times New Roman"/>
              </a:rPr>
              <a:t>→ </a:t>
            </a:r>
            <a:r>
              <a:rPr dirty="0" sz="1400">
                <a:latin typeface="Cambria Math"/>
                <a:cs typeface="Cambria Math"/>
              </a:rPr>
              <a:t>𝑦 = </a:t>
            </a:r>
            <a:r>
              <a:rPr dirty="0" sz="1400" spc="-5">
                <a:latin typeface="Cambria Math"/>
                <a:cs typeface="Cambria Math"/>
              </a:rPr>
              <a:t>𝑉𝑥 </a:t>
            </a:r>
            <a:r>
              <a:rPr dirty="0" sz="1400">
                <a:latin typeface="Cambria Math"/>
                <a:cs typeface="Cambria Math"/>
              </a:rPr>
              <a:t>→ </a:t>
            </a:r>
            <a:r>
              <a:rPr dirty="0" baseline="47222" sz="1500" spc="89">
                <a:latin typeface="Cambria Math"/>
                <a:cs typeface="Cambria Math"/>
              </a:rPr>
              <a:t>𝑑𝑦 </a:t>
            </a:r>
            <a:r>
              <a:rPr dirty="0" sz="1400">
                <a:latin typeface="Times New Roman"/>
                <a:cs typeface="Times New Roman"/>
              </a:rPr>
              <a:t>= </a:t>
            </a:r>
            <a:r>
              <a:rPr dirty="0" sz="1400">
                <a:latin typeface="Cambria Math"/>
                <a:cs typeface="Cambria Math"/>
              </a:rPr>
              <a:t>𝑉 + 𝑥</a:t>
            </a:r>
            <a:r>
              <a:rPr dirty="0" sz="1400" spc="-55">
                <a:latin typeface="Cambria Math"/>
                <a:cs typeface="Cambria Math"/>
              </a:rPr>
              <a:t> </a:t>
            </a:r>
            <a:r>
              <a:rPr dirty="0" baseline="47222" sz="1500" spc="44">
                <a:latin typeface="Cambria Math"/>
                <a:cs typeface="Cambria Math"/>
              </a:rPr>
              <a:t>𝑑𝑣</a:t>
            </a:r>
            <a:endParaRPr baseline="47222" sz="15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554225" y="3029457"/>
            <a:ext cx="223456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245870" algn="l"/>
                <a:tab pos="2065655" algn="l"/>
              </a:tabLst>
            </a:pPr>
            <a:r>
              <a:rPr dirty="0" sz="1000" spc="105">
                <a:latin typeface="Cambria Math"/>
                <a:cs typeface="Cambria Math"/>
              </a:rPr>
              <a:t>𝑥</a:t>
            </a:r>
            <a:r>
              <a:rPr dirty="0" sz="1000" spc="105">
                <a:latin typeface="Cambria Math"/>
                <a:cs typeface="Cambria Math"/>
              </a:rPr>
              <a:t>	</a:t>
            </a:r>
            <a:r>
              <a:rPr dirty="0" sz="1000" spc="100">
                <a:latin typeface="Cambria Math"/>
                <a:cs typeface="Cambria Math"/>
              </a:rPr>
              <a:t>𝑑</a:t>
            </a:r>
            <a:r>
              <a:rPr dirty="0" sz="1000" spc="105">
                <a:latin typeface="Cambria Math"/>
                <a:cs typeface="Cambria Math"/>
              </a:rPr>
              <a:t>𝑥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sz="1000" spc="95">
                <a:latin typeface="Cambria Math"/>
                <a:cs typeface="Cambria Math"/>
              </a:rPr>
              <a:t>𝑑𝑥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620134" y="3028441"/>
            <a:ext cx="160655" cy="0"/>
          </a:xfrm>
          <a:custGeom>
            <a:avLst/>
            <a:gdLst/>
            <a:ahLst/>
            <a:cxnLst/>
            <a:rect l="l" t="t" r="r" b="b"/>
            <a:pathLst>
              <a:path w="160654" h="0">
                <a:moveTo>
                  <a:pt x="0" y="0"/>
                </a:moveTo>
                <a:lnTo>
                  <a:pt x="16032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472438" y="4055998"/>
            <a:ext cx="165100" cy="0"/>
          </a:xfrm>
          <a:custGeom>
            <a:avLst/>
            <a:gdLst/>
            <a:ahLst/>
            <a:cxnLst/>
            <a:rect l="l" t="t" r="r" b="b"/>
            <a:pathLst>
              <a:path w="165100" h="0">
                <a:moveTo>
                  <a:pt x="0" y="0"/>
                </a:moveTo>
                <a:lnTo>
                  <a:pt x="16459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826005" y="4055998"/>
            <a:ext cx="392430" cy="0"/>
          </a:xfrm>
          <a:custGeom>
            <a:avLst/>
            <a:gdLst/>
            <a:ahLst/>
            <a:cxnLst/>
            <a:rect l="l" t="t" r="r" b="b"/>
            <a:pathLst>
              <a:path w="392430" h="0">
                <a:moveTo>
                  <a:pt x="0" y="0"/>
                </a:moveTo>
                <a:lnTo>
                  <a:pt x="39197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362835" y="4055998"/>
            <a:ext cx="254635" cy="0"/>
          </a:xfrm>
          <a:custGeom>
            <a:avLst/>
            <a:gdLst/>
            <a:ahLst/>
            <a:cxnLst/>
            <a:rect l="l" t="t" r="r" b="b"/>
            <a:pathLst>
              <a:path w="254635" h="0">
                <a:moveTo>
                  <a:pt x="0" y="0"/>
                </a:moveTo>
                <a:lnTo>
                  <a:pt x="254507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771142" y="4484242"/>
            <a:ext cx="83820" cy="12700"/>
          </a:xfrm>
          <a:custGeom>
            <a:avLst/>
            <a:gdLst/>
            <a:ahLst/>
            <a:cxnLst/>
            <a:rect l="l" t="t" r="r" b="b"/>
            <a:pathLst>
              <a:path w="83819" h="12700">
                <a:moveTo>
                  <a:pt x="0" y="12191"/>
                </a:moveTo>
                <a:lnTo>
                  <a:pt x="83819" y="12191"/>
                </a:lnTo>
                <a:lnTo>
                  <a:pt x="83819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973958" y="4490338"/>
            <a:ext cx="165100" cy="0"/>
          </a:xfrm>
          <a:custGeom>
            <a:avLst/>
            <a:gdLst/>
            <a:ahLst/>
            <a:cxnLst/>
            <a:rect l="l" t="t" r="r" b="b"/>
            <a:pathLst>
              <a:path w="165100" h="0">
                <a:moveTo>
                  <a:pt x="0" y="0"/>
                </a:moveTo>
                <a:lnTo>
                  <a:pt x="16459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3829177" y="4490338"/>
            <a:ext cx="167640" cy="0"/>
          </a:xfrm>
          <a:custGeom>
            <a:avLst/>
            <a:gdLst/>
            <a:ahLst/>
            <a:cxnLst/>
            <a:rect l="l" t="t" r="r" b="b"/>
            <a:pathLst>
              <a:path w="167639" h="0">
                <a:moveTo>
                  <a:pt x="0" y="0"/>
                </a:moveTo>
                <a:lnTo>
                  <a:pt x="16763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822957" y="4900294"/>
            <a:ext cx="167640" cy="0"/>
          </a:xfrm>
          <a:custGeom>
            <a:avLst/>
            <a:gdLst/>
            <a:ahLst/>
            <a:cxnLst/>
            <a:rect l="l" t="t" r="r" b="b"/>
            <a:pathLst>
              <a:path w="167639" h="0">
                <a:moveTo>
                  <a:pt x="0" y="0"/>
                </a:moveTo>
                <a:lnTo>
                  <a:pt x="16763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179573" y="4900294"/>
            <a:ext cx="332740" cy="0"/>
          </a:xfrm>
          <a:custGeom>
            <a:avLst/>
            <a:gdLst/>
            <a:ahLst/>
            <a:cxnLst/>
            <a:rect l="l" t="t" r="r" b="b"/>
            <a:pathLst>
              <a:path w="332739" h="0">
                <a:moveTo>
                  <a:pt x="0" y="0"/>
                </a:moveTo>
                <a:lnTo>
                  <a:pt x="33253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271139" y="4900294"/>
            <a:ext cx="167640" cy="0"/>
          </a:xfrm>
          <a:custGeom>
            <a:avLst/>
            <a:gdLst/>
            <a:ahLst/>
            <a:cxnLst/>
            <a:rect l="l" t="t" r="r" b="b"/>
            <a:pathLst>
              <a:path w="167639" h="0">
                <a:moveTo>
                  <a:pt x="0" y="0"/>
                </a:moveTo>
                <a:lnTo>
                  <a:pt x="16763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355089" y="5310250"/>
            <a:ext cx="167640" cy="0"/>
          </a:xfrm>
          <a:custGeom>
            <a:avLst/>
            <a:gdLst/>
            <a:ahLst/>
            <a:cxnLst/>
            <a:rect l="l" t="t" r="r" b="b"/>
            <a:pathLst>
              <a:path w="167640" h="0">
                <a:moveTo>
                  <a:pt x="0" y="0"/>
                </a:moveTo>
                <a:lnTo>
                  <a:pt x="16764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635630" y="5310250"/>
            <a:ext cx="251460" cy="0"/>
          </a:xfrm>
          <a:custGeom>
            <a:avLst/>
            <a:gdLst/>
            <a:ahLst/>
            <a:cxnLst/>
            <a:rect l="l" t="t" r="r" b="b"/>
            <a:pathLst>
              <a:path w="251460" h="0">
                <a:moveTo>
                  <a:pt x="0" y="0"/>
                </a:moveTo>
                <a:lnTo>
                  <a:pt x="25146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758950" y="5718682"/>
            <a:ext cx="251460" cy="0"/>
          </a:xfrm>
          <a:custGeom>
            <a:avLst/>
            <a:gdLst/>
            <a:ahLst/>
            <a:cxnLst/>
            <a:rect l="l" t="t" r="r" b="b"/>
            <a:pathLst>
              <a:path w="251460" h="0">
                <a:moveTo>
                  <a:pt x="0" y="0"/>
                </a:moveTo>
                <a:lnTo>
                  <a:pt x="25146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4079113" y="5712586"/>
            <a:ext cx="83820" cy="12700"/>
          </a:xfrm>
          <a:custGeom>
            <a:avLst/>
            <a:gdLst/>
            <a:ahLst/>
            <a:cxnLst/>
            <a:rect l="l" t="t" r="r" b="b"/>
            <a:pathLst>
              <a:path w="83820" h="12700">
                <a:moveTo>
                  <a:pt x="0" y="12191"/>
                </a:moveTo>
                <a:lnTo>
                  <a:pt x="83820" y="12191"/>
                </a:lnTo>
                <a:lnTo>
                  <a:pt x="83820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1129080" y="3151606"/>
            <a:ext cx="4004310" cy="2745740"/>
          </a:xfrm>
          <a:prstGeom prst="rect">
            <a:avLst/>
          </a:prstGeom>
        </p:spPr>
        <p:txBody>
          <a:bodyPr wrap="square" lIns="0" tIns="10858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55"/>
              </a:spcBef>
            </a:pPr>
            <a:r>
              <a:rPr dirty="0" sz="1400">
                <a:latin typeface="Times New Roman"/>
                <a:cs typeface="Times New Roman"/>
              </a:rPr>
              <a:t>Ex</a:t>
            </a:r>
            <a:r>
              <a:rPr dirty="0" baseline="-9259" sz="1350">
                <a:latin typeface="Times New Roman"/>
                <a:cs typeface="Times New Roman"/>
              </a:rPr>
              <a:t>3</a:t>
            </a:r>
            <a:r>
              <a:rPr dirty="0" sz="1400">
                <a:latin typeface="Times New Roman"/>
                <a:cs typeface="Times New Roman"/>
              </a:rPr>
              <a:t>/ </a:t>
            </a:r>
            <a:r>
              <a:rPr dirty="0" sz="1400" spc="-5">
                <a:latin typeface="Times New Roman"/>
                <a:cs typeface="Times New Roman"/>
              </a:rPr>
              <a:t>solve the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following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60"/>
              </a:spcBef>
            </a:pPr>
            <a:r>
              <a:rPr dirty="0" sz="1400" spc="-5">
                <a:latin typeface="Cambria Math"/>
                <a:cs typeface="Cambria Math"/>
              </a:rPr>
              <a:t>𝑥𝑑𝑦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baseline="1984" sz="2100">
                <a:latin typeface="Cambria Math"/>
                <a:cs typeface="Cambria Math"/>
              </a:rPr>
              <a:t>(</a:t>
            </a:r>
            <a:r>
              <a:rPr dirty="0" sz="1400">
                <a:latin typeface="Cambria Math"/>
                <a:cs typeface="Cambria Math"/>
              </a:rPr>
              <a:t>𝑦 −</a:t>
            </a:r>
            <a:r>
              <a:rPr dirty="0" sz="1400" spc="-120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𝑥</a:t>
            </a:r>
            <a:r>
              <a:rPr dirty="0" baseline="1984" sz="2100" spc="15">
                <a:latin typeface="Cambria Math"/>
                <a:cs typeface="Cambria Math"/>
              </a:rPr>
              <a:t>)</a:t>
            </a:r>
            <a:r>
              <a:rPr dirty="0" sz="1400" spc="10">
                <a:latin typeface="Cambria Math"/>
                <a:cs typeface="Cambria Math"/>
              </a:rPr>
              <a:t>𝑑𝑥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ts val="1395"/>
              </a:lnSpc>
              <a:spcBef>
                <a:spcPts val="1140"/>
              </a:spcBef>
            </a:pPr>
            <a:r>
              <a:rPr dirty="0" sz="1400" spc="-5">
                <a:latin typeface="Times New Roman"/>
                <a:cs typeface="Times New Roman"/>
              </a:rPr>
              <a:t>Sol: </a:t>
            </a:r>
            <a:r>
              <a:rPr dirty="0" baseline="47222" sz="1500" spc="89">
                <a:latin typeface="Cambria Math"/>
                <a:cs typeface="Cambria Math"/>
              </a:rPr>
              <a:t>𝑑𝑦 </a:t>
            </a:r>
            <a:r>
              <a:rPr dirty="0" sz="1400">
                <a:latin typeface="Times New Roman"/>
                <a:cs typeface="Times New Roman"/>
              </a:rPr>
              <a:t>= </a:t>
            </a:r>
            <a:r>
              <a:rPr dirty="0" baseline="47222" sz="1500" spc="22">
                <a:latin typeface="Cambria Math"/>
                <a:cs typeface="Cambria Math"/>
              </a:rPr>
              <a:t>yƔ−Ɣx</a:t>
            </a:r>
            <a:r>
              <a:rPr dirty="0" sz="1400" spc="15">
                <a:latin typeface="Times New Roman"/>
                <a:cs typeface="Times New Roman"/>
              </a:rPr>
              <a:t>= </a:t>
            </a:r>
            <a:r>
              <a:rPr dirty="0" baseline="47222" sz="1500" spc="60">
                <a:latin typeface="Cambria Math"/>
                <a:cs typeface="Cambria Math"/>
              </a:rPr>
              <a:t>𝑦−𝑥 </a:t>
            </a:r>
            <a:r>
              <a:rPr dirty="0" sz="1400" spc="-5">
                <a:latin typeface="Times New Roman"/>
                <a:cs typeface="Times New Roman"/>
              </a:rPr>
              <a:t>then this equation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-8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homogeneous</a:t>
            </a:r>
            <a:endParaRPr sz="1400">
              <a:latin typeface="Times New Roman"/>
              <a:cs typeface="Times New Roman"/>
            </a:endParaRPr>
          </a:p>
          <a:p>
            <a:pPr algn="ctr" marR="2254250">
              <a:lnSpc>
                <a:spcPts val="915"/>
              </a:lnSpc>
              <a:tabLst>
                <a:tab pos="470534" algn="l"/>
                <a:tab pos="976630" algn="l"/>
              </a:tabLst>
            </a:pPr>
            <a:r>
              <a:rPr dirty="0" sz="1000" spc="50">
                <a:latin typeface="Cambria Math"/>
                <a:cs typeface="Cambria Math"/>
              </a:rPr>
              <a:t>𝑑𝑥	</a:t>
            </a:r>
            <a:r>
              <a:rPr dirty="0" sz="1000" spc="20">
                <a:latin typeface="Cambria Math"/>
                <a:cs typeface="Cambria Math"/>
              </a:rPr>
              <a:t>𝑥Ɣ	</a:t>
            </a:r>
            <a:r>
              <a:rPr dirty="0" sz="1000" spc="55">
                <a:latin typeface="Cambria Math"/>
                <a:cs typeface="Cambria Math"/>
              </a:rPr>
              <a:t>𝑥</a:t>
            </a:r>
            <a:endParaRPr sz="10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ts val="1395"/>
              </a:lnSpc>
            </a:pPr>
            <a:r>
              <a:rPr dirty="0" sz="1400" spc="-5">
                <a:latin typeface="Times New Roman"/>
                <a:cs typeface="Times New Roman"/>
              </a:rPr>
              <a:t>Let </a:t>
            </a:r>
            <a:r>
              <a:rPr dirty="0" sz="1400">
                <a:latin typeface="Cambria Math"/>
                <a:cs typeface="Cambria Math"/>
              </a:rPr>
              <a:t>𝑉  = </a:t>
            </a:r>
            <a:r>
              <a:rPr dirty="0" baseline="47222" sz="1500" spc="104">
                <a:latin typeface="Cambria Math"/>
                <a:cs typeface="Cambria Math"/>
              </a:rPr>
              <a:t>𝑦   </a:t>
            </a:r>
            <a:r>
              <a:rPr dirty="0" sz="1400">
                <a:latin typeface="Cambria Math"/>
                <a:cs typeface="Cambria Math"/>
              </a:rPr>
              <a:t>→ 𝑦 = </a:t>
            </a:r>
            <a:r>
              <a:rPr dirty="0" sz="1400" spc="-5">
                <a:latin typeface="Cambria Math"/>
                <a:cs typeface="Cambria Math"/>
              </a:rPr>
              <a:t>𝑉𝑥   </a:t>
            </a:r>
            <a:r>
              <a:rPr dirty="0" sz="1400">
                <a:latin typeface="Cambria Math"/>
                <a:cs typeface="Cambria Math"/>
              </a:rPr>
              <a:t>→ </a:t>
            </a:r>
            <a:r>
              <a:rPr dirty="0" baseline="47222" sz="1500" spc="89">
                <a:latin typeface="Cambria Math"/>
                <a:cs typeface="Cambria Math"/>
              </a:rPr>
              <a:t>𝑑𝑦</a:t>
            </a:r>
            <a:r>
              <a:rPr dirty="0" baseline="47222" sz="1500" spc="509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= 𝑉 + 𝑥</a:t>
            </a:r>
            <a:r>
              <a:rPr dirty="0" sz="1400" spc="-225">
                <a:latin typeface="Cambria Math"/>
                <a:cs typeface="Cambria Math"/>
              </a:rPr>
              <a:t> </a:t>
            </a:r>
            <a:r>
              <a:rPr dirty="0" baseline="47222" sz="1500" spc="52">
                <a:latin typeface="Cambria Math"/>
                <a:cs typeface="Cambria Math"/>
              </a:rPr>
              <a:t>𝑑𝑉</a:t>
            </a:r>
            <a:endParaRPr baseline="47222" sz="1500">
              <a:latin typeface="Cambria Math"/>
              <a:cs typeface="Cambria Math"/>
            </a:endParaRPr>
          </a:p>
          <a:p>
            <a:pPr marL="644525">
              <a:lnSpc>
                <a:spcPts val="915"/>
              </a:lnSpc>
              <a:tabLst>
                <a:tab pos="1845945" algn="l"/>
                <a:tab pos="2702560" algn="l"/>
              </a:tabLst>
            </a:pPr>
            <a:r>
              <a:rPr dirty="0" sz="1000" spc="55">
                <a:latin typeface="Cambria Math"/>
                <a:cs typeface="Cambria Math"/>
              </a:rPr>
              <a:t>𝑥	</a:t>
            </a:r>
            <a:r>
              <a:rPr dirty="0" sz="1000" spc="50">
                <a:latin typeface="Cambria Math"/>
                <a:cs typeface="Cambria Math"/>
              </a:rPr>
              <a:t>𝑑𝑥	𝑑𝑥</a:t>
            </a:r>
            <a:endParaRPr sz="1000">
              <a:latin typeface="Cambria Math"/>
              <a:cs typeface="Cambria Math"/>
            </a:endParaRPr>
          </a:p>
          <a:p>
            <a:pPr marL="12700">
              <a:lnSpc>
                <a:spcPts val="1395"/>
              </a:lnSpc>
              <a:spcBef>
                <a:spcPts val="919"/>
              </a:spcBef>
            </a:pPr>
            <a:r>
              <a:rPr dirty="0" sz="1400">
                <a:latin typeface="Times New Roman"/>
                <a:cs typeface="Times New Roman"/>
              </a:rPr>
              <a:t>→ </a:t>
            </a:r>
            <a:r>
              <a:rPr dirty="0" sz="1400">
                <a:latin typeface="Cambria Math"/>
                <a:cs typeface="Cambria Math"/>
              </a:rPr>
              <a:t>𝑉 + 𝑥 </a:t>
            </a:r>
            <a:r>
              <a:rPr dirty="0" baseline="47222" sz="1500" spc="52">
                <a:latin typeface="Cambria Math"/>
                <a:cs typeface="Cambria Math"/>
              </a:rPr>
              <a:t>𝑑𝑉 </a:t>
            </a:r>
            <a:r>
              <a:rPr dirty="0" sz="1400">
                <a:latin typeface="Times New Roman"/>
                <a:cs typeface="Times New Roman"/>
              </a:rPr>
              <a:t>= </a:t>
            </a:r>
            <a:r>
              <a:rPr dirty="0" baseline="47222" sz="1500" spc="44">
                <a:latin typeface="Cambria Math"/>
                <a:cs typeface="Cambria Math"/>
              </a:rPr>
              <a:t>𝑉𝑥−𝑥 </a:t>
            </a:r>
            <a:r>
              <a:rPr dirty="0" sz="1400">
                <a:latin typeface="Times New Roman"/>
                <a:cs typeface="Times New Roman"/>
              </a:rPr>
              <a:t>→</a:t>
            </a:r>
            <a:r>
              <a:rPr dirty="0" sz="1400">
                <a:latin typeface="Cambria Math"/>
                <a:cs typeface="Cambria Math"/>
              </a:rPr>
              <a:t>𝑉 + 𝑥 </a:t>
            </a:r>
            <a:r>
              <a:rPr dirty="0" baseline="47222" sz="1500" spc="52">
                <a:latin typeface="Cambria Math"/>
                <a:cs typeface="Cambria Math"/>
              </a:rPr>
              <a:t>𝑑𝑉 </a:t>
            </a:r>
            <a:r>
              <a:rPr dirty="0" sz="1400">
                <a:latin typeface="Times New Roman"/>
                <a:cs typeface="Times New Roman"/>
              </a:rPr>
              <a:t>= </a:t>
            </a:r>
            <a:r>
              <a:rPr dirty="0" sz="1400">
                <a:latin typeface="Cambria Math"/>
                <a:cs typeface="Cambria Math"/>
              </a:rPr>
              <a:t>𝑉 −</a:t>
            </a:r>
            <a:r>
              <a:rPr dirty="0" sz="1400" spc="10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  <a:p>
            <a:pPr marL="696595">
              <a:lnSpc>
                <a:spcPts val="915"/>
              </a:lnSpc>
              <a:tabLst>
                <a:tab pos="1177290" algn="l"/>
                <a:tab pos="2145030" algn="l"/>
              </a:tabLst>
            </a:pPr>
            <a:r>
              <a:rPr dirty="0" sz="1000" spc="50">
                <a:latin typeface="Cambria Math"/>
                <a:cs typeface="Cambria Math"/>
              </a:rPr>
              <a:t>𝑑𝑥	</a:t>
            </a:r>
            <a:r>
              <a:rPr dirty="0" sz="1000" spc="55">
                <a:latin typeface="Cambria Math"/>
                <a:cs typeface="Cambria Math"/>
              </a:rPr>
              <a:t>𝑥	</a:t>
            </a:r>
            <a:r>
              <a:rPr dirty="0" sz="1000" spc="50">
                <a:latin typeface="Cambria Math"/>
                <a:cs typeface="Cambria Math"/>
              </a:rPr>
              <a:t>𝑑𝑥</a:t>
            </a:r>
            <a:endParaRPr sz="1000">
              <a:latin typeface="Cambria Math"/>
              <a:cs typeface="Cambria Math"/>
            </a:endParaRPr>
          </a:p>
          <a:p>
            <a:pPr marL="56515">
              <a:lnSpc>
                <a:spcPts val="1395"/>
              </a:lnSpc>
              <a:spcBef>
                <a:spcPts val="919"/>
              </a:spcBef>
            </a:pPr>
            <a:r>
              <a:rPr dirty="0" sz="1400">
                <a:latin typeface="Cambria Math"/>
                <a:cs typeface="Cambria Math"/>
              </a:rPr>
              <a:t>𝑥 </a:t>
            </a:r>
            <a:r>
              <a:rPr dirty="0" baseline="47222" sz="1500" spc="52">
                <a:latin typeface="Cambria Math"/>
                <a:cs typeface="Cambria Math"/>
              </a:rPr>
              <a:t>𝑑𝑉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sz="1400" spc="-5">
                <a:latin typeface="Cambria Math"/>
                <a:cs typeface="Cambria Math"/>
              </a:rPr>
              <a:t>−1</a:t>
            </a:r>
            <a:r>
              <a:rPr dirty="0" sz="1400" spc="-5">
                <a:latin typeface="Times New Roman"/>
                <a:cs typeface="Times New Roman"/>
              </a:rPr>
              <a:t>→ </a:t>
            </a:r>
            <a:r>
              <a:rPr dirty="0" sz="1400">
                <a:latin typeface="Cambria Math"/>
                <a:cs typeface="Cambria Math"/>
              </a:rPr>
              <a:t>𝑑𝑣 </a:t>
            </a:r>
            <a:r>
              <a:rPr dirty="0" sz="1400">
                <a:latin typeface="Times New Roman"/>
                <a:cs typeface="Times New Roman"/>
              </a:rPr>
              <a:t>=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baseline="47222" sz="1500" spc="37">
                <a:latin typeface="Cambria Math"/>
                <a:cs typeface="Cambria Math"/>
              </a:rPr>
              <a:t>−𝑑𝑥</a:t>
            </a:r>
            <a:endParaRPr baseline="47222" sz="1500">
              <a:latin typeface="Cambria Math"/>
              <a:cs typeface="Cambria Math"/>
            </a:endParaRPr>
          </a:p>
          <a:p>
            <a:pPr algn="ctr" marR="2098675">
              <a:lnSpc>
                <a:spcPts val="915"/>
              </a:lnSpc>
              <a:tabLst>
                <a:tab pos="1363980" algn="l"/>
              </a:tabLst>
            </a:pPr>
            <a:r>
              <a:rPr dirty="0" sz="1000" spc="50">
                <a:latin typeface="Cambria Math"/>
                <a:cs typeface="Cambria Math"/>
              </a:rPr>
              <a:t>𝑑𝑥	</a:t>
            </a:r>
            <a:r>
              <a:rPr dirty="0" sz="1000" spc="55">
                <a:latin typeface="Cambria Math"/>
                <a:cs typeface="Cambria Math"/>
              </a:rPr>
              <a:t>𝑥</a:t>
            </a:r>
            <a:endParaRPr sz="10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850">
              <a:latin typeface="Times New Roman"/>
              <a:cs typeface="Times New Roman"/>
            </a:endParaRPr>
          </a:p>
          <a:p>
            <a:pPr marL="12700">
              <a:lnSpc>
                <a:spcPts val="1350"/>
              </a:lnSpc>
            </a:pPr>
            <a:r>
              <a:rPr dirty="0" sz="1400">
                <a:latin typeface="Cambria Math"/>
                <a:cs typeface="Cambria Math"/>
              </a:rPr>
              <a:t>∫ </a:t>
            </a:r>
            <a:r>
              <a:rPr dirty="0" baseline="3968" sz="2100" spc="15">
                <a:latin typeface="Cambria Math"/>
                <a:cs typeface="Cambria Math"/>
              </a:rPr>
              <a:t>𝑑𝑣</a:t>
            </a:r>
            <a:r>
              <a:rPr dirty="0" baseline="3968" sz="2100" spc="15">
                <a:latin typeface="Times New Roman"/>
                <a:cs typeface="Times New Roman"/>
              </a:rPr>
              <a:t>= </a:t>
            </a:r>
            <a:r>
              <a:rPr dirty="0" sz="1400">
                <a:latin typeface="Cambria Math"/>
                <a:cs typeface="Cambria Math"/>
              </a:rPr>
              <a:t>∫ </a:t>
            </a:r>
            <a:r>
              <a:rPr dirty="0" baseline="50000" sz="1500" spc="30">
                <a:latin typeface="Cambria Math"/>
                <a:cs typeface="Cambria Math"/>
              </a:rPr>
              <a:t>−𝑑𝑥</a:t>
            </a:r>
            <a:r>
              <a:rPr dirty="0" baseline="3968" sz="2100" spc="30">
                <a:latin typeface="Times New Roman"/>
                <a:cs typeface="Times New Roman"/>
              </a:rPr>
              <a:t>→</a:t>
            </a:r>
            <a:r>
              <a:rPr dirty="0" baseline="3968" sz="2100" spc="30">
                <a:latin typeface="Cambria Math"/>
                <a:cs typeface="Cambria Math"/>
              </a:rPr>
              <a:t>𝑉 </a:t>
            </a:r>
            <a:r>
              <a:rPr dirty="0" baseline="3968" sz="2100">
                <a:latin typeface="Cambria Math"/>
                <a:cs typeface="Cambria Math"/>
              </a:rPr>
              <a:t>= − </a:t>
            </a:r>
            <a:r>
              <a:rPr dirty="0" baseline="3968" sz="2100" spc="15">
                <a:latin typeface="Cambria Math"/>
                <a:cs typeface="Cambria Math"/>
              </a:rPr>
              <a:t>𝑙𝑛(𝑥) </a:t>
            </a:r>
            <a:r>
              <a:rPr dirty="0" baseline="3968" sz="2100">
                <a:latin typeface="Times New Roman"/>
                <a:cs typeface="Times New Roman"/>
              </a:rPr>
              <a:t>+c </a:t>
            </a:r>
            <a:r>
              <a:rPr dirty="0" baseline="3968" sz="2100" spc="-7">
                <a:latin typeface="Times New Roman"/>
                <a:cs typeface="Times New Roman"/>
              </a:rPr>
              <a:t>but </a:t>
            </a:r>
            <a:r>
              <a:rPr dirty="0" baseline="3968" sz="2100">
                <a:latin typeface="Cambria Math"/>
                <a:cs typeface="Cambria Math"/>
              </a:rPr>
              <a:t>𝑉 = </a:t>
            </a:r>
            <a:r>
              <a:rPr dirty="0" baseline="50000" sz="1500" spc="104">
                <a:latin typeface="Cambria Math"/>
                <a:cs typeface="Cambria Math"/>
              </a:rPr>
              <a:t>𝑦</a:t>
            </a:r>
            <a:r>
              <a:rPr dirty="0" baseline="50000" sz="1500" spc="-37">
                <a:latin typeface="Cambria Math"/>
                <a:cs typeface="Cambria Math"/>
              </a:rPr>
              <a:t> </a:t>
            </a:r>
            <a:r>
              <a:rPr dirty="0" baseline="3968" sz="2100" spc="-7">
                <a:latin typeface="Times New Roman"/>
                <a:cs typeface="Times New Roman"/>
              </a:rPr>
              <a:t>then</a:t>
            </a:r>
            <a:endParaRPr baseline="3968" sz="2100">
              <a:latin typeface="Times New Roman"/>
              <a:cs typeface="Times New Roman"/>
            </a:endParaRPr>
          </a:p>
          <a:p>
            <a:pPr marL="716280">
              <a:lnSpc>
                <a:spcPts val="869"/>
              </a:lnSpc>
              <a:tabLst>
                <a:tab pos="2952750" algn="l"/>
              </a:tabLst>
            </a:pPr>
            <a:r>
              <a:rPr dirty="0" sz="1000" spc="55">
                <a:latin typeface="Cambria Math"/>
                <a:cs typeface="Cambria Math"/>
              </a:rPr>
              <a:t>𝑥	𝑥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132128" y="6108572"/>
            <a:ext cx="10033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105">
                <a:latin typeface="Cambria Math"/>
                <a:cs typeface="Cambria Math"/>
              </a:rPr>
              <a:t>𝑥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1141780" y="6101460"/>
            <a:ext cx="83820" cy="12700"/>
          </a:xfrm>
          <a:custGeom>
            <a:avLst/>
            <a:gdLst/>
            <a:ahLst/>
            <a:cxnLst/>
            <a:rect l="l" t="t" r="r" b="b"/>
            <a:pathLst>
              <a:path w="83819" h="12700">
                <a:moveTo>
                  <a:pt x="0" y="12191"/>
                </a:moveTo>
                <a:lnTo>
                  <a:pt x="83819" y="12191"/>
                </a:lnTo>
                <a:lnTo>
                  <a:pt x="83819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1129080" y="5966840"/>
            <a:ext cx="273812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47222" sz="1500" spc="104">
                <a:latin typeface="Cambria Math"/>
                <a:cs typeface="Cambria Math"/>
              </a:rPr>
              <a:t>𝑦 </a:t>
            </a:r>
            <a:r>
              <a:rPr dirty="0" sz="1400">
                <a:latin typeface="Times New Roman"/>
                <a:cs typeface="Times New Roman"/>
              </a:rPr>
              <a:t>= </a:t>
            </a:r>
            <a:r>
              <a:rPr dirty="0" sz="1400">
                <a:latin typeface="Cambria Math"/>
                <a:cs typeface="Cambria Math"/>
              </a:rPr>
              <a:t>− </a:t>
            </a:r>
            <a:r>
              <a:rPr dirty="0" sz="1400" spc="10">
                <a:latin typeface="Cambria Math"/>
                <a:cs typeface="Cambria Math"/>
              </a:rPr>
              <a:t>𝑙𝑛(𝑥) </a:t>
            </a:r>
            <a:r>
              <a:rPr dirty="0" sz="1400">
                <a:latin typeface="Cambria Math"/>
                <a:cs typeface="Cambria Math"/>
              </a:rPr>
              <a:t>+ 𝑐 </a:t>
            </a:r>
            <a:r>
              <a:rPr dirty="0" sz="1400">
                <a:latin typeface="Times New Roman"/>
                <a:cs typeface="Times New Roman"/>
              </a:rPr>
              <a:t>→y = </a:t>
            </a:r>
            <a:r>
              <a:rPr dirty="0" sz="1400" spc="5">
                <a:latin typeface="Cambria Math"/>
                <a:cs typeface="Cambria Math"/>
              </a:rPr>
              <a:t>−𝑥𝑙𝑛(𝑥) </a:t>
            </a:r>
            <a:r>
              <a:rPr dirty="0" sz="1400">
                <a:latin typeface="Cambria Math"/>
                <a:cs typeface="Cambria Math"/>
              </a:rPr>
              <a:t>+</a:t>
            </a:r>
            <a:r>
              <a:rPr dirty="0" sz="1400" spc="3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𝑐𝑥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129080" y="6234150"/>
            <a:ext cx="5305425" cy="946150"/>
          </a:xfrm>
          <a:prstGeom prst="rect">
            <a:avLst/>
          </a:prstGeom>
        </p:spPr>
        <p:txBody>
          <a:bodyPr wrap="square" lIns="0" tIns="105410" rIns="0" bIns="0" rtlCol="0" vert="horz">
            <a:spAutoFit/>
          </a:bodyPr>
          <a:lstStyle/>
          <a:p>
            <a:pPr marL="240665">
              <a:lnSpc>
                <a:spcPct val="100000"/>
              </a:lnSpc>
              <a:spcBef>
                <a:spcPts val="830"/>
              </a:spcBef>
            </a:pPr>
            <a:r>
              <a:rPr dirty="0" sz="1400" b="1">
                <a:latin typeface="Times New Roman"/>
                <a:cs typeface="Times New Roman"/>
              </a:rPr>
              <a:t>3- </a:t>
            </a:r>
            <a:r>
              <a:rPr dirty="0" sz="1400" spc="-5" b="1">
                <a:latin typeface="Times New Roman"/>
                <a:cs typeface="Times New Roman"/>
              </a:rPr>
              <a:t>Equation Reducible </a:t>
            </a:r>
            <a:r>
              <a:rPr dirty="0" sz="1400" b="1">
                <a:latin typeface="Times New Roman"/>
                <a:cs typeface="Times New Roman"/>
              </a:rPr>
              <a:t>to</a:t>
            </a:r>
            <a:r>
              <a:rPr dirty="0" sz="1400" spc="-85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Homogeneous</a:t>
            </a:r>
            <a:endParaRPr sz="1400">
              <a:latin typeface="Times New Roman"/>
              <a:cs typeface="Times New Roman"/>
            </a:endParaRPr>
          </a:p>
          <a:p>
            <a:pPr marL="12700" marR="5080" indent="220345">
              <a:lnSpc>
                <a:spcPts val="2420"/>
              </a:lnSpc>
              <a:spcBef>
                <a:spcPts val="195"/>
              </a:spcBef>
            </a:pPr>
            <a:r>
              <a:rPr dirty="0" sz="1400">
                <a:latin typeface="Times New Roman"/>
                <a:cs typeface="Times New Roman"/>
              </a:rPr>
              <a:t>If the </a:t>
            </a:r>
            <a:r>
              <a:rPr dirty="0" sz="1400" spc="-5">
                <a:latin typeface="Times New Roman"/>
                <a:cs typeface="Times New Roman"/>
              </a:rPr>
              <a:t>condition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homogeneous equation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not satisfied, the  differential equation </a:t>
            </a:r>
            <a:r>
              <a:rPr dirty="0" sz="1400">
                <a:latin typeface="Times New Roman"/>
                <a:cs typeface="Times New Roman"/>
              </a:rPr>
              <a:t>can be </a:t>
            </a:r>
            <a:r>
              <a:rPr dirty="0" sz="1400" spc="-5">
                <a:latin typeface="Times New Roman"/>
                <a:cs typeface="Times New Roman"/>
              </a:rPr>
              <a:t>reduced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homogeneous </a:t>
            </a:r>
            <a:r>
              <a:rPr dirty="0" sz="1400">
                <a:latin typeface="Times New Roman"/>
                <a:cs typeface="Times New Roman"/>
              </a:rPr>
              <a:t>case as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follow: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2396363" y="7491348"/>
            <a:ext cx="213360" cy="0"/>
          </a:xfrm>
          <a:custGeom>
            <a:avLst/>
            <a:gdLst/>
            <a:ahLst/>
            <a:cxnLst/>
            <a:rect l="l" t="t" r="r" b="b"/>
            <a:pathLst>
              <a:path w="213360" h="0">
                <a:moveTo>
                  <a:pt x="0" y="0"/>
                </a:moveTo>
                <a:lnTo>
                  <a:pt x="213360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2845942" y="7491348"/>
            <a:ext cx="1120775" cy="0"/>
          </a:xfrm>
          <a:custGeom>
            <a:avLst/>
            <a:gdLst/>
            <a:ahLst/>
            <a:cxnLst/>
            <a:rect l="l" t="t" r="r" b="b"/>
            <a:pathLst>
              <a:path w="1120775" h="0">
                <a:moveTo>
                  <a:pt x="0" y="0"/>
                </a:moveTo>
                <a:lnTo>
                  <a:pt x="1120444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1129080" y="7245476"/>
            <a:ext cx="3776345" cy="37020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66825">
              <a:lnSpc>
                <a:spcPts val="1060"/>
              </a:lnSpc>
              <a:spcBef>
                <a:spcPts val="95"/>
              </a:spcBef>
              <a:tabLst>
                <a:tab pos="1716405" algn="l"/>
              </a:tabLst>
            </a:pPr>
            <a:r>
              <a:rPr dirty="0" sz="1300" spc="80">
                <a:latin typeface="Cambria Math"/>
                <a:cs typeface="Cambria Math"/>
              </a:rPr>
              <a:t>𝑑𝑦	</a:t>
            </a:r>
            <a:r>
              <a:rPr dirty="0" sz="1300" spc="45">
                <a:latin typeface="Cambria Math"/>
                <a:cs typeface="Cambria Math"/>
              </a:rPr>
              <a:t>(𝑎</a:t>
            </a:r>
            <a:r>
              <a:rPr dirty="0" baseline="-13227" sz="1575" spc="67">
                <a:latin typeface="Cambria Math"/>
                <a:cs typeface="Cambria Math"/>
              </a:rPr>
              <a:t>1</a:t>
            </a:r>
            <a:r>
              <a:rPr dirty="0" sz="1300" spc="45">
                <a:latin typeface="Cambria Math"/>
                <a:cs typeface="Cambria Math"/>
              </a:rPr>
              <a:t>𝑥+𝑏</a:t>
            </a:r>
            <a:r>
              <a:rPr dirty="0" baseline="-13227" sz="1575" spc="67">
                <a:latin typeface="Cambria Math"/>
                <a:cs typeface="Cambria Math"/>
              </a:rPr>
              <a:t>1</a:t>
            </a:r>
            <a:r>
              <a:rPr dirty="0" sz="1300" spc="45">
                <a:latin typeface="Cambria Math"/>
                <a:cs typeface="Cambria Math"/>
              </a:rPr>
              <a:t>𝑦+𝑐</a:t>
            </a:r>
            <a:r>
              <a:rPr dirty="0" baseline="-13227" sz="1575" spc="67">
                <a:latin typeface="Cambria Math"/>
                <a:cs typeface="Cambria Math"/>
              </a:rPr>
              <a:t>1</a:t>
            </a:r>
            <a:r>
              <a:rPr dirty="0" sz="1300" spc="45">
                <a:latin typeface="Cambria Math"/>
                <a:cs typeface="Cambria Math"/>
              </a:rPr>
              <a:t>)</a:t>
            </a:r>
            <a:endParaRPr sz="1300">
              <a:latin typeface="Cambria Math"/>
              <a:cs typeface="Cambria Math"/>
            </a:endParaRPr>
          </a:p>
          <a:p>
            <a:pPr marL="12700">
              <a:lnSpc>
                <a:spcPts val="1660"/>
              </a:lnSpc>
              <a:tabLst>
                <a:tab pos="1537970" algn="l"/>
                <a:tab pos="2925445" algn="l"/>
              </a:tabLst>
            </a:pP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equation	</a:t>
            </a:r>
            <a:r>
              <a:rPr dirty="0" sz="1800">
                <a:latin typeface="Times New Roman"/>
                <a:cs typeface="Times New Roman"/>
              </a:rPr>
              <a:t>=	</a:t>
            </a:r>
            <a:r>
              <a:rPr dirty="0" sz="1400">
                <a:latin typeface="Cambria Math"/>
                <a:cs typeface="Cambria Math"/>
              </a:rPr>
              <a:t>… … … .</a:t>
            </a:r>
            <a:r>
              <a:rPr dirty="0" sz="1400" spc="-12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(8)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129080" y="7379377"/>
            <a:ext cx="3794125" cy="983615"/>
          </a:xfrm>
          <a:prstGeom prst="rect">
            <a:avLst/>
          </a:prstGeom>
        </p:spPr>
        <p:txBody>
          <a:bodyPr wrap="square" lIns="0" tIns="126364" rIns="0" bIns="0" rtlCol="0" vert="horz">
            <a:spAutoFit/>
          </a:bodyPr>
          <a:lstStyle/>
          <a:p>
            <a:pPr marL="1270000">
              <a:lnSpc>
                <a:spcPct val="100000"/>
              </a:lnSpc>
              <a:spcBef>
                <a:spcPts val="994"/>
              </a:spcBef>
              <a:tabLst>
                <a:tab pos="1716405" algn="l"/>
              </a:tabLst>
            </a:pPr>
            <a:r>
              <a:rPr dirty="0" sz="1300" spc="70">
                <a:latin typeface="Cambria Math"/>
                <a:cs typeface="Cambria Math"/>
              </a:rPr>
              <a:t>𝑑𝑥	</a:t>
            </a:r>
            <a:r>
              <a:rPr dirty="0" sz="1300" spc="45">
                <a:latin typeface="Cambria Math"/>
                <a:cs typeface="Cambria Math"/>
              </a:rPr>
              <a:t>(𝑎</a:t>
            </a:r>
            <a:r>
              <a:rPr dirty="0" baseline="-13227" sz="1575" spc="67">
                <a:latin typeface="Cambria Math"/>
                <a:cs typeface="Cambria Math"/>
              </a:rPr>
              <a:t>2</a:t>
            </a:r>
            <a:r>
              <a:rPr dirty="0" sz="1300" spc="45">
                <a:latin typeface="Cambria Math"/>
                <a:cs typeface="Cambria Math"/>
              </a:rPr>
              <a:t>𝑥+𝑏</a:t>
            </a:r>
            <a:r>
              <a:rPr dirty="0" baseline="-13227" sz="1575" spc="67">
                <a:latin typeface="Cambria Math"/>
                <a:cs typeface="Cambria Math"/>
              </a:rPr>
              <a:t>2</a:t>
            </a:r>
            <a:r>
              <a:rPr dirty="0" sz="1300" spc="45">
                <a:latin typeface="Cambria Math"/>
                <a:cs typeface="Cambria Math"/>
              </a:rPr>
              <a:t>𝑦+𝑐</a:t>
            </a:r>
            <a:r>
              <a:rPr dirty="0" baseline="-13227" sz="1575" spc="67">
                <a:latin typeface="Cambria Math"/>
                <a:cs typeface="Cambria Math"/>
              </a:rPr>
              <a:t>2</a:t>
            </a:r>
            <a:r>
              <a:rPr dirty="0" sz="1300" spc="45">
                <a:latin typeface="Cambria Math"/>
                <a:cs typeface="Cambria Math"/>
              </a:rPr>
              <a:t>)</a:t>
            </a:r>
            <a:endParaRPr sz="13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980"/>
              </a:spcBef>
            </a:pPr>
            <a:r>
              <a:rPr dirty="0" sz="1400" spc="-5">
                <a:latin typeface="Times New Roman"/>
                <a:cs typeface="Times New Roman"/>
              </a:rPr>
              <a:t>There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three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cases:</a:t>
            </a:r>
            <a:endParaRPr sz="1400">
              <a:latin typeface="Times New Roman"/>
              <a:cs typeface="Times New Roman"/>
            </a:endParaRPr>
          </a:p>
          <a:p>
            <a:pPr marL="469265" indent="-228600">
              <a:lnSpc>
                <a:spcPct val="100000"/>
              </a:lnSpc>
              <a:spcBef>
                <a:spcPts val="745"/>
              </a:spcBef>
              <a:buFont typeface="Wingdings"/>
              <a:buChar char=""/>
              <a:tabLst>
                <a:tab pos="469900" algn="l"/>
              </a:tabLst>
            </a:pPr>
            <a:r>
              <a:rPr dirty="0" sz="1400">
                <a:latin typeface="Times New Roman"/>
                <a:cs typeface="Times New Roman"/>
              </a:rPr>
              <a:t>If </a:t>
            </a:r>
            <a:r>
              <a:rPr dirty="0" sz="1400" spc="-5" i="1">
                <a:latin typeface="Times New Roman"/>
                <a:cs typeface="Times New Roman"/>
              </a:rPr>
              <a:t>c</a:t>
            </a:r>
            <a:r>
              <a:rPr dirty="0" baseline="-9259" sz="1350" spc="-7" i="1">
                <a:latin typeface="Times New Roman"/>
                <a:cs typeface="Times New Roman"/>
              </a:rPr>
              <a:t>1</a:t>
            </a:r>
            <a:r>
              <a:rPr dirty="0" sz="1400" spc="-5">
                <a:latin typeface="Times New Roman"/>
                <a:cs typeface="Times New Roman"/>
              </a:rPr>
              <a:t>&amp;</a:t>
            </a:r>
            <a:r>
              <a:rPr dirty="0" sz="1400" spc="-5" i="1">
                <a:latin typeface="Times New Roman"/>
                <a:cs typeface="Times New Roman"/>
              </a:rPr>
              <a:t>c</a:t>
            </a:r>
            <a:r>
              <a:rPr dirty="0" baseline="-9259" sz="1350" spc="-7" i="1">
                <a:latin typeface="Times New Roman"/>
                <a:cs typeface="Times New Roman"/>
              </a:rPr>
              <a:t>2 </a:t>
            </a:r>
            <a:r>
              <a:rPr dirty="0" sz="1400">
                <a:latin typeface="Times New Roman"/>
                <a:cs typeface="Times New Roman"/>
              </a:rPr>
              <a:t>=0 </a:t>
            </a:r>
            <a:r>
              <a:rPr dirty="0" sz="1400" spc="-5">
                <a:latin typeface="Times New Roman"/>
                <a:cs typeface="Times New Roman"/>
              </a:rPr>
              <a:t>then this equation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-1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homogeneous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862198" y="8399526"/>
            <a:ext cx="64389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15925" algn="l"/>
              </a:tabLst>
            </a:pPr>
            <a:r>
              <a:rPr dirty="0" sz="1800" spc="5">
                <a:latin typeface="Cambria Math"/>
                <a:cs typeface="Cambria Math"/>
              </a:rPr>
              <a:t>𝑎</a:t>
            </a:r>
            <a:r>
              <a:rPr dirty="0" baseline="-14957" sz="1950" spc="-7">
                <a:latin typeface="Cambria Math"/>
                <a:cs typeface="Cambria Math"/>
              </a:rPr>
              <a:t>1</a:t>
            </a:r>
            <a:r>
              <a:rPr dirty="0" baseline="-14957" sz="1950">
                <a:latin typeface="Cambria Math"/>
                <a:cs typeface="Cambria Math"/>
              </a:rPr>
              <a:t>	</a:t>
            </a:r>
            <a:r>
              <a:rPr dirty="0" sz="1800">
                <a:latin typeface="Cambria Math"/>
                <a:cs typeface="Cambria Math"/>
              </a:rPr>
              <a:t>𝑏</a:t>
            </a:r>
            <a:r>
              <a:rPr dirty="0" baseline="-14957" sz="1950" spc="-7">
                <a:latin typeface="Cambria Math"/>
                <a:cs typeface="Cambria Math"/>
              </a:rPr>
              <a:t>1</a:t>
            </a:r>
            <a:endParaRPr baseline="-14957" sz="1950">
              <a:latin typeface="Cambria Math"/>
              <a:cs typeface="Cambria Math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357630" y="8524493"/>
            <a:ext cx="439356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Font typeface="Wingdings"/>
              <a:buChar char=""/>
              <a:tabLst>
                <a:tab pos="241300" algn="l"/>
                <a:tab pos="1920875" algn="l"/>
              </a:tabLst>
            </a:pPr>
            <a:r>
              <a:rPr dirty="0" sz="1400">
                <a:latin typeface="Times New Roman"/>
                <a:cs typeface="Times New Roman"/>
              </a:rPr>
              <a:t>If </a:t>
            </a:r>
            <a:r>
              <a:rPr dirty="0" sz="1400" spc="-5" i="1">
                <a:latin typeface="Times New Roman"/>
                <a:cs typeface="Times New Roman"/>
              </a:rPr>
              <a:t>c</a:t>
            </a:r>
            <a:r>
              <a:rPr dirty="0" baseline="-9259" sz="1350" spc="-7" i="1">
                <a:latin typeface="Times New Roman"/>
                <a:cs typeface="Times New Roman"/>
              </a:rPr>
              <a:t>1</a:t>
            </a:r>
            <a:r>
              <a:rPr dirty="0" sz="1400" spc="-5">
                <a:latin typeface="Times New Roman"/>
                <a:cs typeface="Times New Roman"/>
              </a:rPr>
              <a:t>&amp;</a:t>
            </a:r>
            <a:r>
              <a:rPr dirty="0" sz="1400" spc="-5" i="1">
                <a:latin typeface="Times New Roman"/>
                <a:cs typeface="Times New Roman"/>
              </a:rPr>
              <a:t>c</a:t>
            </a:r>
            <a:r>
              <a:rPr dirty="0" baseline="-9259" sz="1350" spc="-7" i="1">
                <a:latin typeface="Times New Roman"/>
                <a:cs typeface="Times New Roman"/>
              </a:rPr>
              <a:t>2  </a:t>
            </a:r>
            <a:r>
              <a:rPr dirty="0" sz="1400">
                <a:latin typeface="Times New Roman"/>
                <a:cs typeface="Times New Roman"/>
              </a:rPr>
              <a:t>≠</a:t>
            </a:r>
            <a:r>
              <a:rPr dirty="0" sz="1400" spc="-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0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and│</a:t>
            </a:r>
            <a:r>
              <a:rPr dirty="0" baseline="-33950" sz="2700" spc="-7">
                <a:latin typeface="Cambria Math"/>
                <a:cs typeface="Cambria Math"/>
              </a:rPr>
              <a:t>𝑎</a:t>
            </a:r>
            <a:r>
              <a:rPr dirty="0" baseline="-61965" sz="1950" spc="-7">
                <a:latin typeface="Cambria Math"/>
                <a:cs typeface="Cambria Math"/>
              </a:rPr>
              <a:t>2	</a:t>
            </a:r>
            <a:r>
              <a:rPr dirty="0" baseline="-33950" sz="2700" spc="15">
                <a:latin typeface="Cambria Math"/>
                <a:cs typeface="Cambria Math"/>
              </a:rPr>
              <a:t>𝑏</a:t>
            </a:r>
            <a:r>
              <a:rPr dirty="0" baseline="-61965" sz="1950" spc="15">
                <a:latin typeface="Cambria Math"/>
                <a:cs typeface="Cambria Math"/>
              </a:rPr>
              <a:t>2</a:t>
            </a:r>
            <a:r>
              <a:rPr dirty="0" sz="1400" spc="10">
                <a:latin typeface="Times New Roman"/>
                <a:cs typeface="Times New Roman"/>
              </a:rPr>
              <a:t>│= </a:t>
            </a:r>
            <a:r>
              <a:rPr dirty="0" sz="1400">
                <a:latin typeface="Times New Roman"/>
                <a:cs typeface="Times New Roman"/>
              </a:rPr>
              <a:t>0 </a:t>
            </a:r>
            <a:r>
              <a:rPr dirty="0" sz="1400" spc="-5">
                <a:latin typeface="Times New Roman"/>
                <a:cs typeface="Times New Roman"/>
              </a:rPr>
              <a:t>then let </a:t>
            </a:r>
            <a:r>
              <a:rPr dirty="0" sz="1400">
                <a:latin typeface="Cambria Math"/>
                <a:cs typeface="Cambria Math"/>
              </a:rPr>
              <a:t>𝑧 = </a:t>
            </a:r>
            <a:r>
              <a:rPr dirty="0" sz="1800" spc="20">
                <a:latin typeface="Cambria Math"/>
                <a:cs typeface="Cambria Math"/>
              </a:rPr>
              <a:t>𝑎</a:t>
            </a:r>
            <a:r>
              <a:rPr dirty="0" baseline="-14957" sz="1950" spc="30">
                <a:latin typeface="Cambria Math"/>
                <a:cs typeface="Cambria Math"/>
              </a:rPr>
              <a:t>1</a:t>
            </a:r>
            <a:r>
              <a:rPr dirty="0" sz="1400" spc="20">
                <a:latin typeface="Cambria Math"/>
                <a:cs typeface="Cambria Math"/>
              </a:rPr>
              <a:t>𝑥 </a:t>
            </a:r>
            <a:r>
              <a:rPr dirty="0" sz="1400">
                <a:latin typeface="Cambria Math"/>
                <a:cs typeface="Cambria Math"/>
              </a:rPr>
              <a:t>+</a:t>
            </a:r>
            <a:r>
              <a:rPr dirty="0" sz="1400" spc="145">
                <a:latin typeface="Cambria Math"/>
                <a:cs typeface="Cambria Math"/>
              </a:rPr>
              <a:t> </a:t>
            </a:r>
            <a:r>
              <a:rPr dirty="0" sz="1800" spc="20">
                <a:latin typeface="Cambria Math"/>
                <a:cs typeface="Cambria Math"/>
              </a:rPr>
              <a:t>𝑏</a:t>
            </a:r>
            <a:r>
              <a:rPr dirty="0" baseline="-14957" sz="1950" spc="30">
                <a:latin typeface="Cambria Math"/>
                <a:cs typeface="Cambria Math"/>
              </a:rPr>
              <a:t>1</a:t>
            </a:r>
            <a:r>
              <a:rPr dirty="0" sz="1400" spc="20">
                <a:latin typeface="Cambria Math"/>
                <a:cs typeface="Cambria Math"/>
              </a:rPr>
              <a:t>𝑦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906395" y="8995409"/>
            <a:ext cx="64389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15925" algn="l"/>
              </a:tabLst>
            </a:pPr>
            <a:r>
              <a:rPr dirty="0" sz="1800" spc="5">
                <a:latin typeface="Cambria Math"/>
                <a:cs typeface="Cambria Math"/>
              </a:rPr>
              <a:t>𝑎</a:t>
            </a:r>
            <a:r>
              <a:rPr dirty="0" baseline="-14957" sz="1950" spc="-7">
                <a:latin typeface="Cambria Math"/>
                <a:cs typeface="Cambria Math"/>
              </a:rPr>
              <a:t>1</a:t>
            </a:r>
            <a:r>
              <a:rPr dirty="0" baseline="-14957" sz="1950">
                <a:latin typeface="Cambria Math"/>
                <a:cs typeface="Cambria Math"/>
              </a:rPr>
              <a:t>	</a:t>
            </a:r>
            <a:r>
              <a:rPr dirty="0" sz="1800">
                <a:latin typeface="Cambria Math"/>
                <a:cs typeface="Cambria Math"/>
              </a:rPr>
              <a:t>𝑏</a:t>
            </a:r>
            <a:r>
              <a:rPr dirty="0" baseline="-14957" sz="1950" spc="-7">
                <a:latin typeface="Cambria Math"/>
                <a:cs typeface="Cambria Math"/>
              </a:rPr>
              <a:t>1</a:t>
            </a:r>
            <a:endParaRPr baseline="-14957" sz="1950">
              <a:latin typeface="Cambria Math"/>
              <a:cs typeface="Cambria Math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357630" y="9120378"/>
            <a:ext cx="179387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Font typeface="Wingdings"/>
              <a:buChar char=""/>
              <a:tabLst>
                <a:tab pos="241300" algn="l"/>
              </a:tabLst>
            </a:pPr>
            <a:r>
              <a:rPr dirty="0" sz="1400">
                <a:latin typeface="Times New Roman"/>
                <a:cs typeface="Times New Roman"/>
              </a:rPr>
              <a:t>If </a:t>
            </a:r>
            <a:r>
              <a:rPr dirty="0" sz="1400" i="1">
                <a:latin typeface="Times New Roman"/>
                <a:cs typeface="Times New Roman"/>
              </a:rPr>
              <a:t>c</a:t>
            </a:r>
            <a:r>
              <a:rPr dirty="0" baseline="-9259" sz="1350" i="1">
                <a:latin typeface="Times New Roman"/>
                <a:cs typeface="Times New Roman"/>
              </a:rPr>
              <a:t>1</a:t>
            </a:r>
            <a:r>
              <a:rPr dirty="0" sz="1400">
                <a:latin typeface="Times New Roman"/>
                <a:cs typeface="Times New Roman"/>
              </a:rPr>
              <a:t>&amp; </a:t>
            </a:r>
            <a:r>
              <a:rPr dirty="0" sz="1400" spc="-10" i="1">
                <a:latin typeface="Times New Roman"/>
                <a:cs typeface="Times New Roman"/>
              </a:rPr>
              <a:t>c</a:t>
            </a:r>
            <a:r>
              <a:rPr dirty="0" baseline="-9259" sz="1350" spc="-15" i="1">
                <a:latin typeface="Times New Roman"/>
                <a:cs typeface="Times New Roman"/>
              </a:rPr>
              <a:t>2 </a:t>
            </a:r>
            <a:r>
              <a:rPr dirty="0" sz="1400">
                <a:latin typeface="Times New Roman"/>
                <a:cs typeface="Times New Roman"/>
              </a:rPr>
              <a:t>≠ 0</a:t>
            </a:r>
            <a:r>
              <a:rPr dirty="0" sz="1400" spc="-15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and│</a:t>
            </a:r>
            <a:r>
              <a:rPr dirty="0" baseline="-33950" sz="2700" spc="-7">
                <a:latin typeface="Cambria Math"/>
                <a:cs typeface="Cambria Math"/>
              </a:rPr>
              <a:t>𝑎</a:t>
            </a:r>
            <a:r>
              <a:rPr dirty="0" baseline="-61965" sz="1950" spc="-7">
                <a:latin typeface="Cambria Math"/>
                <a:cs typeface="Cambria Math"/>
              </a:rPr>
              <a:t>2</a:t>
            </a:r>
            <a:endParaRPr baseline="-61965" sz="1950">
              <a:latin typeface="Cambria Math"/>
              <a:cs typeface="Cambria Math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310254" y="9120378"/>
            <a:ext cx="310134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-33950" sz="2700" spc="15">
                <a:latin typeface="Cambria Math"/>
                <a:cs typeface="Cambria Math"/>
              </a:rPr>
              <a:t>𝑏</a:t>
            </a:r>
            <a:r>
              <a:rPr dirty="0" baseline="-61965" sz="1950" spc="15">
                <a:latin typeface="Cambria Math"/>
                <a:cs typeface="Cambria Math"/>
              </a:rPr>
              <a:t>2</a:t>
            </a:r>
            <a:r>
              <a:rPr dirty="0" sz="1400" spc="10">
                <a:latin typeface="Times New Roman"/>
                <a:cs typeface="Times New Roman"/>
              </a:rPr>
              <a:t>│≠ </a:t>
            </a:r>
            <a:r>
              <a:rPr dirty="0" sz="1400">
                <a:latin typeface="Times New Roman"/>
                <a:cs typeface="Times New Roman"/>
              </a:rPr>
              <a:t>0 </a:t>
            </a:r>
            <a:r>
              <a:rPr dirty="0" sz="1400" spc="-5">
                <a:latin typeface="Times New Roman"/>
                <a:cs typeface="Times New Roman"/>
              </a:rPr>
              <a:t>then let </a:t>
            </a:r>
            <a:r>
              <a:rPr dirty="0" sz="1400">
                <a:latin typeface="Cambria Math"/>
                <a:cs typeface="Cambria Math"/>
              </a:rPr>
              <a:t>𝑥 = 𝑋 + ℎ &amp; 𝑦 = 𝑌 +</a:t>
            </a:r>
            <a:r>
              <a:rPr dirty="0" sz="1400" spc="9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𝑘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 txBox="1"/>
          <p:nvPr/>
        </p:nvSpPr>
        <p:spPr>
          <a:xfrm>
            <a:off x="3694048" y="9799649"/>
            <a:ext cx="18034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2005"/>
              </a:lnSpc>
            </a:pPr>
            <a:fld id="{81D60167-4931-47E6-BA6A-407CBD079E47}" type="slidenum">
              <a:rPr dirty="0" sz="2000">
                <a:latin typeface="Calibri"/>
                <a:cs typeface="Calibri"/>
              </a:rPr>
              <a:t>4</a:t>
            </a:fld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73217" y="487780"/>
            <a:ext cx="1842770" cy="4648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695325" marR="5080" indent="-683260">
              <a:lnSpc>
                <a:spcPct val="130900"/>
              </a:lnSpc>
              <a:spcBef>
                <a:spcPts val="100"/>
              </a:spcBef>
            </a:pPr>
            <a:r>
              <a:rPr dirty="0" sz="1100" i="1">
                <a:latin typeface="Lucida Calligraphy"/>
                <a:cs typeface="Lucida Calligraphy"/>
              </a:rPr>
              <a:t>Asst. </a:t>
            </a:r>
            <a:r>
              <a:rPr dirty="0" sz="1100" spc="-5" i="1">
                <a:latin typeface="Lucida Calligraphy"/>
                <a:cs typeface="Lucida Calligraphy"/>
              </a:rPr>
              <a:t>Lec. Hussien Yossif  Radhi</a:t>
            </a:r>
            <a:endParaRPr sz="11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63955" y="467969"/>
            <a:ext cx="1892935" cy="4648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75310" marR="5080" indent="-563245">
              <a:lnSpc>
                <a:spcPct val="130900"/>
              </a:lnSpc>
              <a:spcBef>
                <a:spcPts val="100"/>
              </a:spcBef>
            </a:pPr>
            <a:r>
              <a:rPr dirty="0" sz="1100" i="1">
                <a:latin typeface="Lucida Calligraphy"/>
                <a:cs typeface="Lucida Calligraphy"/>
              </a:rPr>
              <a:t>Lecture </a:t>
            </a:r>
            <a:r>
              <a:rPr dirty="0" sz="1100" spc="-5" i="1">
                <a:latin typeface="Lucida Calligraphy"/>
                <a:cs typeface="Lucida Calligraphy"/>
              </a:rPr>
              <a:t>One: Differential  Equations</a:t>
            </a:r>
            <a:endParaRPr sz="1100">
              <a:latin typeface="Lucida Calligraphy"/>
              <a:cs typeface="Lucida Calligraphy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29080" y="1298194"/>
            <a:ext cx="8655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This lead</a:t>
            </a:r>
            <a:r>
              <a:rPr dirty="0" sz="1400" spc="-5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to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141780" y="1841245"/>
            <a:ext cx="213360" cy="0"/>
          </a:xfrm>
          <a:custGeom>
            <a:avLst/>
            <a:gdLst/>
            <a:ahLst/>
            <a:cxnLst/>
            <a:rect l="l" t="t" r="r" b="b"/>
            <a:pathLst>
              <a:path w="213359" h="0">
                <a:moveTo>
                  <a:pt x="0" y="0"/>
                </a:moveTo>
                <a:lnTo>
                  <a:pt x="213359" y="0"/>
                </a:lnTo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129080" y="1531365"/>
            <a:ext cx="228536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300" spc="80">
                <a:latin typeface="Cambria Math"/>
                <a:cs typeface="Cambria Math"/>
              </a:rPr>
              <a:t>𝑑𝑦 </a:t>
            </a:r>
            <a:r>
              <a:rPr dirty="0" baseline="-32407" sz="2700">
                <a:latin typeface="Times New Roman"/>
                <a:cs typeface="Times New Roman"/>
              </a:rPr>
              <a:t>=</a:t>
            </a:r>
            <a:r>
              <a:rPr dirty="0" baseline="-32407" sz="2700" spc="-30">
                <a:latin typeface="Times New Roman"/>
                <a:cs typeface="Times New Roman"/>
              </a:rPr>
              <a:t> </a:t>
            </a:r>
            <a:r>
              <a:rPr dirty="0" sz="1300" spc="50">
                <a:latin typeface="Cambria Math"/>
                <a:cs typeface="Cambria Math"/>
              </a:rPr>
              <a:t>𝑎</a:t>
            </a:r>
            <a:r>
              <a:rPr dirty="0" baseline="-13227" sz="1575" spc="75">
                <a:latin typeface="Cambria Math"/>
                <a:cs typeface="Cambria Math"/>
              </a:rPr>
              <a:t>1</a:t>
            </a:r>
            <a:r>
              <a:rPr dirty="0" sz="1300" spc="50">
                <a:latin typeface="Cambria Math"/>
                <a:cs typeface="Cambria Math"/>
              </a:rPr>
              <a:t>𝑋+𝑏</a:t>
            </a:r>
            <a:r>
              <a:rPr dirty="0" baseline="-13227" sz="1575" spc="75">
                <a:latin typeface="Cambria Math"/>
                <a:cs typeface="Cambria Math"/>
              </a:rPr>
              <a:t>1</a:t>
            </a:r>
            <a:r>
              <a:rPr dirty="0" sz="1300" spc="50">
                <a:latin typeface="Cambria Math"/>
                <a:cs typeface="Cambria Math"/>
              </a:rPr>
              <a:t>𝑌+𝑎</a:t>
            </a:r>
            <a:r>
              <a:rPr dirty="0" baseline="-13227" sz="1575" spc="75">
                <a:latin typeface="Cambria Math"/>
                <a:cs typeface="Cambria Math"/>
              </a:rPr>
              <a:t>1</a:t>
            </a:r>
            <a:r>
              <a:rPr dirty="0" sz="1300" spc="50">
                <a:latin typeface="Cambria Math"/>
                <a:cs typeface="Cambria Math"/>
              </a:rPr>
              <a:t>ℎ+𝑏</a:t>
            </a:r>
            <a:r>
              <a:rPr dirty="0" baseline="-13227" sz="1575" spc="75">
                <a:latin typeface="Cambria Math"/>
                <a:cs typeface="Cambria Math"/>
              </a:rPr>
              <a:t>1</a:t>
            </a:r>
            <a:r>
              <a:rPr dirty="0" sz="1300" spc="50">
                <a:latin typeface="Cambria Math"/>
                <a:cs typeface="Cambria Math"/>
              </a:rPr>
              <a:t>𝑘+𝑐</a:t>
            </a:r>
            <a:r>
              <a:rPr dirty="0" baseline="-13227" sz="1575" spc="75">
                <a:latin typeface="Cambria Math"/>
                <a:cs typeface="Cambria Math"/>
              </a:rPr>
              <a:t>1</a:t>
            </a:r>
            <a:endParaRPr baseline="-13227" sz="1575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32128" y="1843785"/>
            <a:ext cx="2282190" cy="223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59105" algn="l"/>
              </a:tabLst>
            </a:pPr>
            <a:r>
              <a:rPr dirty="0" sz="1300" spc="70">
                <a:latin typeface="Cambria Math"/>
                <a:cs typeface="Cambria Math"/>
              </a:rPr>
              <a:t>𝑑𝑥	</a:t>
            </a:r>
            <a:r>
              <a:rPr dirty="0" sz="1300" spc="50">
                <a:latin typeface="Cambria Math"/>
                <a:cs typeface="Cambria Math"/>
              </a:rPr>
              <a:t>𝑎</a:t>
            </a:r>
            <a:r>
              <a:rPr dirty="0" baseline="-13227" sz="1575" spc="75">
                <a:latin typeface="Cambria Math"/>
                <a:cs typeface="Cambria Math"/>
              </a:rPr>
              <a:t>2</a:t>
            </a:r>
            <a:r>
              <a:rPr dirty="0" sz="1300" spc="50">
                <a:latin typeface="Cambria Math"/>
                <a:cs typeface="Cambria Math"/>
              </a:rPr>
              <a:t>𝑋+𝑏</a:t>
            </a:r>
            <a:r>
              <a:rPr dirty="0" baseline="-13227" sz="1575" spc="75">
                <a:latin typeface="Cambria Math"/>
                <a:cs typeface="Cambria Math"/>
              </a:rPr>
              <a:t>2</a:t>
            </a:r>
            <a:r>
              <a:rPr dirty="0" sz="1300" spc="50">
                <a:latin typeface="Cambria Math"/>
                <a:cs typeface="Cambria Math"/>
              </a:rPr>
              <a:t>𝑌+𝑎</a:t>
            </a:r>
            <a:r>
              <a:rPr dirty="0" baseline="-13227" sz="1575" spc="75">
                <a:latin typeface="Cambria Math"/>
                <a:cs typeface="Cambria Math"/>
              </a:rPr>
              <a:t>2</a:t>
            </a:r>
            <a:r>
              <a:rPr dirty="0" sz="1300" spc="50">
                <a:latin typeface="Cambria Math"/>
                <a:cs typeface="Cambria Math"/>
              </a:rPr>
              <a:t>ℎ+𝑏</a:t>
            </a:r>
            <a:r>
              <a:rPr dirty="0" baseline="-13227" sz="1575" spc="75">
                <a:latin typeface="Cambria Math"/>
                <a:cs typeface="Cambria Math"/>
              </a:rPr>
              <a:t>2</a:t>
            </a:r>
            <a:r>
              <a:rPr dirty="0" sz="1300" spc="50">
                <a:latin typeface="Cambria Math"/>
                <a:cs typeface="Cambria Math"/>
              </a:rPr>
              <a:t>𝑘+𝑐</a:t>
            </a:r>
            <a:r>
              <a:rPr dirty="0" baseline="-13227" sz="1575" spc="75">
                <a:latin typeface="Cambria Math"/>
                <a:cs typeface="Cambria Math"/>
              </a:rPr>
              <a:t>2</a:t>
            </a:r>
            <a:endParaRPr baseline="-13227" sz="1575">
              <a:latin typeface="Cambria Math"/>
              <a:cs typeface="Cambria Math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591310" y="1841245"/>
            <a:ext cx="1817370" cy="0"/>
          </a:xfrm>
          <a:custGeom>
            <a:avLst/>
            <a:gdLst/>
            <a:ahLst/>
            <a:cxnLst/>
            <a:rect l="l" t="t" r="r" b="b"/>
            <a:pathLst>
              <a:path w="1817370" h="0">
                <a:moveTo>
                  <a:pt x="0" y="0"/>
                </a:moveTo>
                <a:lnTo>
                  <a:pt x="1816862" y="0"/>
                </a:lnTo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3616578" y="1715769"/>
            <a:ext cx="85788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……….</a:t>
            </a:r>
            <a:r>
              <a:rPr dirty="0" sz="1400" spc="-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(9)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29080" y="2069947"/>
            <a:ext cx="5304790" cy="6477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457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Putting </a:t>
            </a:r>
            <a:r>
              <a:rPr dirty="0" sz="1400" spc="15">
                <a:latin typeface="Cambria Math"/>
                <a:cs typeface="Cambria Math"/>
              </a:rPr>
              <a:t>𝑎</a:t>
            </a:r>
            <a:r>
              <a:rPr dirty="0" baseline="-16666" sz="1500" spc="22">
                <a:latin typeface="Cambria Math"/>
                <a:cs typeface="Cambria Math"/>
              </a:rPr>
              <a:t>1</a:t>
            </a:r>
            <a:r>
              <a:rPr dirty="0" sz="1400" spc="15">
                <a:latin typeface="Cambria Math"/>
                <a:cs typeface="Cambria Math"/>
              </a:rPr>
              <a:t>ℎ </a:t>
            </a:r>
            <a:r>
              <a:rPr dirty="0" sz="1400">
                <a:latin typeface="Cambria Math"/>
                <a:cs typeface="Cambria Math"/>
              </a:rPr>
              <a:t>+ 𝑏</a:t>
            </a:r>
            <a:r>
              <a:rPr dirty="0" baseline="-16666" sz="1500">
                <a:latin typeface="Cambria Math"/>
                <a:cs typeface="Cambria Math"/>
              </a:rPr>
              <a:t>1</a:t>
            </a:r>
            <a:r>
              <a:rPr dirty="0" sz="1400">
                <a:latin typeface="Cambria Math"/>
                <a:cs typeface="Cambria Math"/>
              </a:rPr>
              <a:t>𝑘 + </a:t>
            </a:r>
            <a:r>
              <a:rPr dirty="0" sz="1400" spc="-25">
                <a:latin typeface="Cambria Math"/>
                <a:cs typeface="Cambria Math"/>
              </a:rPr>
              <a:t>𝑐</a:t>
            </a:r>
            <a:r>
              <a:rPr dirty="0" baseline="-16666" sz="1500" spc="-37">
                <a:latin typeface="Cambria Math"/>
                <a:cs typeface="Cambria Math"/>
              </a:rPr>
              <a:t>1 </a:t>
            </a:r>
            <a:r>
              <a:rPr dirty="0" sz="1400">
                <a:latin typeface="Cambria Math"/>
                <a:cs typeface="Cambria Math"/>
              </a:rPr>
              <a:t>= 0 </a:t>
            </a:r>
            <a:r>
              <a:rPr dirty="0" sz="1400">
                <a:latin typeface="Times New Roman"/>
                <a:cs typeface="Times New Roman"/>
              </a:rPr>
              <a:t>&amp; </a:t>
            </a:r>
            <a:r>
              <a:rPr dirty="0" sz="1400" spc="25">
                <a:latin typeface="Cambria Math"/>
                <a:cs typeface="Cambria Math"/>
              </a:rPr>
              <a:t>𝑎</a:t>
            </a:r>
            <a:r>
              <a:rPr dirty="0" baseline="-16666" sz="1500" spc="37">
                <a:latin typeface="Cambria Math"/>
                <a:cs typeface="Cambria Math"/>
              </a:rPr>
              <a:t>2</a:t>
            </a:r>
            <a:r>
              <a:rPr dirty="0" sz="1400" spc="25">
                <a:latin typeface="Cambria Math"/>
                <a:cs typeface="Cambria Math"/>
              </a:rPr>
              <a:t>ℎ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sz="1400" spc="15">
                <a:latin typeface="Cambria Math"/>
                <a:cs typeface="Cambria Math"/>
              </a:rPr>
              <a:t>𝑏</a:t>
            </a:r>
            <a:r>
              <a:rPr dirty="0" baseline="-16666" sz="1500" spc="22">
                <a:latin typeface="Cambria Math"/>
                <a:cs typeface="Cambria Math"/>
              </a:rPr>
              <a:t>2</a:t>
            </a:r>
            <a:r>
              <a:rPr dirty="0" sz="1400" spc="15">
                <a:latin typeface="Cambria Math"/>
                <a:cs typeface="Cambria Math"/>
              </a:rPr>
              <a:t>𝑘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sz="1400" spc="-10">
                <a:latin typeface="Cambria Math"/>
                <a:cs typeface="Cambria Math"/>
              </a:rPr>
              <a:t>𝑐</a:t>
            </a:r>
            <a:r>
              <a:rPr dirty="0" baseline="-16666" sz="1500" spc="-15">
                <a:latin typeface="Cambria Math"/>
                <a:cs typeface="Cambria Math"/>
              </a:rPr>
              <a:t>2 </a:t>
            </a:r>
            <a:r>
              <a:rPr dirty="0" sz="1400">
                <a:latin typeface="Cambria Math"/>
                <a:cs typeface="Cambria Math"/>
              </a:rPr>
              <a:t>= 0 </a:t>
            </a:r>
            <a:r>
              <a:rPr dirty="0" sz="1400" spc="-5">
                <a:latin typeface="Times New Roman"/>
                <a:cs typeface="Times New Roman"/>
              </a:rPr>
              <a:t>then find </a:t>
            </a:r>
            <a:r>
              <a:rPr dirty="0" sz="1400" spc="5">
                <a:latin typeface="Times New Roman"/>
                <a:cs typeface="Times New Roman"/>
              </a:rPr>
              <a:t>(</a:t>
            </a:r>
            <a:r>
              <a:rPr dirty="0" sz="1400" spc="5">
                <a:latin typeface="Cambria Math"/>
                <a:cs typeface="Cambria Math"/>
              </a:rPr>
              <a:t>ℎ&amp;𝑘</a:t>
            </a:r>
            <a:r>
              <a:rPr dirty="0" sz="1400" spc="5">
                <a:latin typeface="Times New Roman"/>
                <a:cs typeface="Times New Roman"/>
              </a:rPr>
              <a:t>) </a:t>
            </a:r>
            <a:r>
              <a:rPr dirty="0" sz="1400" spc="-5">
                <a:latin typeface="Times New Roman"/>
                <a:cs typeface="Times New Roman"/>
              </a:rPr>
              <a:t>and  solve the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D.E.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327150" y="2979165"/>
            <a:ext cx="8255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latin typeface="Times New Roman"/>
                <a:cs typeface="Times New Roman"/>
              </a:rPr>
              <a:t>4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129080" y="2895345"/>
            <a:ext cx="58293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Ex </a:t>
            </a:r>
            <a:r>
              <a:rPr dirty="0" sz="1400">
                <a:latin typeface="Times New Roman"/>
                <a:cs typeface="Times New Roman"/>
              </a:rPr>
              <a:t>/</a:t>
            </a:r>
            <a:r>
              <a:rPr dirty="0" sz="1400" spc="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for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830577" y="3020821"/>
            <a:ext cx="213360" cy="0"/>
          </a:xfrm>
          <a:custGeom>
            <a:avLst/>
            <a:gdLst/>
            <a:ahLst/>
            <a:cxnLst/>
            <a:rect l="l" t="t" r="r" b="b"/>
            <a:pathLst>
              <a:path w="213360" h="0">
                <a:moveTo>
                  <a:pt x="0" y="0"/>
                </a:moveTo>
                <a:lnTo>
                  <a:pt x="213360" y="0"/>
                </a:lnTo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1817877" y="2710941"/>
            <a:ext cx="117284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300" spc="80">
                <a:latin typeface="Cambria Math"/>
                <a:cs typeface="Cambria Math"/>
              </a:rPr>
              <a:t>𝑑𝑦 </a:t>
            </a:r>
            <a:r>
              <a:rPr dirty="0" baseline="-32407" sz="2700">
                <a:latin typeface="Times New Roman"/>
                <a:cs typeface="Times New Roman"/>
              </a:rPr>
              <a:t>=</a:t>
            </a:r>
            <a:r>
              <a:rPr dirty="0" baseline="-32407" sz="2700" spc="607">
                <a:latin typeface="Times New Roman"/>
                <a:cs typeface="Times New Roman"/>
              </a:rPr>
              <a:t> </a:t>
            </a:r>
            <a:r>
              <a:rPr dirty="0" sz="1300" spc="40">
                <a:latin typeface="Cambria Math"/>
                <a:cs typeface="Cambria Math"/>
              </a:rPr>
              <a:t>2𝑥+𝑦+3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820926" y="3023361"/>
            <a:ext cx="1218565" cy="223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66725" algn="l"/>
              </a:tabLst>
            </a:pPr>
            <a:r>
              <a:rPr dirty="0" sz="1300" spc="125">
                <a:latin typeface="Cambria Math"/>
                <a:cs typeface="Cambria Math"/>
              </a:rPr>
              <a:t>𝑑</a:t>
            </a:r>
            <a:r>
              <a:rPr dirty="0" sz="1300" spc="130">
                <a:latin typeface="Cambria Math"/>
                <a:cs typeface="Cambria Math"/>
              </a:rPr>
              <a:t>𝑥</a:t>
            </a:r>
            <a:r>
              <a:rPr dirty="0" sz="1300">
                <a:latin typeface="Cambria Math"/>
                <a:cs typeface="Cambria Math"/>
              </a:rPr>
              <a:t>	</a:t>
            </a:r>
            <a:r>
              <a:rPr dirty="0" sz="1300" spc="20">
                <a:latin typeface="Cambria Math"/>
                <a:cs typeface="Cambria Math"/>
              </a:rPr>
              <a:t>4</a:t>
            </a:r>
            <a:r>
              <a:rPr dirty="0" sz="1300" spc="185">
                <a:latin typeface="Cambria Math"/>
                <a:cs typeface="Cambria Math"/>
              </a:rPr>
              <a:t>𝑥</a:t>
            </a:r>
            <a:r>
              <a:rPr dirty="0" sz="1300" spc="-25">
                <a:latin typeface="Cambria Math"/>
                <a:cs typeface="Cambria Math"/>
              </a:rPr>
              <a:t>+</a:t>
            </a:r>
            <a:r>
              <a:rPr dirty="0" sz="1300" spc="20">
                <a:latin typeface="Cambria Math"/>
                <a:cs typeface="Cambria Math"/>
              </a:rPr>
              <a:t>2</a:t>
            </a:r>
            <a:r>
              <a:rPr dirty="0" sz="1300" spc="204">
                <a:latin typeface="Cambria Math"/>
                <a:cs typeface="Cambria Math"/>
              </a:rPr>
              <a:t>𝑦</a:t>
            </a:r>
            <a:r>
              <a:rPr dirty="0" sz="1300" spc="-25">
                <a:latin typeface="Cambria Math"/>
                <a:cs typeface="Cambria Math"/>
              </a:rPr>
              <a:t>−</a:t>
            </a:r>
            <a:r>
              <a:rPr dirty="0" sz="1300" spc="30">
                <a:latin typeface="Cambria Math"/>
                <a:cs typeface="Cambria Math"/>
              </a:rPr>
              <a:t>5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2288158" y="3020821"/>
            <a:ext cx="737870" cy="0"/>
          </a:xfrm>
          <a:custGeom>
            <a:avLst/>
            <a:gdLst/>
            <a:ahLst/>
            <a:cxnLst/>
            <a:rect l="l" t="t" r="r" b="b"/>
            <a:pathLst>
              <a:path w="737869" h="0">
                <a:moveTo>
                  <a:pt x="0" y="0"/>
                </a:moveTo>
                <a:lnTo>
                  <a:pt x="737616" y="0"/>
                </a:lnTo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3101467" y="2895345"/>
            <a:ext cx="1701800" cy="3524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285"/>
              </a:lnSpc>
              <a:spcBef>
                <a:spcPts val="100"/>
              </a:spcBef>
              <a:tabLst>
                <a:tab pos="593090" algn="l"/>
              </a:tabLst>
            </a:pPr>
            <a:r>
              <a:rPr dirty="0" sz="1400">
                <a:latin typeface="Times New Roman"/>
                <a:cs typeface="Times New Roman"/>
              </a:rPr>
              <a:t>→│</a:t>
            </a:r>
            <a:r>
              <a:rPr dirty="0" baseline="29761" sz="2100">
                <a:latin typeface="Cambria Math"/>
                <a:cs typeface="Cambria Math"/>
              </a:rPr>
              <a:t>2	1</a:t>
            </a:r>
            <a:r>
              <a:rPr dirty="0" sz="1400">
                <a:latin typeface="Times New Roman"/>
                <a:cs typeface="Times New Roman"/>
              </a:rPr>
              <a:t>│= </a:t>
            </a:r>
            <a:r>
              <a:rPr dirty="0" sz="1400">
                <a:latin typeface="Cambria Math"/>
                <a:cs typeface="Cambria Math"/>
              </a:rPr>
              <a:t>4 − 4 </a:t>
            </a:r>
            <a:r>
              <a:rPr dirty="0" sz="1400">
                <a:latin typeface="Times New Roman"/>
                <a:cs typeface="Times New Roman"/>
              </a:rPr>
              <a:t>=</a:t>
            </a:r>
            <a:r>
              <a:rPr dirty="0" sz="1400" spc="-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0</a:t>
            </a:r>
            <a:endParaRPr sz="1400">
              <a:latin typeface="Times New Roman"/>
              <a:cs typeface="Times New Roman"/>
            </a:endParaRPr>
          </a:p>
          <a:p>
            <a:pPr marL="316865">
              <a:lnSpc>
                <a:spcPts val="1285"/>
              </a:lnSpc>
              <a:tabLst>
                <a:tab pos="593090" algn="l"/>
              </a:tabLst>
            </a:pPr>
            <a:r>
              <a:rPr dirty="0" sz="1400">
                <a:latin typeface="Cambria Math"/>
                <a:cs typeface="Cambria Math"/>
              </a:rPr>
              <a:t>4	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141780" y="3844163"/>
            <a:ext cx="160020" cy="0"/>
          </a:xfrm>
          <a:custGeom>
            <a:avLst/>
            <a:gdLst/>
            <a:ahLst/>
            <a:cxnLst/>
            <a:rect l="l" t="t" r="r" b="b"/>
            <a:pathLst>
              <a:path w="160019" h="0">
                <a:moveTo>
                  <a:pt x="0" y="0"/>
                </a:moveTo>
                <a:lnTo>
                  <a:pt x="16001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763522" y="3844163"/>
            <a:ext cx="165100" cy="0"/>
          </a:xfrm>
          <a:custGeom>
            <a:avLst/>
            <a:gdLst/>
            <a:ahLst/>
            <a:cxnLst/>
            <a:rect l="l" t="t" r="r" b="b"/>
            <a:pathLst>
              <a:path w="165100" h="0">
                <a:moveTo>
                  <a:pt x="0" y="0"/>
                </a:moveTo>
                <a:lnTo>
                  <a:pt x="16459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184145" y="3844163"/>
            <a:ext cx="160655" cy="0"/>
          </a:xfrm>
          <a:custGeom>
            <a:avLst/>
            <a:gdLst/>
            <a:ahLst/>
            <a:cxnLst/>
            <a:rect l="l" t="t" r="r" b="b"/>
            <a:pathLst>
              <a:path w="160655" h="0">
                <a:moveTo>
                  <a:pt x="0" y="0"/>
                </a:moveTo>
                <a:lnTo>
                  <a:pt x="16032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957195" y="3844163"/>
            <a:ext cx="309880" cy="0"/>
          </a:xfrm>
          <a:custGeom>
            <a:avLst/>
            <a:gdLst/>
            <a:ahLst/>
            <a:cxnLst/>
            <a:rect l="l" t="t" r="r" b="b"/>
            <a:pathLst>
              <a:path w="309879" h="0">
                <a:moveTo>
                  <a:pt x="0" y="0"/>
                </a:moveTo>
                <a:lnTo>
                  <a:pt x="309371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141780" y="4254119"/>
            <a:ext cx="160020" cy="0"/>
          </a:xfrm>
          <a:custGeom>
            <a:avLst/>
            <a:gdLst/>
            <a:ahLst/>
            <a:cxnLst/>
            <a:rect l="l" t="t" r="r" b="b"/>
            <a:pathLst>
              <a:path w="160019" h="0">
                <a:moveTo>
                  <a:pt x="0" y="0"/>
                </a:moveTo>
                <a:lnTo>
                  <a:pt x="16001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490725" y="4254119"/>
            <a:ext cx="712470" cy="0"/>
          </a:xfrm>
          <a:custGeom>
            <a:avLst/>
            <a:gdLst/>
            <a:ahLst/>
            <a:cxnLst/>
            <a:rect l="l" t="t" r="r" b="b"/>
            <a:pathLst>
              <a:path w="712469" h="0">
                <a:moveTo>
                  <a:pt x="0" y="0"/>
                </a:moveTo>
                <a:lnTo>
                  <a:pt x="71201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2464942" y="4254119"/>
            <a:ext cx="160020" cy="0"/>
          </a:xfrm>
          <a:custGeom>
            <a:avLst/>
            <a:gdLst/>
            <a:ahLst/>
            <a:cxnLst/>
            <a:rect l="l" t="t" r="r" b="b"/>
            <a:pathLst>
              <a:path w="160019" h="0">
                <a:moveTo>
                  <a:pt x="0" y="0"/>
                </a:moveTo>
                <a:lnTo>
                  <a:pt x="16001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1129080" y="3305530"/>
            <a:ext cx="2150745" cy="1127125"/>
          </a:xfrm>
          <a:prstGeom prst="rect">
            <a:avLst/>
          </a:prstGeom>
        </p:spPr>
        <p:txBody>
          <a:bodyPr wrap="square" lIns="0" tIns="527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14"/>
              </a:spcBef>
            </a:pPr>
            <a:r>
              <a:rPr dirty="0" sz="1400" spc="-5">
                <a:latin typeface="Times New Roman"/>
                <a:cs typeface="Times New Roman"/>
              </a:rPr>
              <a:t>Let </a:t>
            </a:r>
            <a:r>
              <a:rPr dirty="0" sz="1400">
                <a:latin typeface="Cambria Math"/>
                <a:cs typeface="Cambria Math"/>
              </a:rPr>
              <a:t>𝑧 = 2𝑥 +</a:t>
            </a:r>
            <a:r>
              <a:rPr dirty="0" sz="1400" spc="20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𝑦</a:t>
            </a:r>
            <a:endParaRPr sz="1400">
              <a:latin typeface="Cambria Math"/>
              <a:cs typeface="Cambria Math"/>
            </a:endParaRPr>
          </a:p>
          <a:p>
            <a:pPr marL="17145">
              <a:lnSpc>
                <a:spcPct val="100000"/>
              </a:lnSpc>
              <a:spcBef>
                <a:spcPts val="315"/>
              </a:spcBef>
            </a:pPr>
            <a:r>
              <a:rPr dirty="0" sz="1000" spc="45">
                <a:latin typeface="Cambria Math"/>
                <a:cs typeface="Cambria Math"/>
              </a:rPr>
              <a:t>𝑑𝑧 </a:t>
            </a:r>
            <a:r>
              <a:rPr dirty="0" baseline="-33730" sz="2100">
                <a:latin typeface="Times New Roman"/>
                <a:cs typeface="Times New Roman"/>
              </a:rPr>
              <a:t>= 2 + </a:t>
            </a:r>
            <a:r>
              <a:rPr dirty="0" sz="1000" spc="60">
                <a:latin typeface="Cambria Math"/>
                <a:cs typeface="Cambria Math"/>
              </a:rPr>
              <a:t>𝑑𝑦 </a:t>
            </a:r>
            <a:r>
              <a:rPr dirty="0" baseline="-33730" sz="2100">
                <a:latin typeface="Times New Roman"/>
                <a:cs typeface="Times New Roman"/>
              </a:rPr>
              <a:t>→ </a:t>
            </a:r>
            <a:r>
              <a:rPr dirty="0" sz="1000" spc="45">
                <a:latin typeface="Cambria Math"/>
                <a:cs typeface="Cambria Math"/>
              </a:rPr>
              <a:t>𝑑𝑧 </a:t>
            </a:r>
            <a:r>
              <a:rPr dirty="0" baseline="-33730" sz="2100">
                <a:latin typeface="Cambria Math"/>
                <a:cs typeface="Cambria Math"/>
              </a:rPr>
              <a:t>= 2 +</a:t>
            </a:r>
            <a:r>
              <a:rPr dirty="0" baseline="-33730" sz="2100" spc="37">
                <a:latin typeface="Cambria Math"/>
                <a:cs typeface="Cambria Math"/>
              </a:rPr>
              <a:t> </a:t>
            </a:r>
            <a:r>
              <a:rPr dirty="0" sz="1000" spc="20">
                <a:latin typeface="Cambria Math"/>
                <a:cs typeface="Cambria Math"/>
              </a:rPr>
              <a:t>𝑧+3</a:t>
            </a:r>
            <a:endParaRPr sz="10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254"/>
              </a:spcBef>
              <a:tabLst>
                <a:tab pos="635635" algn="l"/>
                <a:tab pos="1054735" algn="l"/>
                <a:tab pos="1827530" algn="l"/>
              </a:tabLst>
            </a:pPr>
            <a:r>
              <a:rPr dirty="0" sz="1000" spc="95">
                <a:latin typeface="Cambria Math"/>
                <a:cs typeface="Cambria Math"/>
              </a:rPr>
              <a:t>𝑑</a:t>
            </a:r>
            <a:r>
              <a:rPr dirty="0" sz="1000" spc="100">
                <a:latin typeface="Cambria Math"/>
                <a:cs typeface="Cambria Math"/>
              </a:rPr>
              <a:t>𝑥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sz="1000" spc="95">
                <a:latin typeface="Cambria Math"/>
                <a:cs typeface="Cambria Math"/>
              </a:rPr>
              <a:t>𝑑</a:t>
            </a:r>
            <a:r>
              <a:rPr dirty="0" sz="1000" spc="100">
                <a:latin typeface="Cambria Math"/>
                <a:cs typeface="Cambria Math"/>
              </a:rPr>
              <a:t>𝑥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sz="1000" spc="95">
                <a:latin typeface="Cambria Math"/>
                <a:cs typeface="Cambria Math"/>
              </a:rPr>
              <a:t>𝑑</a:t>
            </a:r>
            <a:r>
              <a:rPr dirty="0" sz="1000" spc="100">
                <a:latin typeface="Cambria Math"/>
                <a:cs typeface="Cambria Math"/>
              </a:rPr>
              <a:t>𝑥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sz="1000" spc="15">
                <a:latin typeface="Cambria Math"/>
                <a:cs typeface="Cambria Math"/>
              </a:rPr>
              <a:t>2</a:t>
            </a:r>
            <a:r>
              <a:rPr dirty="0" sz="1000" spc="125">
                <a:latin typeface="Cambria Math"/>
                <a:cs typeface="Cambria Math"/>
              </a:rPr>
              <a:t>𝑧</a:t>
            </a:r>
            <a:r>
              <a:rPr dirty="0" sz="1000" spc="-30">
                <a:latin typeface="Cambria Math"/>
                <a:cs typeface="Cambria Math"/>
              </a:rPr>
              <a:t>−</a:t>
            </a:r>
            <a:r>
              <a:rPr dirty="0" sz="1000" spc="20">
                <a:latin typeface="Cambria Math"/>
                <a:cs typeface="Cambria Math"/>
              </a:rPr>
              <a:t>5</a:t>
            </a:r>
            <a:endParaRPr sz="1000">
              <a:latin typeface="Cambria Math"/>
              <a:cs typeface="Cambria Math"/>
            </a:endParaRPr>
          </a:p>
          <a:p>
            <a:pPr marL="17145">
              <a:lnSpc>
                <a:spcPct val="100000"/>
              </a:lnSpc>
              <a:spcBef>
                <a:spcPts val="90"/>
              </a:spcBef>
            </a:pPr>
            <a:r>
              <a:rPr dirty="0" sz="1000" spc="45">
                <a:latin typeface="Cambria Math"/>
                <a:cs typeface="Cambria Math"/>
              </a:rPr>
              <a:t>𝑑𝑧 </a:t>
            </a:r>
            <a:r>
              <a:rPr dirty="0" baseline="-33730" sz="2100">
                <a:latin typeface="Times New Roman"/>
                <a:cs typeface="Times New Roman"/>
              </a:rPr>
              <a:t>= </a:t>
            </a:r>
            <a:r>
              <a:rPr dirty="0" sz="1000" spc="15">
                <a:latin typeface="Cambria Math"/>
                <a:cs typeface="Cambria Math"/>
              </a:rPr>
              <a:t>4𝑧−10+𝑧+3 </a:t>
            </a:r>
            <a:r>
              <a:rPr dirty="0" baseline="-33730" sz="2100">
                <a:latin typeface="Times New Roman"/>
                <a:cs typeface="Times New Roman"/>
              </a:rPr>
              <a:t>→ </a:t>
            </a:r>
            <a:r>
              <a:rPr dirty="0" sz="1000" spc="45">
                <a:latin typeface="Cambria Math"/>
                <a:cs typeface="Cambria Math"/>
              </a:rPr>
              <a:t>𝑑𝑧 </a:t>
            </a:r>
            <a:r>
              <a:rPr dirty="0" baseline="-33730" sz="2100">
                <a:latin typeface="Times New Roman"/>
                <a:cs typeface="Times New Roman"/>
              </a:rPr>
              <a:t>=</a:t>
            </a:r>
            <a:r>
              <a:rPr dirty="0" baseline="-33730" sz="2100" spc="465">
                <a:latin typeface="Times New Roman"/>
                <a:cs typeface="Times New Roman"/>
              </a:rPr>
              <a:t> </a:t>
            </a:r>
            <a:r>
              <a:rPr dirty="0" sz="1000" spc="20">
                <a:latin typeface="Cambria Math"/>
                <a:cs typeface="Cambria Math"/>
              </a:rPr>
              <a:t>5𝑧−7</a:t>
            </a:r>
            <a:endParaRPr sz="10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254"/>
              </a:spcBef>
              <a:tabLst>
                <a:tab pos="562610" algn="l"/>
                <a:tab pos="1335405" algn="l"/>
                <a:tab pos="1682750" algn="l"/>
              </a:tabLst>
            </a:pPr>
            <a:r>
              <a:rPr dirty="0" sz="1000" spc="50">
                <a:latin typeface="Cambria Math"/>
                <a:cs typeface="Cambria Math"/>
              </a:rPr>
              <a:t>𝑑𝑥	</a:t>
            </a:r>
            <a:r>
              <a:rPr dirty="0" sz="1000" spc="15">
                <a:latin typeface="Cambria Math"/>
                <a:cs typeface="Cambria Math"/>
              </a:rPr>
              <a:t>2𝑧−5	</a:t>
            </a:r>
            <a:r>
              <a:rPr dirty="0" sz="1000" spc="50">
                <a:latin typeface="Cambria Math"/>
                <a:cs typeface="Cambria Math"/>
              </a:rPr>
              <a:t>𝑑𝑥	</a:t>
            </a:r>
            <a:r>
              <a:rPr dirty="0" sz="1000" spc="20">
                <a:latin typeface="Cambria Math"/>
                <a:cs typeface="Cambria Math"/>
              </a:rPr>
              <a:t>2𝑧−5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2812414" y="4254119"/>
            <a:ext cx="309880" cy="0"/>
          </a:xfrm>
          <a:custGeom>
            <a:avLst/>
            <a:gdLst/>
            <a:ahLst/>
            <a:cxnLst/>
            <a:rect l="l" t="t" r="r" b="b"/>
            <a:pathLst>
              <a:path w="309880" h="0">
                <a:moveTo>
                  <a:pt x="0" y="0"/>
                </a:moveTo>
                <a:lnTo>
                  <a:pt x="30937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1141780" y="4664075"/>
            <a:ext cx="309880" cy="0"/>
          </a:xfrm>
          <a:custGeom>
            <a:avLst/>
            <a:gdLst/>
            <a:ahLst/>
            <a:cxnLst/>
            <a:rect l="l" t="t" r="r" b="b"/>
            <a:pathLst>
              <a:path w="309880" h="0">
                <a:moveTo>
                  <a:pt x="0" y="0"/>
                </a:moveTo>
                <a:lnTo>
                  <a:pt x="30937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4027296" y="4657978"/>
            <a:ext cx="73660" cy="12700"/>
          </a:xfrm>
          <a:custGeom>
            <a:avLst/>
            <a:gdLst/>
            <a:ahLst/>
            <a:cxnLst/>
            <a:rect l="l" t="t" r="r" b="b"/>
            <a:pathLst>
              <a:path w="73660" h="12700">
                <a:moveTo>
                  <a:pt x="0" y="12191"/>
                </a:moveTo>
                <a:lnTo>
                  <a:pt x="73151" y="12191"/>
                </a:lnTo>
                <a:lnTo>
                  <a:pt x="73151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1129080" y="4534026"/>
            <a:ext cx="4037965" cy="308610"/>
          </a:xfrm>
          <a:prstGeom prst="rect">
            <a:avLst/>
          </a:prstGeom>
        </p:spPr>
        <p:txBody>
          <a:bodyPr wrap="square" lIns="0" tIns="122555" rIns="0" bIns="0" rtlCol="0" vert="horz">
            <a:spAutoFit/>
          </a:bodyPr>
          <a:lstStyle/>
          <a:p>
            <a:pPr marL="12700" marR="5080">
              <a:lnSpc>
                <a:spcPct val="48700"/>
              </a:lnSpc>
              <a:spcBef>
                <a:spcPts val="965"/>
              </a:spcBef>
              <a:tabLst>
                <a:tab pos="2898140" algn="l"/>
                <a:tab pos="3536315" algn="l"/>
                <a:tab pos="3745229" algn="l"/>
              </a:tabLst>
            </a:pPr>
            <a:r>
              <a:rPr dirty="0" baseline="50000" sz="1500" spc="30">
                <a:latin typeface="Cambria Math"/>
                <a:cs typeface="Cambria Math"/>
              </a:rPr>
              <a:t>2𝑧−5  </a:t>
            </a:r>
            <a:r>
              <a:rPr dirty="0" baseline="3968" sz="2100">
                <a:latin typeface="Cambria Math"/>
                <a:cs typeface="Cambria Math"/>
              </a:rPr>
              <a:t>𝑑𝑧  = 𝑑𝑥 </a:t>
            </a:r>
            <a:r>
              <a:rPr dirty="0" baseline="3968" sz="2100" spc="-7">
                <a:latin typeface="Times New Roman"/>
                <a:cs typeface="Times New Roman"/>
              </a:rPr>
              <a:t>(using long division) </a:t>
            </a:r>
            <a:r>
              <a:rPr dirty="0" baseline="3968" sz="2100">
                <a:latin typeface="Times New Roman"/>
                <a:cs typeface="Times New Roman"/>
              </a:rPr>
              <a:t>→</a:t>
            </a:r>
            <a:r>
              <a:rPr dirty="0" sz="1400">
                <a:latin typeface="Cambria Math"/>
                <a:cs typeface="Cambria Math"/>
              </a:rPr>
              <a:t>∫ </a:t>
            </a:r>
            <a:r>
              <a:rPr dirty="0" baseline="50000" sz="1500" spc="30">
                <a:latin typeface="Cambria Math"/>
                <a:cs typeface="Cambria Math"/>
              </a:rPr>
              <a:t>2 </a:t>
            </a:r>
            <a:r>
              <a:rPr dirty="0" baseline="3968" sz="2100">
                <a:latin typeface="Cambria Math"/>
                <a:cs typeface="Cambria Math"/>
              </a:rPr>
              <a:t>𝑑𝑧</a:t>
            </a:r>
            <a:r>
              <a:rPr dirty="0" baseline="3968" sz="2100" spc="30">
                <a:latin typeface="Cambria Math"/>
                <a:cs typeface="Cambria Math"/>
              </a:rPr>
              <a:t> </a:t>
            </a:r>
            <a:r>
              <a:rPr dirty="0" baseline="3968" sz="2100">
                <a:latin typeface="Cambria Math"/>
                <a:cs typeface="Cambria Math"/>
              </a:rPr>
              <a:t>−</a:t>
            </a:r>
            <a:r>
              <a:rPr dirty="0" baseline="3968" sz="2100" spc="-104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∫		</a:t>
            </a:r>
            <a:r>
              <a:rPr dirty="0" baseline="50000" sz="1500" spc="-7">
                <a:latin typeface="Cambria Math"/>
                <a:cs typeface="Cambria Math"/>
              </a:rPr>
              <a:t>9  </a:t>
            </a:r>
            <a:r>
              <a:rPr dirty="0" sz="1000" spc="15">
                <a:latin typeface="Cambria Math"/>
                <a:cs typeface="Cambria Math"/>
              </a:rPr>
              <a:t>5</a:t>
            </a:r>
            <a:r>
              <a:rPr dirty="0" sz="1000" spc="110">
                <a:latin typeface="Cambria Math"/>
                <a:cs typeface="Cambria Math"/>
              </a:rPr>
              <a:t>𝑧</a:t>
            </a:r>
            <a:r>
              <a:rPr dirty="0" sz="1000" spc="-20">
                <a:latin typeface="Cambria Math"/>
                <a:cs typeface="Cambria Math"/>
              </a:rPr>
              <a:t>−</a:t>
            </a:r>
            <a:r>
              <a:rPr dirty="0" sz="1000" spc="20">
                <a:latin typeface="Cambria Math"/>
                <a:cs typeface="Cambria Math"/>
              </a:rPr>
              <a:t>7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sz="1000" spc="20">
                <a:latin typeface="Cambria Math"/>
                <a:cs typeface="Cambria Math"/>
              </a:rPr>
              <a:t>5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sz="1000" spc="15">
                <a:latin typeface="Cambria Math"/>
                <a:cs typeface="Cambria Math"/>
              </a:rPr>
              <a:t>5</a:t>
            </a:r>
            <a:r>
              <a:rPr dirty="0" sz="1000">
                <a:latin typeface="Cambria Math"/>
                <a:cs typeface="Cambria Math"/>
              </a:rPr>
              <a:t>(</a:t>
            </a:r>
            <a:r>
              <a:rPr dirty="0" sz="1000" spc="15">
                <a:latin typeface="Cambria Math"/>
                <a:cs typeface="Cambria Math"/>
              </a:rPr>
              <a:t>5</a:t>
            </a:r>
            <a:r>
              <a:rPr dirty="0" sz="1000" spc="110">
                <a:latin typeface="Cambria Math"/>
                <a:cs typeface="Cambria Math"/>
              </a:rPr>
              <a:t>𝑧</a:t>
            </a:r>
            <a:r>
              <a:rPr dirty="0" sz="1000" spc="-30">
                <a:latin typeface="Cambria Math"/>
                <a:cs typeface="Cambria Math"/>
              </a:rPr>
              <a:t>−</a:t>
            </a:r>
            <a:r>
              <a:rPr dirty="0" sz="1000" spc="30">
                <a:latin typeface="Cambria Math"/>
                <a:cs typeface="Cambria Math"/>
              </a:rPr>
              <a:t>7</a:t>
            </a:r>
            <a:r>
              <a:rPr dirty="0" sz="1000" spc="-5">
                <a:latin typeface="Cambria Math"/>
                <a:cs typeface="Cambria Math"/>
              </a:rPr>
              <a:t>)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4665853" y="4664075"/>
            <a:ext cx="488315" cy="0"/>
          </a:xfrm>
          <a:custGeom>
            <a:avLst/>
            <a:gdLst/>
            <a:ahLst/>
            <a:cxnLst/>
            <a:rect l="l" t="t" r="r" b="b"/>
            <a:pathLst>
              <a:path w="488314" h="0">
                <a:moveTo>
                  <a:pt x="0" y="0"/>
                </a:moveTo>
                <a:lnTo>
                  <a:pt x="48798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5171694" y="4534026"/>
            <a:ext cx="6496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3968" sz="2100">
                <a:latin typeface="Cambria Math"/>
                <a:cs typeface="Cambria Math"/>
              </a:rPr>
              <a:t>𝑑𝑧</a:t>
            </a:r>
            <a:r>
              <a:rPr dirty="0" baseline="3968" sz="2100">
                <a:latin typeface="Times New Roman"/>
                <a:cs typeface="Times New Roman"/>
              </a:rPr>
              <a:t>=</a:t>
            </a:r>
            <a:r>
              <a:rPr dirty="0" sz="1400">
                <a:latin typeface="Cambria Math"/>
                <a:cs typeface="Cambria Math"/>
              </a:rPr>
              <a:t>∫</a:t>
            </a:r>
            <a:r>
              <a:rPr dirty="0" sz="1400" spc="-140">
                <a:latin typeface="Cambria Math"/>
                <a:cs typeface="Cambria Math"/>
              </a:rPr>
              <a:t> </a:t>
            </a:r>
            <a:r>
              <a:rPr dirty="0" baseline="3968" sz="2100">
                <a:latin typeface="Cambria Math"/>
                <a:cs typeface="Cambria Math"/>
              </a:rPr>
              <a:t>𝑑𝑥</a:t>
            </a:r>
            <a:endParaRPr baseline="3968" sz="2100">
              <a:latin typeface="Cambria Math"/>
              <a:cs typeface="Cambria Math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1141780" y="5089270"/>
            <a:ext cx="73660" cy="12700"/>
          </a:xfrm>
          <a:custGeom>
            <a:avLst/>
            <a:gdLst/>
            <a:ahLst/>
            <a:cxnLst/>
            <a:rect l="l" t="t" r="r" b="b"/>
            <a:pathLst>
              <a:path w="73659" h="12700">
                <a:moveTo>
                  <a:pt x="0" y="12191"/>
                </a:moveTo>
                <a:lnTo>
                  <a:pt x="73152" y="12191"/>
                </a:lnTo>
                <a:lnTo>
                  <a:pt x="7315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1545589" y="5095366"/>
            <a:ext cx="146685" cy="0"/>
          </a:xfrm>
          <a:custGeom>
            <a:avLst/>
            <a:gdLst/>
            <a:ahLst/>
            <a:cxnLst/>
            <a:rect l="l" t="t" r="r" b="b"/>
            <a:pathLst>
              <a:path w="146685" h="0">
                <a:moveTo>
                  <a:pt x="0" y="0"/>
                </a:moveTo>
                <a:lnTo>
                  <a:pt x="146303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1185976" y="5494654"/>
            <a:ext cx="73660" cy="12700"/>
          </a:xfrm>
          <a:custGeom>
            <a:avLst/>
            <a:gdLst/>
            <a:ahLst/>
            <a:cxnLst/>
            <a:rect l="l" t="t" r="r" b="b"/>
            <a:pathLst>
              <a:path w="73659" h="12700">
                <a:moveTo>
                  <a:pt x="0" y="12191"/>
                </a:moveTo>
                <a:lnTo>
                  <a:pt x="73152" y="12191"/>
                </a:lnTo>
                <a:lnTo>
                  <a:pt x="7315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2161285" y="5500750"/>
            <a:ext cx="146685" cy="0"/>
          </a:xfrm>
          <a:custGeom>
            <a:avLst/>
            <a:gdLst/>
            <a:ahLst/>
            <a:cxnLst/>
            <a:rect l="l" t="t" r="r" b="b"/>
            <a:pathLst>
              <a:path w="146685" h="0">
                <a:moveTo>
                  <a:pt x="0" y="0"/>
                </a:moveTo>
                <a:lnTo>
                  <a:pt x="14660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2937382" y="5957950"/>
            <a:ext cx="213360" cy="0"/>
          </a:xfrm>
          <a:custGeom>
            <a:avLst/>
            <a:gdLst/>
            <a:ahLst/>
            <a:cxnLst/>
            <a:rect l="l" t="t" r="r" b="b"/>
            <a:pathLst>
              <a:path w="213360" h="0">
                <a:moveTo>
                  <a:pt x="0" y="0"/>
                </a:moveTo>
                <a:lnTo>
                  <a:pt x="213360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3443351" y="5957950"/>
            <a:ext cx="641985" cy="0"/>
          </a:xfrm>
          <a:custGeom>
            <a:avLst/>
            <a:gdLst/>
            <a:ahLst/>
            <a:cxnLst/>
            <a:rect l="l" t="t" r="r" b="b"/>
            <a:pathLst>
              <a:path w="641985" h="0">
                <a:moveTo>
                  <a:pt x="0" y="0"/>
                </a:moveTo>
                <a:lnTo>
                  <a:pt x="641908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 txBox="1"/>
          <p:nvPr/>
        </p:nvSpPr>
        <p:spPr>
          <a:xfrm>
            <a:off x="1129080" y="4954650"/>
            <a:ext cx="3569970" cy="156400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ts val="1395"/>
              </a:lnSpc>
              <a:spcBef>
                <a:spcPts val="105"/>
              </a:spcBef>
            </a:pPr>
            <a:r>
              <a:rPr dirty="0" baseline="47222" sz="1500" spc="30">
                <a:latin typeface="Cambria Math"/>
                <a:cs typeface="Cambria Math"/>
              </a:rPr>
              <a:t>2 </a:t>
            </a:r>
            <a:r>
              <a:rPr dirty="0" sz="1400">
                <a:latin typeface="Cambria Math"/>
                <a:cs typeface="Cambria Math"/>
              </a:rPr>
              <a:t>𝑧 − </a:t>
            </a:r>
            <a:r>
              <a:rPr dirty="0" baseline="47222" sz="1500" spc="-7">
                <a:latin typeface="Cambria Math"/>
                <a:cs typeface="Cambria Math"/>
              </a:rPr>
              <a:t>9 </a:t>
            </a:r>
            <a:r>
              <a:rPr dirty="0" sz="1400">
                <a:latin typeface="Cambria Math"/>
                <a:cs typeface="Cambria Math"/>
              </a:rPr>
              <a:t>ln</a:t>
            </a:r>
            <a:r>
              <a:rPr dirty="0" baseline="1984" sz="2100">
                <a:latin typeface="Cambria Math"/>
                <a:cs typeface="Cambria Math"/>
              </a:rPr>
              <a:t>(</a:t>
            </a:r>
            <a:r>
              <a:rPr dirty="0" sz="1400">
                <a:latin typeface="Cambria Math"/>
                <a:cs typeface="Cambria Math"/>
              </a:rPr>
              <a:t>5𝑧 − 7</a:t>
            </a:r>
            <a:r>
              <a:rPr dirty="0" baseline="1984" sz="2100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= 𝑥 + 𝑐 </a:t>
            </a:r>
            <a:r>
              <a:rPr dirty="0" sz="1400" spc="-5">
                <a:latin typeface="Times New Roman"/>
                <a:cs typeface="Times New Roman"/>
              </a:rPr>
              <a:t>but </a:t>
            </a:r>
            <a:r>
              <a:rPr dirty="0" sz="1400">
                <a:latin typeface="Cambria Math"/>
                <a:cs typeface="Cambria Math"/>
              </a:rPr>
              <a:t>𝑧 = 2𝑥 + 𝑦</a:t>
            </a:r>
            <a:r>
              <a:rPr dirty="0" sz="1400" spc="100">
                <a:latin typeface="Cambria Math"/>
                <a:cs typeface="Cambria Math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then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915"/>
              </a:lnSpc>
              <a:tabLst>
                <a:tab pos="415925" algn="l"/>
              </a:tabLst>
            </a:pPr>
            <a:r>
              <a:rPr dirty="0" sz="1000" spc="20">
                <a:latin typeface="Cambria Math"/>
                <a:cs typeface="Cambria Math"/>
              </a:rPr>
              <a:t>5	</a:t>
            </a:r>
            <a:r>
              <a:rPr dirty="0" sz="1000" spc="15">
                <a:latin typeface="Cambria Math"/>
                <a:cs typeface="Cambria Math"/>
              </a:rPr>
              <a:t>25</a:t>
            </a:r>
            <a:endParaRPr sz="1000">
              <a:latin typeface="Cambria Math"/>
              <a:cs typeface="Cambria Math"/>
            </a:endParaRPr>
          </a:p>
          <a:p>
            <a:pPr marL="56515">
              <a:lnSpc>
                <a:spcPts val="1395"/>
              </a:lnSpc>
              <a:spcBef>
                <a:spcPts val="880"/>
              </a:spcBef>
            </a:pPr>
            <a:r>
              <a:rPr dirty="0" baseline="47222" sz="1500" spc="30">
                <a:latin typeface="Cambria Math"/>
                <a:cs typeface="Cambria Math"/>
              </a:rPr>
              <a:t>2 </a:t>
            </a:r>
            <a:r>
              <a:rPr dirty="0" sz="1400">
                <a:latin typeface="Cambria Math"/>
                <a:cs typeface="Cambria Math"/>
              </a:rPr>
              <a:t>(2𝑥 + </a:t>
            </a:r>
            <a:r>
              <a:rPr dirty="0" sz="1400" spc="15">
                <a:latin typeface="Cambria Math"/>
                <a:cs typeface="Cambria Math"/>
              </a:rPr>
              <a:t>𝑦) </a:t>
            </a:r>
            <a:r>
              <a:rPr dirty="0" sz="1400">
                <a:latin typeface="Cambria Math"/>
                <a:cs typeface="Cambria Math"/>
              </a:rPr>
              <a:t>− </a:t>
            </a:r>
            <a:r>
              <a:rPr dirty="0" baseline="47222" sz="1500" spc="-7">
                <a:latin typeface="Cambria Math"/>
                <a:cs typeface="Cambria Math"/>
              </a:rPr>
              <a:t>9 </a:t>
            </a:r>
            <a:r>
              <a:rPr dirty="0" sz="1400">
                <a:latin typeface="Cambria Math"/>
                <a:cs typeface="Cambria Math"/>
              </a:rPr>
              <a:t>ln</a:t>
            </a:r>
            <a:r>
              <a:rPr dirty="0" baseline="1984" sz="2100">
                <a:latin typeface="Cambria Math"/>
                <a:cs typeface="Cambria Math"/>
              </a:rPr>
              <a:t>(</a:t>
            </a:r>
            <a:r>
              <a:rPr dirty="0" sz="1400">
                <a:latin typeface="Cambria Math"/>
                <a:cs typeface="Cambria Math"/>
              </a:rPr>
              <a:t>5(2𝑥 + </a:t>
            </a:r>
            <a:r>
              <a:rPr dirty="0" sz="1400" spc="5">
                <a:latin typeface="Cambria Math"/>
                <a:cs typeface="Cambria Math"/>
              </a:rPr>
              <a:t>𝑦) </a:t>
            </a:r>
            <a:r>
              <a:rPr dirty="0" sz="1400">
                <a:latin typeface="Cambria Math"/>
                <a:cs typeface="Cambria Math"/>
              </a:rPr>
              <a:t>− 7</a:t>
            </a:r>
            <a:r>
              <a:rPr dirty="0" baseline="1984" sz="2100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= 𝑥 +</a:t>
            </a:r>
            <a:r>
              <a:rPr dirty="0" sz="1400" spc="5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𝑐</a:t>
            </a:r>
            <a:endParaRPr sz="1400">
              <a:latin typeface="Cambria Math"/>
              <a:cs typeface="Cambria Math"/>
            </a:endParaRPr>
          </a:p>
          <a:p>
            <a:pPr marL="56515">
              <a:lnSpc>
                <a:spcPts val="915"/>
              </a:lnSpc>
              <a:tabLst>
                <a:tab pos="1031875" algn="l"/>
              </a:tabLst>
            </a:pPr>
            <a:r>
              <a:rPr dirty="0" sz="1000" spc="20">
                <a:latin typeface="Cambria Math"/>
                <a:cs typeface="Cambria Math"/>
              </a:rPr>
              <a:t>5	</a:t>
            </a:r>
            <a:r>
              <a:rPr dirty="0" sz="1000" spc="15">
                <a:latin typeface="Cambria Math"/>
                <a:cs typeface="Cambria Math"/>
              </a:rPr>
              <a:t>25</a:t>
            </a:r>
            <a:endParaRPr sz="1000">
              <a:latin typeface="Cambria Math"/>
              <a:cs typeface="Cambria Math"/>
            </a:endParaRPr>
          </a:p>
          <a:p>
            <a:pPr marL="1807845">
              <a:lnSpc>
                <a:spcPts val="1060"/>
              </a:lnSpc>
              <a:spcBef>
                <a:spcPts val="459"/>
              </a:spcBef>
              <a:tabLst>
                <a:tab pos="2360930" algn="l"/>
              </a:tabLst>
            </a:pPr>
            <a:r>
              <a:rPr dirty="0" sz="1300" spc="80">
                <a:latin typeface="Cambria Math"/>
                <a:cs typeface="Cambria Math"/>
              </a:rPr>
              <a:t>𝑑𝑦	</a:t>
            </a:r>
            <a:r>
              <a:rPr dirty="0" sz="1300" spc="40">
                <a:latin typeface="Cambria Math"/>
                <a:cs typeface="Cambria Math"/>
              </a:rPr>
              <a:t>𝑥−𝑦−2</a:t>
            </a:r>
            <a:endParaRPr sz="1300">
              <a:latin typeface="Cambria Math"/>
              <a:cs typeface="Cambria Math"/>
            </a:endParaRPr>
          </a:p>
          <a:p>
            <a:pPr marL="12700">
              <a:lnSpc>
                <a:spcPts val="1660"/>
              </a:lnSpc>
            </a:pPr>
            <a:r>
              <a:rPr dirty="0" sz="1400">
                <a:latin typeface="Times New Roman"/>
                <a:cs typeface="Times New Roman"/>
              </a:rPr>
              <a:t>Ex</a:t>
            </a:r>
            <a:r>
              <a:rPr dirty="0" baseline="-9259" sz="1350">
                <a:latin typeface="Times New Roman"/>
                <a:cs typeface="Times New Roman"/>
              </a:rPr>
              <a:t>5</a:t>
            </a:r>
            <a:r>
              <a:rPr dirty="0" sz="1400">
                <a:latin typeface="Times New Roman"/>
                <a:cs typeface="Times New Roman"/>
              </a:rPr>
              <a:t>/ </a:t>
            </a:r>
            <a:r>
              <a:rPr dirty="0" sz="1400" spc="-10">
                <a:latin typeface="Times New Roman"/>
                <a:cs typeface="Times New Roman"/>
              </a:rPr>
              <a:t>Solve </a:t>
            </a:r>
            <a:r>
              <a:rPr dirty="0" sz="1400" spc="-5">
                <a:latin typeface="Times New Roman"/>
                <a:cs typeface="Times New Roman"/>
              </a:rPr>
              <a:t>the following </a:t>
            </a:r>
            <a:r>
              <a:rPr dirty="0" baseline="-38461" sz="1950" spc="104">
                <a:latin typeface="Cambria Math"/>
                <a:cs typeface="Cambria Math"/>
              </a:rPr>
              <a:t>𝑑𝑥 </a:t>
            </a:r>
            <a:r>
              <a:rPr dirty="0" sz="1800">
                <a:latin typeface="Cambria Math"/>
                <a:cs typeface="Cambria Math"/>
              </a:rPr>
              <a:t>=</a:t>
            </a:r>
            <a:r>
              <a:rPr dirty="0" sz="1800" spc="-65">
                <a:latin typeface="Cambria Math"/>
                <a:cs typeface="Cambria Math"/>
              </a:rPr>
              <a:t> </a:t>
            </a:r>
            <a:r>
              <a:rPr dirty="0" baseline="-38461" sz="1950" spc="60">
                <a:latin typeface="Cambria Math"/>
                <a:cs typeface="Cambria Math"/>
              </a:rPr>
              <a:t>2𝑥+𝑦−1</a:t>
            </a:r>
            <a:endParaRPr baseline="-38461" sz="195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755"/>
              </a:spcBef>
            </a:pPr>
            <a:r>
              <a:rPr dirty="0" sz="1400" spc="-5">
                <a:latin typeface="Times New Roman"/>
                <a:cs typeface="Times New Roman"/>
              </a:rPr>
              <a:t>Sol: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129080" y="6567296"/>
            <a:ext cx="25082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-29761" sz="2100">
                <a:latin typeface="Times New Roman"/>
                <a:cs typeface="Times New Roman"/>
              </a:rPr>
              <a:t>│</a:t>
            </a:r>
            <a:r>
              <a:rPr dirty="0" sz="140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255572" y="6774560"/>
            <a:ext cx="50673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94970" algn="l"/>
              </a:tabLst>
            </a:pPr>
            <a:r>
              <a:rPr dirty="0" sz="1400">
                <a:latin typeface="Cambria Math"/>
                <a:cs typeface="Cambria Math"/>
              </a:rPr>
              <a:t>2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531366" y="6661784"/>
            <a:ext cx="112839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29761" sz="2100">
                <a:latin typeface="Cambria Math"/>
                <a:cs typeface="Cambria Math"/>
              </a:rPr>
              <a:t>−1</a:t>
            </a:r>
            <a:r>
              <a:rPr dirty="0" sz="1400">
                <a:latin typeface="Times New Roman"/>
                <a:cs typeface="Times New Roman"/>
              </a:rPr>
              <a:t>│= </a:t>
            </a:r>
            <a:r>
              <a:rPr dirty="0" sz="1400" spc="-5">
                <a:latin typeface="Times New Roman"/>
                <a:cs typeface="Times New Roman"/>
              </a:rPr>
              <a:t>1+ </a:t>
            </a:r>
            <a:r>
              <a:rPr dirty="0" sz="1400">
                <a:latin typeface="Times New Roman"/>
                <a:cs typeface="Times New Roman"/>
              </a:rPr>
              <a:t>2 =</a:t>
            </a:r>
            <a:r>
              <a:rPr dirty="0" sz="1400" spc="-1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3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3383407" y="7283577"/>
            <a:ext cx="227965" cy="223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300" spc="125">
                <a:latin typeface="Cambria Math"/>
                <a:cs typeface="Cambria Math"/>
              </a:rPr>
              <a:t>𝑑𝑥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3393059" y="7281036"/>
            <a:ext cx="213360" cy="0"/>
          </a:xfrm>
          <a:custGeom>
            <a:avLst/>
            <a:gdLst/>
            <a:ahLst/>
            <a:cxnLst/>
            <a:rect l="l" t="t" r="r" b="b"/>
            <a:pathLst>
              <a:path w="213360" h="0">
                <a:moveTo>
                  <a:pt x="0" y="0"/>
                </a:moveTo>
                <a:lnTo>
                  <a:pt x="213360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 txBox="1"/>
          <p:nvPr/>
        </p:nvSpPr>
        <p:spPr>
          <a:xfrm>
            <a:off x="1129080" y="7131176"/>
            <a:ext cx="270573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400" spc="-5">
                <a:latin typeface="Times New Roman"/>
                <a:cs typeface="Times New Roman"/>
              </a:rPr>
              <a:t>Let </a:t>
            </a:r>
            <a:r>
              <a:rPr dirty="0" sz="1400">
                <a:latin typeface="Cambria Math"/>
                <a:cs typeface="Cambria Math"/>
              </a:rPr>
              <a:t>𝑥 = 𝑋 + </a:t>
            </a:r>
            <a:r>
              <a:rPr dirty="0" sz="1400" spc="10">
                <a:latin typeface="Cambria Math"/>
                <a:cs typeface="Cambria Math"/>
              </a:rPr>
              <a:t>ℎ, </a:t>
            </a:r>
            <a:r>
              <a:rPr dirty="0" sz="1400">
                <a:latin typeface="Cambria Math"/>
                <a:cs typeface="Cambria Math"/>
              </a:rPr>
              <a:t>𝑦 = 𝑌 + 𝑘 </a:t>
            </a:r>
            <a:r>
              <a:rPr dirty="0" sz="1400">
                <a:latin typeface="Times New Roman"/>
                <a:cs typeface="Times New Roman"/>
              </a:rPr>
              <a:t>→ </a:t>
            </a:r>
            <a:r>
              <a:rPr dirty="0" baseline="44871" sz="1950" spc="120">
                <a:latin typeface="Cambria Math"/>
                <a:cs typeface="Cambria Math"/>
              </a:rPr>
              <a:t>𝑑𝑦</a:t>
            </a:r>
            <a:r>
              <a:rPr dirty="0" baseline="44871" sz="1950" spc="-97">
                <a:latin typeface="Cambria Math"/>
                <a:cs typeface="Cambria Math"/>
              </a:rPr>
              <a:t> </a:t>
            </a:r>
            <a:r>
              <a:rPr dirty="0" sz="1600" spc="-5">
                <a:latin typeface="Cambria Math"/>
                <a:cs typeface="Cambria Math"/>
              </a:rPr>
              <a:t>=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3946016" y="7067168"/>
            <a:ext cx="922655" cy="2012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50" spc="25">
                <a:latin typeface="Cambria Math"/>
                <a:cs typeface="Cambria Math"/>
              </a:rPr>
              <a:t>𝑋+ℎ−𝑌−𝑘−2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3862196" y="7289672"/>
            <a:ext cx="1090295" cy="2012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50" spc="25">
                <a:latin typeface="Cambria Math"/>
                <a:cs typeface="Cambria Math"/>
              </a:rPr>
              <a:t>2𝑋+2ℎ+𝑌+𝑘−1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3874896" y="7289418"/>
            <a:ext cx="1064260" cy="0"/>
          </a:xfrm>
          <a:custGeom>
            <a:avLst/>
            <a:gdLst/>
            <a:ahLst/>
            <a:cxnLst/>
            <a:rect l="l" t="t" r="r" b="b"/>
            <a:pathLst>
              <a:path w="1064260" h="0">
                <a:moveTo>
                  <a:pt x="0" y="0"/>
                </a:moveTo>
                <a:lnTo>
                  <a:pt x="1063752" y="0"/>
                </a:lnTo>
              </a:path>
            </a:pathLst>
          </a:custGeom>
          <a:ln w="1371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 txBox="1"/>
          <p:nvPr/>
        </p:nvSpPr>
        <p:spPr>
          <a:xfrm>
            <a:off x="1132128" y="9039605"/>
            <a:ext cx="227965" cy="223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300" spc="125">
                <a:latin typeface="Cambria Math"/>
                <a:cs typeface="Cambria Math"/>
              </a:rPr>
              <a:t>𝑑𝑥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1141780" y="9037065"/>
            <a:ext cx="213360" cy="0"/>
          </a:xfrm>
          <a:custGeom>
            <a:avLst/>
            <a:gdLst/>
            <a:ahLst/>
            <a:cxnLst/>
            <a:rect l="l" t="t" r="r" b="b"/>
            <a:pathLst>
              <a:path w="213359" h="0">
                <a:moveTo>
                  <a:pt x="0" y="0"/>
                </a:moveTo>
                <a:lnTo>
                  <a:pt x="213359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 txBox="1"/>
          <p:nvPr/>
        </p:nvSpPr>
        <p:spPr>
          <a:xfrm>
            <a:off x="1609089" y="9045702"/>
            <a:ext cx="412750" cy="2012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50" spc="30">
                <a:latin typeface="Cambria Math"/>
                <a:cs typeface="Cambria Math"/>
              </a:rPr>
              <a:t>2</a:t>
            </a:r>
            <a:r>
              <a:rPr dirty="0" sz="1150" spc="95">
                <a:latin typeface="Cambria Math"/>
                <a:cs typeface="Cambria Math"/>
              </a:rPr>
              <a:t>𝑋</a:t>
            </a:r>
            <a:r>
              <a:rPr dirty="0" sz="1150" spc="-25">
                <a:latin typeface="Cambria Math"/>
                <a:cs typeface="Cambria Math"/>
              </a:rPr>
              <a:t>+</a:t>
            </a:r>
            <a:r>
              <a:rPr dirty="0" sz="1150" spc="40">
                <a:latin typeface="Cambria Math"/>
                <a:cs typeface="Cambria Math"/>
              </a:rPr>
              <a:t>𝑌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1621789" y="9045447"/>
            <a:ext cx="388620" cy="0"/>
          </a:xfrm>
          <a:custGeom>
            <a:avLst/>
            <a:gdLst/>
            <a:ahLst/>
            <a:cxnLst/>
            <a:rect l="l" t="t" r="r" b="b"/>
            <a:pathLst>
              <a:path w="388619" h="0">
                <a:moveTo>
                  <a:pt x="0" y="0"/>
                </a:moveTo>
                <a:lnTo>
                  <a:pt x="388620" y="0"/>
                </a:lnTo>
              </a:path>
            </a:pathLst>
          </a:custGeom>
          <a:ln w="1371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 txBox="1"/>
          <p:nvPr/>
        </p:nvSpPr>
        <p:spPr>
          <a:xfrm>
            <a:off x="5161026" y="9053321"/>
            <a:ext cx="10033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105">
                <a:latin typeface="Cambria Math"/>
                <a:cs typeface="Cambria Math"/>
              </a:rPr>
              <a:t>𝑥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5170678" y="9046210"/>
            <a:ext cx="83820" cy="12700"/>
          </a:xfrm>
          <a:custGeom>
            <a:avLst/>
            <a:gdLst/>
            <a:ahLst/>
            <a:cxnLst/>
            <a:rect l="l" t="t" r="r" b="b"/>
            <a:pathLst>
              <a:path w="83820" h="12700">
                <a:moveTo>
                  <a:pt x="0" y="12191"/>
                </a:moveTo>
                <a:lnTo>
                  <a:pt x="83820" y="12191"/>
                </a:lnTo>
                <a:lnTo>
                  <a:pt x="83820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 txBox="1"/>
          <p:nvPr/>
        </p:nvSpPr>
        <p:spPr>
          <a:xfrm>
            <a:off x="1129080" y="8887205"/>
            <a:ext cx="498411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baseline="44871" sz="1950" spc="120">
                <a:latin typeface="Cambria Math"/>
                <a:cs typeface="Cambria Math"/>
              </a:rPr>
              <a:t>𝑑𝑦 </a:t>
            </a:r>
            <a:r>
              <a:rPr dirty="0" sz="1600" spc="-5">
                <a:latin typeface="Cambria Math"/>
                <a:cs typeface="Cambria Math"/>
              </a:rPr>
              <a:t>= </a:t>
            </a:r>
            <a:r>
              <a:rPr dirty="0" baseline="45893" sz="1725" spc="44">
                <a:latin typeface="Cambria Math"/>
                <a:cs typeface="Cambria Math"/>
              </a:rPr>
              <a:t>𝑋−𝑌</a:t>
            </a:r>
            <a:r>
              <a:rPr dirty="0" baseline="45893" sz="1725" spc="465">
                <a:latin typeface="Cambria Math"/>
                <a:cs typeface="Cambria Math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this equation is homogeneous then </a:t>
            </a:r>
            <a:r>
              <a:rPr dirty="0" sz="1400">
                <a:latin typeface="Times New Roman"/>
                <a:cs typeface="Times New Roman"/>
              </a:rPr>
              <a:t>let </a:t>
            </a:r>
            <a:r>
              <a:rPr dirty="0" sz="1400">
                <a:latin typeface="Cambria Math"/>
                <a:cs typeface="Cambria Math"/>
              </a:rPr>
              <a:t>𝑉 = </a:t>
            </a:r>
            <a:r>
              <a:rPr dirty="0" baseline="47222" sz="1500" spc="104">
                <a:latin typeface="Cambria Math"/>
                <a:cs typeface="Cambria Math"/>
              </a:rPr>
              <a:t>𝑦 </a:t>
            </a:r>
            <a:r>
              <a:rPr dirty="0" sz="1400">
                <a:latin typeface="Times New Roman"/>
                <a:cs typeface="Times New Roman"/>
              </a:rPr>
              <a:t>→ </a:t>
            </a:r>
            <a:r>
              <a:rPr dirty="0" sz="1400">
                <a:latin typeface="Cambria Math"/>
                <a:cs typeface="Cambria Math"/>
              </a:rPr>
              <a:t>𝑦 =</a:t>
            </a:r>
            <a:r>
              <a:rPr dirty="0" sz="1400" spc="-15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𝑉𝑥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1132128" y="9566858"/>
            <a:ext cx="227965" cy="223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300" spc="125">
                <a:latin typeface="Cambria Math"/>
                <a:cs typeface="Cambria Math"/>
              </a:rPr>
              <a:t>𝑑𝑥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1141780" y="9564319"/>
            <a:ext cx="213360" cy="0"/>
          </a:xfrm>
          <a:custGeom>
            <a:avLst/>
            <a:gdLst/>
            <a:ahLst/>
            <a:cxnLst/>
            <a:rect l="l" t="t" r="r" b="b"/>
            <a:pathLst>
              <a:path w="213359" h="0">
                <a:moveTo>
                  <a:pt x="0" y="0"/>
                </a:moveTo>
                <a:lnTo>
                  <a:pt x="213359" y="0"/>
                </a:lnTo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 txBox="1"/>
          <p:nvPr/>
        </p:nvSpPr>
        <p:spPr>
          <a:xfrm>
            <a:off x="2078482" y="9580574"/>
            <a:ext cx="18097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95">
                <a:latin typeface="Cambria Math"/>
                <a:cs typeface="Cambria Math"/>
              </a:rPr>
              <a:t>𝑑𝑥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2088133" y="9579558"/>
            <a:ext cx="168275" cy="0"/>
          </a:xfrm>
          <a:custGeom>
            <a:avLst/>
            <a:gdLst/>
            <a:ahLst/>
            <a:cxnLst/>
            <a:rect l="l" t="t" r="r" b="b"/>
            <a:pathLst>
              <a:path w="168275" h="0">
                <a:moveTo>
                  <a:pt x="0" y="0"/>
                </a:moveTo>
                <a:lnTo>
                  <a:pt x="16794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2996819" y="9572700"/>
            <a:ext cx="193675" cy="0"/>
          </a:xfrm>
          <a:custGeom>
            <a:avLst/>
            <a:gdLst/>
            <a:ahLst/>
            <a:cxnLst/>
            <a:rect l="l" t="t" r="r" b="b"/>
            <a:pathLst>
              <a:path w="193675" h="0">
                <a:moveTo>
                  <a:pt x="0" y="0"/>
                </a:moveTo>
                <a:lnTo>
                  <a:pt x="193548" y="0"/>
                </a:lnTo>
              </a:path>
            </a:pathLst>
          </a:custGeom>
          <a:ln w="1371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 txBox="1"/>
          <p:nvPr/>
        </p:nvSpPr>
        <p:spPr>
          <a:xfrm>
            <a:off x="1129080" y="9414458"/>
            <a:ext cx="271145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baseline="44871" sz="1950" spc="120">
                <a:latin typeface="Cambria Math"/>
                <a:cs typeface="Cambria Math"/>
              </a:rPr>
              <a:t>𝑑𝑦 </a:t>
            </a:r>
            <a:r>
              <a:rPr dirty="0" sz="1600" spc="-5">
                <a:latin typeface="Cambria Math"/>
                <a:cs typeface="Cambria Math"/>
              </a:rPr>
              <a:t>= </a:t>
            </a:r>
            <a:r>
              <a:rPr dirty="0" sz="1400">
                <a:latin typeface="Cambria Math"/>
                <a:cs typeface="Cambria Math"/>
              </a:rPr>
              <a:t>𝑉 + 𝑥 </a:t>
            </a:r>
            <a:r>
              <a:rPr dirty="0" baseline="47222" sz="1500" spc="52">
                <a:latin typeface="Cambria Math"/>
                <a:cs typeface="Cambria Math"/>
              </a:rPr>
              <a:t>𝑑𝑉 </a:t>
            </a:r>
            <a:r>
              <a:rPr dirty="0" sz="1400">
                <a:latin typeface="Times New Roman"/>
                <a:cs typeface="Times New Roman"/>
              </a:rPr>
              <a:t>→ </a:t>
            </a:r>
            <a:r>
              <a:rPr dirty="0" sz="1400">
                <a:latin typeface="Cambria Math"/>
                <a:cs typeface="Cambria Math"/>
              </a:rPr>
              <a:t>𝑉 + 𝑥 </a:t>
            </a:r>
            <a:r>
              <a:rPr dirty="0" baseline="45893" sz="1725" spc="67">
                <a:latin typeface="Cambria Math"/>
                <a:cs typeface="Cambria Math"/>
              </a:rPr>
              <a:t>𝑑𝑉 </a:t>
            </a:r>
            <a:r>
              <a:rPr dirty="0" sz="1600" spc="-5">
                <a:latin typeface="Times New Roman"/>
                <a:cs typeface="Times New Roman"/>
              </a:rPr>
              <a:t>=</a:t>
            </a:r>
            <a:r>
              <a:rPr dirty="0" sz="1600" spc="5">
                <a:latin typeface="Times New Roman"/>
                <a:cs typeface="Times New Roman"/>
              </a:rPr>
              <a:t> </a:t>
            </a:r>
            <a:r>
              <a:rPr dirty="0" baseline="45893" sz="1725" spc="67">
                <a:latin typeface="Cambria Math"/>
                <a:cs typeface="Cambria Math"/>
              </a:rPr>
              <a:t>𝑥−𝑉𝑥</a:t>
            </a:r>
            <a:endParaRPr baseline="45893" sz="1725">
              <a:latin typeface="Cambria Math"/>
              <a:cs typeface="Cambria Math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2988691" y="9572955"/>
            <a:ext cx="894715" cy="2012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15925" algn="l"/>
              </a:tabLst>
            </a:pPr>
            <a:r>
              <a:rPr dirty="0" sz="1150" spc="114">
                <a:latin typeface="Cambria Math"/>
                <a:cs typeface="Cambria Math"/>
              </a:rPr>
              <a:t>𝑑</a:t>
            </a:r>
            <a:r>
              <a:rPr dirty="0" sz="1150" spc="125">
                <a:latin typeface="Cambria Math"/>
                <a:cs typeface="Cambria Math"/>
              </a:rPr>
              <a:t>𝑥</a:t>
            </a:r>
            <a:r>
              <a:rPr dirty="0" sz="1150">
                <a:latin typeface="Cambria Math"/>
                <a:cs typeface="Cambria Math"/>
              </a:rPr>
              <a:t>	</a:t>
            </a:r>
            <a:r>
              <a:rPr dirty="0" sz="1150" spc="30">
                <a:latin typeface="Cambria Math"/>
                <a:cs typeface="Cambria Math"/>
              </a:rPr>
              <a:t>2</a:t>
            </a:r>
            <a:r>
              <a:rPr dirty="0" sz="1150" spc="150">
                <a:latin typeface="Cambria Math"/>
                <a:cs typeface="Cambria Math"/>
              </a:rPr>
              <a:t>𝑥</a:t>
            </a:r>
            <a:r>
              <a:rPr dirty="0" sz="1150" spc="-25">
                <a:latin typeface="Cambria Math"/>
                <a:cs typeface="Cambria Math"/>
              </a:rPr>
              <a:t>+</a:t>
            </a:r>
            <a:r>
              <a:rPr dirty="0" sz="1150" spc="50">
                <a:latin typeface="Cambria Math"/>
                <a:cs typeface="Cambria Math"/>
              </a:rPr>
              <a:t>𝑉</a:t>
            </a:r>
            <a:r>
              <a:rPr dirty="0" sz="1150" spc="125">
                <a:latin typeface="Cambria Math"/>
                <a:cs typeface="Cambria Math"/>
              </a:rPr>
              <a:t>𝑥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3405251" y="9572700"/>
            <a:ext cx="466725" cy="0"/>
          </a:xfrm>
          <a:custGeom>
            <a:avLst/>
            <a:gdLst/>
            <a:ahLst/>
            <a:cxnLst/>
            <a:rect l="l" t="t" r="r" b="b"/>
            <a:pathLst>
              <a:path w="466725" h="0">
                <a:moveTo>
                  <a:pt x="0" y="0"/>
                </a:moveTo>
                <a:lnTo>
                  <a:pt x="466648" y="0"/>
                </a:lnTo>
              </a:path>
            </a:pathLst>
          </a:custGeom>
          <a:ln w="1371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 txBox="1"/>
          <p:nvPr/>
        </p:nvSpPr>
        <p:spPr>
          <a:xfrm>
            <a:off x="2313558" y="7794116"/>
            <a:ext cx="55943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10">
                <a:latin typeface="Times New Roman"/>
                <a:cs typeface="Times New Roman"/>
              </a:rPr>
              <a:t>A</a:t>
            </a:r>
            <a:r>
              <a:rPr dirty="0" sz="1400">
                <a:latin typeface="Times New Roman"/>
                <a:cs typeface="Times New Roman"/>
              </a:rPr>
              <a:t>d</a:t>
            </a:r>
            <a:r>
              <a:rPr dirty="0" sz="1400" spc="-10">
                <a:latin typeface="Times New Roman"/>
                <a:cs typeface="Times New Roman"/>
              </a:rPr>
              <a:t>d</a:t>
            </a:r>
            <a:r>
              <a:rPr dirty="0" sz="1400">
                <a:latin typeface="Times New Roman"/>
                <a:cs typeface="Times New Roman"/>
              </a:rPr>
              <a:t>i</a:t>
            </a:r>
            <a:r>
              <a:rPr dirty="0" sz="1400" spc="-10">
                <a:latin typeface="Times New Roman"/>
                <a:cs typeface="Times New Roman"/>
              </a:rPr>
              <a:t>n</a:t>
            </a:r>
            <a:r>
              <a:rPr dirty="0" sz="1400">
                <a:latin typeface="Times New Roman"/>
                <a:cs typeface="Times New Roman"/>
              </a:rPr>
              <a:t>g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1076325" y="8223884"/>
            <a:ext cx="1781175" cy="342900"/>
          </a:xfrm>
          <a:custGeom>
            <a:avLst/>
            <a:gdLst/>
            <a:ahLst/>
            <a:cxnLst/>
            <a:rect l="l" t="t" r="r" b="b"/>
            <a:pathLst>
              <a:path w="1781175" h="342900">
                <a:moveTo>
                  <a:pt x="0" y="342900"/>
                </a:moveTo>
                <a:lnTo>
                  <a:pt x="1781175" y="342900"/>
                </a:lnTo>
                <a:lnTo>
                  <a:pt x="1781175" y="0"/>
                </a:lnTo>
                <a:lnTo>
                  <a:pt x="0" y="0"/>
                </a:lnTo>
                <a:lnTo>
                  <a:pt x="0" y="3429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 txBox="1"/>
          <p:nvPr/>
        </p:nvSpPr>
        <p:spPr>
          <a:xfrm>
            <a:off x="1161084" y="7971128"/>
            <a:ext cx="1501140" cy="523240"/>
          </a:xfrm>
          <a:prstGeom prst="rect">
            <a:avLst/>
          </a:prstGeom>
        </p:spPr>
        <p:txBody>
          <a:bodyPr wrap="square" lIns="0" tIns="47625" rIns="0" bIns="0" rtlCol="0" vert="horz">
            <a:spAutoFit/>
          </a:bodyPr>
          <a:lstStyle/>
          <a:p>
            <a:pPr marL="126364">
              <a:lnSpc>
                <a:spcPct val="100000"/>
              </a:lnSpc>
              <a:spcBef>
                <a:spcPts val="375"/>
              </a:spcBef>
            </a:pPr>
            <a:r>
              <a:rPr dirty="0" sz="1400">
                <a:latin typeface="Cambria Math"/>
                <a:cs typeface="Cambria Math"/>
              </a:rPr>
              <a:t>3ℎ −</a:t>
            </a:r>
            <a:r>
              <a:rPr dirty="0" sz="1400" spc="-1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3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dirty="0" sz="1400">
                <a:latin typeface="Arial"/>
                <a:cs typeface="Arial"/>
              </a:rPr>
              <a:t>→ </a:t>
            </a:r>
            <a:r>
              <a:rPr dirty="0" sz="1400">
                <a:latin typeface="Cambria Math"/>
                <a:cs typeface="Cambria Math"/>
              </a:rPr>
              <a:t>ℎ = </a:t>
            </a:r>
            <a:r>
              <a:rPr dirty="0" sz="1400">
                <a:latin typeface="Calibri"/>
                <a:cs typeface="Calibri"/>
              </a:rPr>
              <a:t>1&amp; </a:t>
            </a:r>
            <a:r>
              <a:rPr dirty="0" sz="1400">
                <a:latin typeface="Cambria Math"/>
                <a:cs typeface="Cambria Math"/>
              </a:rPr>
              <a:t>𝑘 =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−1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1234236" y="7405496"/>
            <a:ext cx="75374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ℎ − 𝑘 −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1156512" y="7663052"/>
            <a:ext cx="85153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mbria Math"/>
                <a:cs typeface="Cambria Math"/>
              </a:rPr>
              <a:t>2ℎ + 𝑘 −</a:t>
            </a:r>
            <a:r>
              <a:rPr dirty="0" sz="1400" spc="-3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8" name="object 68"/>
          <p:cNvSpPr/>
          <p:nvPr/>
        </p:nvSpPr>
        <p:spPr>
          <a:xfrm>
            <a:off x="1057275" y="7928609"/>
            <a:ext cx="1066800" cy="0"/>
          </a:xfrm>
          <a:custGeom>
            <a:avLst/>
            <a:gdLst/>
            <a:ahLst/>
            <a:cxnLst/>
            <a:rect l="l" t="t" r="r" b="b"/>
            <a:pathLst>
              <a:path w="1066800" h="0">
                <a:moveTo>
                  <a:pt x="1066800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 txBox="1"/>
          <p:nvPr/>
        </p:nvSpPr>
        <p:spPr>
          <a:xfrm>
            <a:off x="3694048" y="9799649"/>
            <a:ext cx="18034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2005"/>
              </a:lnSpc>
            </a:pPr>
            <a:fld id="{81D60167-4931-47E6-BA6A-407CBD079E47}" type="slidenum">
              <a:rPr dirty="0" sz="2000">
                <a:latin typeface="Calibri"/>
                <a:cs typeface="Calibri"/>
              </a:rPr>
              <a:t>4</a:t>
            </a:fld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73217" y="487780"/>
            <a:ext cx="1842770" cy="4648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695325" marR="5080" indent="-683260">
              <a:lnSpc>
                <a:spcPct val="130900"/>
              </a:lnSpc>
              <a:spcBef>
                <a:spcPts val="100"/>
              </a:spcBef>
            </a:pPr>
            <a:r>
              <a:rPr dirty="0" sz="1100" i="1">
                <a:latin typeface="Lucida Calligraphy"/>
                <a:cs typeface="Lucida Calligraphy"/>
              </a:rPr>
              <a:t>Asst. </a:t>
            </a:r>
            <a:r>
              <a:rPr dirty="0" sz="1100" spc="-5" i="1">
                <a:latin typeface="Lucida Calligraphy"/>
                <a:cs typeface="Lucida Calligraphy"/>
              </a:rPr>
              <a:t>Lec. Hussien Yossif  Radhi</a:t>
            </a:r>
            <a:endParaRPr sz="11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63955" y="467969"/>
            <a:ext cx="1892935" cy="4648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75310" marR="5080" indent="-563245">
              <a:lnSpc>
                <a:spcPct val="130900"/>
              </a:lnSpc>
              <a:spcBef>
                <a:spcPts val="100"/>
              </a:spcBef>
            </a:pPr>
            <a:r>
              <a:rPr dirty="0" sz="1100" i="1">
                <a:latin typeface="Lucida Calligraphy"/>
                <a:cs typeface="Lucida Calligraphy"/>
              </a:rPr>
              <a:t>Lecture </a:t>
            </a:r>
            <a:r>
              <a:rPr dirty="0" sz="1100" spc="-5" i="1">
                <a:latin typeface="Lucida Calligraphy"/>
                <a:cs typeface="Lucida Calligraphy"/>
              </a:rPr>
              <a:t>One: Differential  Equations</a:t>
            </a:r>
            <a:endParaRPr sz="1100">
              <a:latin typeface="Lucida Calligraphy"/>
              <a:cs typeface="Lucida Calligraphy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275841" y="1512061"/>
            <a:ext cx="167640" cy="0"/>
          </a:xfrm>
          <a:custGeom>
            <a:avLst/>
            <a:gdLst/>
            <a:ahLst/>
            <a:cxnLst/>
            <a:rect l="l" t="t" r="r" b="b"/>
            <a:pathLst>
              <a:path w="167640" h="0">
                <a:moveTo>
                  <a:pt x="0" y="0"/>
                </a:moveTo>
                <a:lnTo>
                  <a:pt x="16764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266189" y="1513077"/>
            <a:ext cx="62801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65760" algn="l"/>
              </a:tabLst>
            </a:pPr>
            <a:r>
              <a:rPr dirty="0" sz="1000" spc="95">
                <a:latin typeface="Cambria Math"/>
                <a:cs typeface="Cambria Math"/>
              </a:rPr>
              <a:t>𝑑</a:t>
            </a:r>
            <a:r>
              <a:rPr dirty="0" sz="1000" spc="100">
                <a:latin typeface="Cambria Math"/>
                <a:cs typeface="Cambria Math"/>
              </a:rPr>
              <a:t>𝑥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sz="1000" spc="15">
                <a:latin typeface="Cambria Math"/>
                <a:cs typeface="Cambria Math"/>
              </a:rPr>
              <a:t>2</a:t>
            </a:r>
            <a:r>
              <a:rPr dirty="0" sz="1000" spc="-20">
                <a:latin typeface="Cambria Math"/>
                <a:cs typeface="Cambria Math"/>
              </a:rPr>
              <a:t>+</a:t>
            </a:r>
            <a:r>
              <a:rPr dirty="0" sz="1000" spc="35">
                <a:latin typeface="Cambria Math"/>
                <a:cs typeface="Cambria Math"/>
              </a:rPr>
              <a:t>𝑉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632457" y="1512061"/>
            <a:ext cx="253365" cy="0"/>
          </a:xfrm>
          <a:custGeom>
            <a:avLst/>
            <a:gdLst/>
            <a:ahLst/>
            <a:cxnLst/>
            <a:rect l="l" t="t" r="r" b="b"/>
            <a:pathLst>
              <a:path w="253364" h="0">
                <a:moveTo>
                  <a:pt x="0" y="0"/>
                </a:moveTo>
                <a:lnTo>
                  <a:pt x="252983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585339" y="1512061"/>
            <a:ext cx="167640" cy="0"/>
          </a:xfrm>
          <a:custGeom>
            <a:avLst/>
            <a:gdLst/>
            <a:ahLst/>
            <a:cxnLst/>
            <a:rect l="l" t="t" r="r" b="b"/>
            <a:pathLst>
              <a:path w="167639" h="0">
                <a:moveTo>
                  <a:pt x="0" y="0"/>
                </a:moveTo>
                <a:lnTo>
                  <a:pt x="16763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129080" y="1266189"/>
            <a:ext cx="261683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-33730" sz="2100">
                <a:latin typeface="Times New Roman"/>
                <a:cs typeface="Times New Roman"/>
              </a:rPr>
              <a:t>x </a:t>
            </a:r>
            <a:r>
              <a:rPr dirty="0" sz="1000" spc="35">
                <a:latin typeface="Cambria Math"/>
                <a:cs typeface="Cambria Math"/>
              </a:rPr>
              <a:t>𝑑𝑉 </a:t>
            </a:r>
            <a:r>
              <a:rPr dirty="0" baseline="-33730" sz="2100">
                <a:latin typeface="Times New Roman"/>
                <a:cs typeface="Times New Roman"/>
              </a:rPr>
              <a:t>= </a:t>
            </a:r>
            <a:r>
              <a:rPr dirty="0" sz="1000" spc="5">
                <a:latin typeface="Cambria Math"/>
                <a:cs typeface="Cambria Math"/>
              </a:rPr>
              <a:t>1−𝑉 </a:t>
            </a:r>
            <a:r>
              <a:rPr dirty="0" baseline="-33730" sz="2100">
                <a:latin typeface="Cambria Math"/>
                <a:cs typeface="Cambria Math"/>
              </a:rPr>
              <a:t>− 𝑉 </a:t>
            </a:r>
            <a:r>
              <a:rPr dirty="0" baseline="-33730" sz="2100" spc="-7">
                <a:latin typeface="Times New Roman"/>
                <a:cs typeface="Times New Roman"/>
              </a:rPr>
              <a:t>→</a:t>
            </a:r>
            <a:r>
              <a:rPr dirty="0" baseline="-33730" sz="2100" spc="-7">
                <a:latin typeface="Cambria Math"/>
                <a:cs typeface="Cambria Math"/>
              </a:rPr>
              <a:t>x </a:t>
            </a:r>
            <a:r>
              <a:rPr dirty="0" sz="1000" spc="35">
                <a:latin typeface="Cambria Math"/>
                <a:cs typeface="Cambria Math"/>
              </a:rPr>
              <a:t>𝑑𝑉 </a:t>
            </a:r>
            <a:r>
              <a:rPr dirty="0" baseline="-33730" sz="2100">
                <a:latin typeface="Cambria Math"/>
                <a:cs typeface="Cambria Math"/>
              </a:rPr>
              <a:t>=</a:t>
            </a:r>
            <a:r>
              <a:rPr dirty="0" baseline="-33730" sz="2100" spc="225">
                <a:latin typeface="Cambria Math"/>
                <a:cs typeface="Cambria Math"/>
              </a:rPr>
              <a:t> </a:t>
            </a:r>
            <a:r>
              <a:rPr dirty="0" sz="1000" spc="20">
                <a:latin typeface="Cambria Math"/>
                <a:cs typeface="Cambria Math"/>
              </a:rPr>
              <a:t>1−𝑉−2𝑉+𝑉</a:t>
            </a:r>
            <a:r>
              <a:rPr dirty="0" baseline="24305" sz="1200" spc="30">
                <a:latin typeface="Cambria Math"/>
                <a:cs typeface="Cambria Math"/>
              </a:rPr>
              <a:t>2</a:t>
            </a:r>
            <a:endParaRPr baseline="24305" sz="1200">
              <a:latin typeface="Cambria Math"/>
              <a:cs typeface="Cambria Math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984626" y="1512061"/>
            <a:ext cx="753745" cy="0"/>
          </a:xfrm>
          <a:custGeom>
            <a:avLst/>
            <a:gdLst/>
            <a:ahLst/>
            <a:cxnLst/>
            <a:rect l="l" t="t" r="r" b="b"/>
            <a:pathLst>
              <a:path w="753745" h="0">
                <a:moveTo>
                  <a:pt x="0" y="0"/>
                </a:moveTo>
                <a:lnTo>
                  <a:pt x="75316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1348486" y="1927605"/>
            <a:ext cx="10033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105">
                <a:latin typeface="Cambria Math"/>
                <a:cs typeface="Cambria Math"/>
              </a:rPr>
              <a:t>𝑥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320038" y="1926589"/>
            <a:ext cx="160020" cy="0"/>
          </a:xfrm>
          <a:custGeom>
            <a:avLst/>
            <a:gdLst/>
            <a:ahLst/>
            <a:cxnLst/>
            <a:rect l="l" t="t" r="r" b="b"/>
            <a:pathLst>
              <a:path w="160019" h="0">
                <a:moveTo>
                  <a:pt x="0" y="0"/>
                </a:moveTo>
                <a:lnTo>
                  <a:pt x="16001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1173276" y="1796542"/>
            <a:ext cx="6496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mbria Math"/>
                <a:cs typeface="Cambria Math"/>
              </a:rPr>
              <a:t>∫ </a:t>
            </a:r>
            <a:r>
              <a:rPr dirty="0" baseline="50000" sz="1500" spc="75">
                <a:latin typeface="Cambria Math"/>
                <a:cs typeface="Cambria Math"/>
              </a:rPr>
              <a:t>𝑑𝑥 </a:t>
            </a:r>
            <a:r>
              <a:rPr dirty="0" baseline="3968" sz="2100">
                <a:latin typeface="Cambria Math"/>
                <a:cs typeface="Cambria Math"/>
              </a:rPr>
              <a:t>=</a:t>
            </a:r>
            <a:r>
              <a:rPr dirty="0" baseline="3968" sz="2100" spc="3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∫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985517" y="1732533"/>
            <a:ext cx="38481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>
                <a:latin typeface="Cambria Math"/>
                <a:cs typeface="Cambria Math"/>
              </a:rPr>
              <a:t>(</a:t>
            </a:r>
            <a:r>
              <a:rPr dirty="0" sz="1000" spc="15">
                <a:latin typeface="Cambria Math"/>
                <a:cs typeface="Cambria Math"/>
              </a:rPr>
              <a:t>2</a:t>
            </a:r>
            <a:r>
              <a:rPr dirty="0" sz="1000" spc="-15">
                <a:latin typeface="Cambria Math"/>
                <a:cs typeface="Cambria Math"/>
              </a:rPr>
              <a:t>+</a:t>
            </a:r>
            <a:r>
              <a:rPr dirty="0" sz="1000" spc="65">
                <a:latin typeface="Cambria Math"/>
                <a:cs typeface="Cambria Math"/>
              </a:rPr>
              <a:t>𝑉</a:t>
            </a:r>
            <a:r>
              <a:rPr dirty="0" sz="1000" spc="-5">
                <a:latin typeface="Cambria Math"/>
                <a:cs typeface="Cambria Math"/>
              </a:rPr>
              <a:t>)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827022" y="1927605"/>
            <a:ext cx="70167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20">
                <a:latin typeface="Cambria Math"/>
                <a:cs typeface="Cambria Math"/>
              </a:rPr>
              <a:t>(1−3V−V</a:t>
            </a:r>
            <a:r>
              <a:rPr dirty="0" baseline="20833" sz="1200" spc="30">
                <a:latin typeface="Cambria Math"/>
                <a:cs typeface="Cambria Math"/>
              </a:rPr>
              <a:t>2</a:t>
            </a:r>
            <a:r>
              <a:rPr dirty="0" sz="1000" spc="20">
                <a:latin typeface="Cambria Math"/>
                <a:cs typeface="Cambria Math"/>
              </a:rPr>
              <a:t>)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839722" y="1926589"/>
            <a:ext cx="675640" cy="0"/>
          </a:xfrm>
          <a:custGeom>
            <a:avLst/>
            <a:gdLst/>
            <a:ahLst/>
            <a:cxnLst/>
            <a:rect l="l" t="t" r="r" b="b"/>
            <a:pathLst>
              <a:path w="675639" h="0">
                <a:moveTo>
                  <a:pt x="0" y="0"/>
                </a:moveTo>
                <a:lnTo>
                  <a:pt x="67543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2533014" y="1427236"/>
            <a:ext cx="976630" cy="598170"/>
          </a:xfrm>
          <a:prstGeom prst="rect">
            <a:avLst/>
          </a:prstGeom>
        </p:spPr>
        <p:txBody>
          <a:bodyPr wrap="square" lIns="0" tIns="97790" rIns="0" bIns="0" rtlCol="0" vert="horz">
            <a:spAutoFit/>
          </a:bodyPr>
          <a:lstStyle/>
          <a:p>
            <a:pPr marL="55244">
              <a:lnSpc>
                <a:spcPct val="100000"/>
              </a:lnSpc>
              <a:spcBef>
                <a:spcPts val="770"/>
              </a:spcBef>
              <a:tabLst>
                <a:tab pos="716280" algn="l"/>
              </a:tabLst>
            </a:pPr>
            <a:r>
              <a:rPr dirty="0" sz="1000" spc="95">
                <a:latin typeface="Cambria Math"/>
                <a:cs typeface="Cambria Math"/>
              </a:rPr>
              <a:t>𝑑</a:t>
            </a:r>
            <a:r>
              <a:rPr dirty="0" sz="1000" spc="100">
                <a:latin typeface="Cambria Math"/>
                <a:cs typeface="Cambria Math"/>
              </a:rPr>
              <a:t>𝑥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sz="1000" spc="15">
                <a:latin typeface="Cambria Math"/>
                <a:cs typeface="Cambria Math"/>
              </a:rPr>
              <a:t>2</a:t>
            </a:r>
            <a:r>
              <a:rPr dirty="0" sz="1000" spc="-30">
                <a:latin typeface="Cambria Math"/>
                <a:cs typeface="Cambria Math"/>
              </a:rPr>
              <a:t>+</a:t>
            </a:r>
            <a:r>
              <a:rPr dirty="0" sz="1000" spc="35">
                <a:latin typeface="Cambria Math"/>
                <a:cs typeface="Cambria Math"/>
              </a:rPr>
              <a:t>𝑉</a:t>
            </a:r>
            <a:endParaRPr sz="10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955"/>
              </a:spcBef>
            </a:pPr>
            <a:r>
              <a:rPr dirty="0" sz="1400">
                <a:latin typeface="Cambria Math"/>
                <a:cs typeface="Cambria Math"/>
              </a:rPr>
              <a:t>𝑑𝑉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350010" y="2369565"/>
            <a:ext cx="10033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105">
                <a:latin typeface="Cambria Math"/>
                <a:cs typeface="Cambria Math"/>
              </a:rPr>
              <a:t>𝑥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275841" y="2368549"/>
            <a:ext cx="251460" cy="0"/>
          </a:xfrm>
          <a:custGeom>
            <a:avLst/>
            <a:gdLst/>
            <a:ahLst/>
            <a:cxnLst/>
            <a:rect l="l" t="t" r="r" b="b"/>
            <a:pathLst>
              <a:path w="251459" h="0">
                <a:moveTo>
                  <a:pt x="0" y="0"/>
                </a:moveTo>
                <a:lnTo>
                  <a:pt x="25145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1129080" y="2122677"/>
            <a:ext cx="66040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-35714" sz="2100">
                <a:latin typeface="Cambria Math"/>
                <a:cs typeface="Cambria Math"/>
              </a:rPr>
              <a:t>∫ </a:t>
            </a:r>
            <a:r>
              <a:rPr dirty="0" sz="1000" spc="25">
                <a:latin typeface="Cambria Math"/>
                <a:cs typeface="Cambria Math"/>
              </a:rPr>
              <a:t>−𝑑𝑥</a:t>
            </a:r>
            <a:r>
              <a:rPr dirty="0" sz="1000" spc="5">
                <a:latin typeface="Cambria Math"/>
                <a:cs typeface="Cambria Math"/>
              </a:rPr>
              <a:t> </a:t>
            </a:r>
            <a:r>
              <a:rPr dirty="0" baseline="-33730" sz="2100">
                <a:latin typeface="Times New Roman"/>
                <a:cs typeface="Times New Roman"/>
              </a:rPr>
              <a:t>=</a:t>
            </a:r>
            <a:r>
              <a:rPr dirty="0" baseline="-35714" sz="2100">
                <a:latin typeface="Cambria Math"/>
                <a:cs typeface="Cambria Math"/>
              </a:rPr>
              <a:t>∫</a:t>
            </a:r>
            <a:endParaRPr baseline="-35714" sz="2100">
              <a:latin typeface="Cambria Math"/>
              <a:cs typeface="Cambria Math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951989" y="2174493"/>
            <a:ext cx="38481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>
                <a:latin typeface="Cambria Math"/>
                <a:cs typeface="Cambria Math"/>
              </a:rPr>
              <a:t>(</a:t>
            </a:r>
            <a:r>
              <a:rPr dirty="0" sz="1000" spc="15">
                <a:latin typeface="Cambria Math"/>
                <a:cs typeface="Cambria Math"/>
              </a:rPr>
              <a:t>2</a:t>
            </a:r>
            <a:r>
              <a:rPr dirty="0" sz="1000" spc="-20">
                <a:latin typeface="Cambria Math"/>
                <a:cs typeface="Cambria Math"/>
              </a:rPr>
              <a:t>+</a:t>
            </a:r>
            <a:r>
              <a:rPr dirty="0" sz="1000" spc="70">
                <a:latin typeface="Cambria Math"/>
                <a:cs typeface="Cambria Math"/>
              </a:rPr>
              <a:t>𝑉</a:t>
            </a:r>
            <a:r>
              <a:rPr dirty="0" sz="1000" spc="-5">
                <a:latin typeface="Cambria Math"/>
                <a:cs typeface="Cambria Math"/>
              </a:rPr>
              <a:t>)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1806194" y="2368549"/>
            <a:ext cx="675640" cy="0"/>
          </a:xfrm>
          <a:custGeom>
            <a:avLst/>
            <a:gdLst/>
            <a:ahLst/>
            <a:cxnLst/>
            <a:rect l="l" t="t" r="r" b="b"/>
            <a:pathLst>
              <a:path w="675639" h="0">
                <a:moveTo>
                  <a:pt x="0" y="0"/>
                </a:moveTo>
                <a:lnTo>
                  <a:pt x="67543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2499486" y="2227833"/>
            <a:ext cx="24130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mbria Math"/>
                <a:cs typeface="Cambria Math"/>
              </a:rPr>
              <a:t>𝑑𝑉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350010" y="2810001"/>
            <a:ext cx="10033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105">
                <a:latin typeface="Cambria Math"/>
                <a:cs typeface="Cambria Math"/>
              </a:rPr>
              <a:t>𝑥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1275841" y="2808985"/>
            <a:ext cx="251460" cy="0"/>
          </a:xfrm>
          <a:custGeom>
            <a:avLst/>
            <a:gdLst/>
            <a:ahLst/>
            <a:cxnLst/>
            <a:rect l="l" t="t" r="r" b="b"/>
            <a:pathLst>
              <a:path w="251459" h="0">
                <a:moveTo>
                  <a:pt x="0" y="0"/>
                </a:moveTo>
                <a:lnTo>
                  <a:pt x="25145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1129080" y="2563113"/>
            <a:ext cx="66040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-35714" sz="2100">
                <a:latin typeface="Cambria Math"/>
                <a:cs typeface="Cambria Math"/>
              </a:rPr>
              <a:t>∫ </a:t>
            </a:r>
            <a:r>
              <a:rPr dirty="0" sz="1000" spc="25">
                <a:latin typeface="Cambria Math"/>
                <a:cs typeface="Cambria Math"/>
              </a:rPr>
              <a:t>−𝑑𝑥</a:t>
            </a:r>
            <a:r>
              <a:rPr dirty="0" sz="1000" spc="5">
                <a:latin typeface="Cambria Math"/>
                <a:cs typeface="Cambria Math"/>
              </a:rPr>
              <a:t> </a:t>
            </a:r>
            <a:r>
              <a:rPr dirty="0" baseline="-33730" sz="2100">
                <a:latin typeface="Times New Roman"/>
                <a:cs typeface="Times New Roman"/>
              </a:rPr>
              <a:t>=</a:t>
            </a:r>
            <a:r>
              <a:rPr dirty="0" baseline="-35714" sz="2100">
                <a:latin typeface="Cambria Math"/>
                <a:cs typeface="Cambria Math"/>
              </a:rPr>
              <a:t>∫</a:t>
            </a:r>
            <a:endParaRPr baseline="-35714" sz="2100">
              <a:latin typeface="Cambria Math"/>
              <a:cs typeface="Cambria Math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793494" y="2369565"/>
            <a:ext cx="701675" cy="42290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20">
                <a:latin typeface="Cambria Math"/>
                <a:cs typeface="Cambria Math"/>
              </a:rPr>
              <a:t>(V</a:t>
            </a:r>
            <a:r>
              <a:rPr dirty="0" baseline="20833" sz="1200" spc="30">
                <a:latin typeface="Cambria Math"/>
                <a:cs typeface="Cambria Math"/>
              </a:rPr>
              <a:t>2</a:t>
            </a:r>
            <a:r>
              <a:rPr dirty="0" sz="1000" spc="20">
                <a:latin typeface="Cambria Math"/>
                <a:cs typeface="Cambria Math"/>
              </a:rPr>
              <a:t>+3𝑉−1)</a:t>
            </a:r>
            <a:endParaRPr sz="1000">
              <a:latin typeface="Cambria Math"/>
              <a:cs typeface="Cambria Math"/>
            </a:endParaRPr>
          </a:p>
          <a:p>
            <a:pPr marL="326390">
              <a:lnSpc>
                <a:spcPct val="100000"/>
              </a:lnSpc>
              <a:spcBef>
                <a:spcPts val="730"/>
              </a:spcBef>
            </a:pPr>
            <a:r>
              <a:rPr dirty="0" sz="1000">
                <a:latin typeface="Cambria Math"/>
                <a:cs typeface="Cambria Math"/>
              </a:rPr>
              <a:t>(</a:t>
            </a:r>
            <a:r>
              <a:rPr dirty="0" sz="1000" spc="20">
                <a:latin typeface="Cambria Math"/>
                <a:cs typeface="Cambria Math"/>
              </a:rPr>
              <a:t>2</a:t>
            </a:r>
            <a:r>
              <a:rPr dirty="0" sz="1000" spc="-30">
                <a:latin typeface="Cambria Math"/>
                <a:cs typeface="Cambria Math"/>
              </a:rPr>
              <a:t>+</a:t>
            </a:r>
            <a:r>
              <a:rPr dirty="0" sz="1000" spc="65">
                <a:latin typeface="Cambria Math"/>
                <a:cs typeface="Cambria Math"/>
              </a:rPr>
              <a:t>𝑉</a:t>
            </a:r>
            <a:r>
              <a:rPr dirty="0" sz="1000" spc="-5">
                <a:latin typeface="Cambria Math"/>
                <a:cs typeface="Cambria Math"/>
              </a:rPr>
              <a:t>)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2525902" y="2923285"/>
            <a:ext cx="60960" cy="7620"/>
          </a:xfrm>
          <a:custGeom>
            <a:avLst/>
            <a:gdLst/>
            <a:ahLst/>
            <a:cxnLst/>
            <a:rect l="l" t="t" r="r" b="b"/>
            <a:pathLst>
              <a:path w="60960" h="7619">
                <a:moveTo>
                  <a:pt x="0" y="7619"/>
                </a:moveTo>
                <a:lnTo>
                  <a:pt x="60960" y="7619"/>
                </a:lnTo>
                <a:lnTo>
                  <a:pt x="60960" y="0"/>
                </a:lnTo>
                <a:lnTo>
                  <a:pt x="0" y="0"/>
                </a:lnTo>
                <a:lnTo>
                  <a:pt x="0" y="761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2513202" y="2912109"/>
            <a:ext cx="238760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spc="35">
                <a:latin typeface="Cambria Math"/>
                <a:cs typeface="Cambria Math"/>
              </a:rPr>
              <a:t>4</a:t>
            </a:r>
            <a:r>
              <a:rPr dirty="0" sz="800" spc="245">
                <a:latin typeface="Cambria Math"/>
                <a:cs typeface="Cambria Math"/>
              </a:rPr>
              <a:t> </a:t>
            </a:r>
            <a:r>
              <a:rPr dirty="0" sz="800" spc="35">
                <a:latin typeface="Cambria Math"/>
                <a:cs typeface="Cambria Math"/>
              </a:rPr>
              <a:t>4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2678302" y="2923285"/>
            <a:ext cx="60960" cy="7620"/>
          </a:xfrm>
          <a:custGeom>
            <a:avLst/>
            <a:gdLst/>
            <a:ahLst/>
            <a:cxnLst/>
            <a:rect l="l" t="t" r="r" b="b"/>
            <a:pathLst>
              <a:path w="60960" h="7619">
                <a:moveTo>
                  <a:pt x="0" y="7619"/>
                </a:moveTo>
                <a:lnTo>
                  <a:pt x="60960" y="7619"/>
                </a:lnTo>
                <a:lnTo>
                  <a:pt x="60960" y="0"/>
                </a:lnTo>
                <a:lnTo>
                  <a:pt x="0" y="0"/>
                </a:lnTo>
                <a:lnTo>
                  <a:pt x="0" y="761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1793494" y="2823717"/>
            <a:ext cx="101155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15">
                <a:latin typeface="Cambria Math"/>
                <a:cs typeface="Cambria Math"/>
              </a:rPr>
              <a:t>(𝑉</a:t>
            </a:r>
            <a:r>
              <a:rPr dirty="0" baseline="20833" sz="1200" spc="22">
                <a:latin typeface="Cambria Math"/>
                <a:cs typeface="Cambria Math"/>
              </a:rPr>
              <a:t>2</a:t>
            </a:r>
            <a:r>
              <a:rPr dirty="0" sz="1000" spc="15">
                <a:latin typeface="Cambria Math"/>
                <a:cs typeface="Cambria Math"/>
              </a:rPr>
              <a:t>+3𝑉−1+</a:t>
            </a:r>
            <a:r>
              <a:rPr dirty="0" baseline="41666" sz="1200" spc="22">
                <a:latin typeface="Cambria Math"/>
                <a:cs typeface="Cambria Math"/>
              </a:rPr>
              <a:t>9</a:t>
            </a:r>
            <a:r>
              <a:rPr dirty="0" sz="1000" spc="15">
                <a:latin typeface="Cambria Math"/>
                <a:cs typeface="Cambria Math"/>
              </a:rPr>
              <a:t>−</a:t>
            </a:r>
            <a:r>
              <a:rPr dirty="0" baseline="41666" sz="1200" spc="22">
                <a:latin typeface="Cambria Math"/>
                <a:cs typeface="Cambria Math"/>
              </a:rPr>
              <a:t>9</a:t>
            </a:r>
            <a:r>
              <a:rPr dirty="0" sz="1000" spc="15">
                <a:latin typeface="Cambria Math"/>
                <a:cs typeface="Cambria Math"/>
              </a:rPr>
              <a:t>)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1806194" y="2808985"/>
            <a:ext cx="986790" cy="0"/>
          </a:xfrm>
          <a:custGeom>
            <a:avLst/>
            <a:gdLst/>
            <a:ahLst/>
            <a:cxnLst/>
            <a:rect l="l" t="t" r="r" b="b"/>
            <a:pathLst>
              <a:path w="986789" h="0">
                <a:moveTo>
                  <a:pt x="0" y="0"/>
                </a:moveTo>
                <a:lnTo>
                  <a:pt x="98633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2848482" y="2668269"/>
            <a:ext cx="24130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mbria Math"/>
                <a:cs typeface="Cambria Math"/>
              </a:rPr>
              <a:t>𝑑𝑉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350010" y="3300729"/>
            <a:ext cx="10033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105">
                <a:latin typeface="Cambria Math"/>
                <a:cs typeface="Cambria Math"/>
              </a:rPr>
              <a:t>𝑥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1275841" y="3299713"/>
            <a:ext cx="251460" cy="0"/>
          </a:xfrm>
          <a:custGeom>
            <a:avLst/>
            <a:gdLst/>
            <a:ahLst/>
            <a:cxnLst/>
            <a:rect l="l" t="t" r="r" b="b"/>
            <a:pathLst>
              <a:path w="251459" h="0">
                <a:moveTo>
                  <a:pt x="0" y="0"/>
                </a:moveTo>
                <a:lnTo>
                  <a:pt x="25145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 txBox="1"/>
          <p:nvPr/>
        </p:nvSpPr>
        <p:spPr>
          <a:xfrm>
            <a:off x="1129080" y="3053842"/>
            <a:ext cx="66040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-35714" sz="2100">
                <a:latin typeface="Cambria Math"/>
                <a:cs typeface="Cambria Math"/>
              </a:rPr>
              <a:t>∫ </a:t>
            </a:r>
            <a:r>
              <a:rPr dirty="0" sz="1000" spc="25">
                <a:latin typeface="Cambria Math"/>
                <a:cs typeface="Cambria Math"/>
              </a:rPr>
              <a:t>−𝑑𝑥</a:t>
            </a:r>
            <a:r>
              <a:rPr dirty="0" sz="1000" spc="5">
                <a:latin typeface="Cambria Math"/>
                <a:cs typeface="Cambria Math"/>
              </a:rPr>
              <a:t> </a:t>
            </a:r>
            <a:r>
              <a:rPr dirty="0" baseline="-33730" sz="2100">
                <a:latin typeface="Times New Roman"/>
                <a:cs typeface="Times New Roman"/>
              </a:rPr>
              <a:t>=</a:t>
            </a:r>
            <a:r>
              <a:rPr dirty="0" baseline="-35714" sz="2100">
                <a:latin typeface="Cambria Math"/>
                <a:cs typeface="Cambria Math"/>
              </a:rPr>
              <a:t>∫</a:t>
            </a:r>
            <a:endParaRPr baseline="-35714" sz="2100">
              <a:latin typeface="Cambria Math"/>
              <a:cs typeface="Cambria Math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025142" y="3105657"/>
            <a:ext cx="38354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15">
                <a:latin typeface="Cambria Math"/>
                <a:cs typeface="Cambria Math"/>
              </a:rPr>
              <a:t>(</a:t>
            </a:r>
            <a:r>
              <a:rPr dirty="0" sz="1000" spc="15">
                <a:latin typeface="Cambria Math"/>
                <a:cs typeface="Cambria Math"/>
              </a:rPr>
              <a:t>2</a:t>
            </a:r>
            <a:r>
              <a:rPr dirty="0" sz="1000" spc="-15">
                <a:latin typeface="Cambria Math"/>
                <a:cs typeface="Cambria Math"/>
              </a:rPr>
              <a:t>+</a:t>
            </a:r>
            <a:r>
              <a:rPr dirty="0" sz="1000" spc="65">
                <a:latin typeface="Cambria Math"/>
                <a:cs typeface="Cambria Math"/>
              </a:rPr>
              <a:t>𝑉</a:t>
            </a:r>
            <a:r>
              <a:rPr dirty="0" sz="1000" spc="-5">
                <a:latin typeface="Cambria Math"/>
                <a:cs typeface="Cambria Math"/>
              </a:rPr>
              <a:t>)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2359786" y="3414013"/>
            <a:ext cx="60960" cy="7620"/>
          </a:xfrm>
          <a:custGeom>
            <a:avLst/>
            <a:gdLst/>
            <a:ahLst/>
            <a:cxnLst/>
            <a:rect l="l" t="t" r="r" b="b"/>
            <a:pathLst>
              <a:path w="60960" h="7620">
                <a:moveTo>
                  <a:pt x="0" y="7620"/>
                </a:moveTo>
                <a:lnTo>
                  <a:pt x="60960" y="7620"/>
                </a:lnTo>
                <a:lnTo>
                  <a:pt x="60960" y="0"/>
                </a:lnTo>
                <a:lnTo>
                  <a:pt x="0" y="0"/>
                </a:lnTo>
                <a:lnTo>
                  <a:pt x="0" y="76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 txBox="1"/>
          <p:nvPr/>
        </p:nvSpPr>
        <p:spPr>
          <a:xfrm>
            <a:off x="2347086" y="3402837"/>
            <a:ext cx="240665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spc="35">
                <a:latin typeface="Cambria Math"/>
                <a:cs typeface="Cambria Math"/>
              </a:rPr>
              <a:t>4</a:t>
            </a:r>
            <a:r>
              <a:rPr dirty="0" sz="800" spc="40">
                <a:latin typeface="Cambria Math"/>
                <a:cs typeface="Cambria Math"/>
              </a:rPr>
              <a:t> </a:t>
            </a:r>
            <a:r>
              <a:rPr dirty="0" sz="800" spc="35">
                <a:latin typeface="Cambria Math"/>
                <a:cs typeface="Cambria Math"/>
              </a:rPr>
              <a:t>2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793494" y="3314446"/>
            <a:ext cx="84645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20">
                <a:latin typeface="Cambria Math"/>
                <a:cs typeface="Cambria Math"/>
              </a:rPr>
              <a:t>(𝑉</a:t>
            </a:r>
            <a:r>
              <a:rPr dirty="0" baseline="20833" sz="1200" spc="30">
                <a:latin typeface="Cambria Math"/>
                <a:cs typeface="Cambria Math"/>
              </a:rPr>
              <a:t>2</a:t>
            </a:r>
            <a:r>
              <a:rPr dirty="0" sz="1000" spc="20">
                <a:latin typeface="Cambria Math"/>
                <a:cs typeface="Cambria Math"/>
              </a:rPr>
              <a:t>+3𝑉+</a:t>
            </a:r>
            <a:r>
              <a:rPr dirty="0" baseline="41666" sz="1200" spc="30">
                <a:latin typeface="Cambria Math"/>
                <a:cs typeface="Cambria Math"/>
              </a:rPr>
              <a:t>9</a:t>
            </a:r>
            <a:r>
              <a:rPr dirty="0" sz="1000" spc="20">
                <a:latin typeface="Cambria Math"/>
                <a:cs typeface="Cambria Math"/>
              </a:rPr>
              <a:t>−</a:t>
            </a:r>
            <a:r>
              <a:rPr dirty="0" u="sng" baseline="41666" sz="1200" spc="22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7</a:t>
            </a:r>
            <a:r>
              <a:rPr dirty="0" sz="1000" spc="15">
                <a:latin typeface="Cambria Math"/>
                <a:cs typeface="Cambria Math"/>
              </a:rPr>
              <a:t>)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1806194" y="3299713"/>
            <a:ext cx="820419" cy="0"/>
          </a:xfrm>
          <a:custGeom>
            <a:avLst/>
            <a:gdLst/>
            <a:ahLst/>
            <a:cxnLst/>
            <a:rect l="l" t="t" r="r" b="b"/>
            <a:pathLst>
              <a:path w="820419" h="0">
                <a:moveTo>
                  <a:pt x="0" y="0"/>
                </a:moveTo>
                <a:lnTo>
                  <a:pt x="82021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 txBox="1"/>
          <p:nvPr/>
        </p:nvSpPr>
        <p:spPr>
          <a:xfrm>
            <a:off x="2682367" y="3158997"/>
            <a:ext cx="24130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mbria Math"/>
                <a:cs typeface="Cambria Math"/>
              </a:rPr>
              <a:t>𝑑𝑉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350010" y="3791838"/>
            <a:ext cx="10033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105">
                <a:latin typeface="Cambria Math"/>
                <a:cs typeface="Cambria Math"/>
              </a:rPr>
              <a:t>𝑥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1275841" y="3790822"/>
            <a:ext cx="251460" cy="0"/>
          </a:xfrm>
          <a:custGeom>
            <a:avLst/>
            <a:gdLst/>
            <a:ahLst/>
            <a:cxnLst/>
            <a:rect l="l" t="t" r="r" b="b"/>
            <a:pathLst>
              <a:path w="251459" h="0">
                <a:moveTo>
                  <a:pt x="0" y="0"/>
                </a:moveTo>
                <a:lnTo>
                  <a:pt x="25145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 txBox="1"/>
          <p:nvPr/>
        </p:nvSpPr>
        <p:spPr>
          <a:xfrm>
            <a:off x="1129080" y="3544950"/>
            <a:ext cx="66040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-35714" sz="2100">
                <a:latin typeface="Cambria Math"/>
                <a:cs typeface="Cambria Math"/>
              </a:rPr>
              <a:t>∫ </a:t>
            </a:r>
            <a:r>
              <a:rPr dirty="0" sz="1000" spc="25">
                <a:latin typeface="Cambria Math"/>
                <a:cs typeface="Cambria Math"/>
              </a:rPr>
              <a:t>−𝑑𝑥</a:t>
            </a:r>
            <a:r>
              <a:rPr dirty="0" sz="1000" spc="5">
                <a:latin typeface="Cambria Math"/>
                <a:cs typeface="Cambria Math"/>
              </a:rPr>
              <a:t> </a:t>
            </a:r>
            <a:r>
              <a:rPr dirty="0" baseline="-33730" sz="2100">
                <a:latin typeface="Times New Roman"/>
                <a:cs typeface="Times New Roman"/>
              </a:rPr>
              <a:t>=</a:t>
            </a:r>
            <a:r>
              <a:rPr dirty="0" baseline="-35714" sz="2100">
                <a:latin typeface="Cambria Math"/>
                <a:cs typeface="Cambria Math"/>
              </a:rPr>
              <a:t>∫</a:t>
            </a:r>
            <a:endParaRPr baseline="-35714" sz="2100">
              <a:latin typeface="Cambria Math"/>
              <a:cs typeface="Cambria Math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1950466" y="3596766"/>
            <a:ext cx="38354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>
                <a:latin typeface="Cambria Math"/>
                <a:cs typeface="Cambria Math"/>
              </a:rPr>
              <a:t>(</a:t>
            </a:r>
            <a:r>
              <a:rPr dirty="0" sz="1000" spc="15">
                <a:latin typeface="Cambria Math"/>
                <a:cs typeface="Cambria Math"/>
              </a:rPr>
              <a:t>2</a:t>
            </a:r>
            <a:r>
              <a:rPr dirty="0" sz="1000" spc="-30">
                <a:latin typeface="Cambria Math"/>
                <a:cs typeface="Cambria Math"/>
              </a:rPr>
              <a:t>+</a:t>
            </a:r>
            <a:r>
              <a:rPr dirty="0" sz="1000" spc="70">
                <a:latin typeface="Cambria Math"/>
                <a:cs typeface="Cambria Math"/>
              </a:rPr>
              <a:t>𝑉</a:t>
            </a:r>
            <a:r>
              <a:rPr dirty="0" sz="1000" spc="-5">
                <a:latin typeface="Cambria Math"/>
                <a:cs typeface="Cambria Math"/>
              </a:rPr>
              <a:t>)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2052573" y="3893946"/>
            <a:ext cx="385445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11150" algn="l"/>
              </a:tabLst>
            </a:pPr>
            <a:r>
              <a:rPr dirty="0" sz="800" spc="35">
                <a:latin typeface="Cambria Math"/>
                <a:cs typeface="Cambria Math"/>
              </a:rPr>
              <a:t>2</a:t>
            </a:r>
            <a:r>
              <a:rPr dirty="0" sz="800" spc="35">
                <a:latin typeface="Cambria Math"/>
                <a:cs typeface="Cambria Math"/>
              </a:rPr>
              <a:t>	</a:t>
            </a:r>
            <a:r>
              <a:rPr dirty="0" sz="800" spc="35">
                <a:latin typeface="Cambria Math"/>
                <a:cs typeface="Cambria Math"/>
              </a:rPr>
              <a:t>2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2364358" y="3905122"/>
            <a:ext cx="60960" cy="7620"/>
          </a:xfrm>
          <a:custGeom>
            <a:avLst/>
            <a:gdLst/>
            <a:ahLst/>
            <a:cxnLst/>
            <a:rect l="l" t="t" r="r" b="b"/>
            <a:pathLst>
              <a:path w="60960" h="7620">
                <a:moveTo>
                  <a:pt x="0" y="7620"/>
                </a:moveTo>
                <a:lnTo>
                  <a:pt x="60960" y="7620"/>
                </a:lnTo>
                <a:lnTo>
                  <a:pt x="60960" y="0"/>
                </a:lnTo>
                <a:lnTo>
                  <a:pt x="0" y="0"/>
                </a:lnTo>
                <a:lnTo>
                  <a:pt x="0" y="76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 txBox="1"/>
          <p:nvPr/>
        </p:nvSpPr>
        <p:spPr>
          <a:xfrm>
            <a:off x="1793494" y="3805554"/>
            <a:ext cx="69723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15">
                <a:latin typeface="Cambria Math"/>
                <a:cs typeface="Cambria Math"/>
              </a:rPr>
              <a:t>(V+</a:t>
            </a:r>
            <a:r>
              <a:rPr dirty="0" u="sng" baseline="33333" sz="1500" spc="22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baseline="41666" sz="1200" spc="3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3</a:t>
            </a:r>
            <a:r>
              <a:rPr dirty="0" sz="1000" spc="20">
                <a:latin typeface="Cambria Math"/>
                <a:cs typeface="Cambria Math"/>
              </a:rPr>
              <a:t>)</a:t>
            </a:r>
            <a:r>
              <a:rPr dirty="0" baseline="20833" sz="1200" spc="30">
                <a:latin typeface="Cambria Math"/>
                <a:cs typeface="Cambria Math"/>
              </a:rPr>
              <a:t>2</a:t>
            </a:r>
            <a:r>
              <a:rPr dirty="0" sz="1000" spc="20">
                <a:latin typeface="Cambria Math"/>
                <a:cs typeface="Cambria Math"/>
              </a:rPr>
              <a:t>−</a:t>
            </a:r>
            <a:r>
              <a:rPr dirty="0" sz="1000" spc="-95">
                <a:latin typeface="Cambria Math"/>
                <a:cs typeface="Cambria Math"/>
              </a:rPr>
              <a:t> </a:t>
            </a:r>
            <a:r>
              <a:rPr dirty="0" baseline="41666" sz="1200" spc="22">
                <a:latin typeface="Cambria Math"/>
                <a:cs typeface="Cambria Math"/>
              </a:rPr>
              <a:t>7</a:t>
            </a:r>
            <a:r>
              <a:rPr dirty="0" sz="1000" spc="15">
                <a:latin typeface="Cambria Math"/>
                <a:cs typeface="Cambria Math"/>
              </a:rPr>
              <a:t>)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1806194" y="3790822"/>
            <a:ext cx="672465" cy="0"/>
          </a:xfrm>
          <a:custGeom>
            <a:avLst/>
            <a:gdLst/>
            <a:ahLst/>
            <a:cxnLst/>
            <a:rect l="l" t="t" r="r" b="b"/>
            <a:pathLst>
              <a:path w="672464" h="0">
                <a:moveTo>
                  <a:pt x="0" y="0"/>
                </a:moveTo>
                <a:lnTo>
                  <a:pt x="67238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 txBox="1"/>
          <p:nvPr/>
        </p:nvSpPr>
        <p:spPr>
          <a:xfrm>
            <a:off x="2534539" y="3650107"/>
            <a:ext cx="24130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mbria Math"/>
                <a:cs typeface="Cambria Math"/>
              </a:rPr>
              <a:t>𝑑𝑉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2089657" y="4263262"/>
            <a:ext cx="73660" cy="12700"/>
          </a:xfrm>
          <a:custGeom>
            <a:avLst/>
            <a:gdLst/>
            <a:ahLst/>
            <a:cxnLst/>
            <a:rect l="l" t="t" r="r" b="b"/>
            <a:pathLst>
              <a:path w="73660" h="12700">
                <a:moveTo>
                  <a:pt x="0" y="12192"/>
                </a:moveTo>
                <a:lnTo>
                  <a:pt x="73151" y="12192"/>
                </a:lnTo>
                <a:lnTo>
                  <a:pt x="73151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3098926" y="4263262"/>
            <a:ext cx="73660" cy="12700"/>
          </a:xfrm>
          <a:custGeom>
            <a:avLst/>
            <a:gdLst/>
            <a:ahLst/>
            <a:cxnLst/>
            <a:rect l="l" t="t" r="r" b="b"/>
            <a:pathLst>
              <a:path w="73660" h="12700">
                <a:moveTo>
                  <a:pt x="0" y="12192"/>
                </a:moveTo>
                <a:lnTo>
                  <a:pt x="73151" y="12192"/>
                </a:lnTo>
                <a:lnTo>
                  <a:pt x="73151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1275841" y="4680838"/>
            <a:ext cx="251460" cy="0"/>
          </a:xfrm>
          <a:custGeom>
            <a:avLst/>
            <a:gdLst/>
            <a:ahLst/>
            <a:cxnLst/>
            <a:rect l="l" t="t" r="r" b="b"/>
            <a:pathLst>
              <a:path w="251459" h="0">
                <a:moveTo>
                  <a:pt x="0" y="0"/>
                </a:moveTo>
                <a:lnTo>
                  <a:pt x="25145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2507614" y="4674742"/>
            <a:ext cx="73660" cy="12700"/>
          </a:xfrm>
          <a:custGeom>
            <a:avLst/>
            <a:gdLst/>
            <a:ahLst/>
            <a:cxnLst/>
            <a:rect l="l" t="t" r="r" b="b"/>
            <a:pathLst>
              <a:path w="73660" h="12700">
                <a:moveTo>
                  <a:pt x="0" y="12191"/>
                </a:moveTo>
                <a:lnTo>
                  <a:pt x="73151" y="12191"/>
                </a:lnTo>
                <a:lnTo>
                  <a:pt x="73151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3001391" y="4674742"/>
            <a:ext cx="73660" cy="12700"/>
          </a:xfrm>
          <a:custGeom>
            <a:avLst/>
            <a:gdLst/>
            <a:ahLst/>
            <a:cxnLst/>
            <a:rect l="l" t="t" r="r" b="b"/>
            <a:pathLst>
              <a:path w="73660" h="12700">
                <a:moveTo>
                  <a:pt x="0" y="12191"/>
                </a:moveTo>
                <a:lnTo>
                  <a:pt x="73151" y="12191"/>
                </a:lnTo>
                <a:lnTo>
                  <a:pt x="73151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3669157" y="4674742"/>
            <a:ext cx="73660" cy="12700"/>
          </a:xfrm>
          <a:custGeom>
            <a:avLst/>
            <a:gdLst/>
            <a:ahLst/>
            <a:cxnLst/>
            <a:rect l="l" t="t" r="r" b="b"/>
            <a:pathLst>
              <a:path w="73660" h="12700">
                <a:moveTo>
                  <a:pt x="0" y="12191"/>
                </a:moveTo>
                <a:lnTo>
                  <a:pt x="73151" y="12191"/>
                </a:lnTo>
                <a:lnTo>
                  <a:pt x="73151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1275841" y="5089270"/>
            <a:ext cx="251460" cy="0"/>
          </a:xfrm>
          <a:custGeom>
            <a:avLst/>
            <a:gdLst/>
            <a:ahLst/>
            <a:cxnLst/>
            <a:rect l="l" t="t" r="r" b="b"/>
            <a:pathLst>
              <a:path w="251459" h="0">
                <a:moveTo>
                  <a:pt x="0" y="0"/>
                </a:moveTo>
                <a:lnTo>
                  <a:pt x="25145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2507614" y="5083175"/>
            <a:ext cx="73660" cy="12700"/>
          </a:xfrm>
          <a:custGeom>
            <a:avLst/>
            <a:gdLst/>
            <a:ahLst/>
            <a:cxnLst/>
            <a:rect l="l" t="t" r="r" b="b"/>
            <a:pathLst>
              <a:path w="73660" h="12700">
                <a:moveTo>
                  <a:pt x="0" y="12191"/>
                </a:moveTo>
                <a:lnTo>
                  <a:pt x="73151" y="12191"/>
                </a:lnTo>
                <a:lnTo>
                  <a:pt x="73151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3001391" y="5083175"/>
            <a:ext cx="73660" cy="12700"/>
          </a:xfrm>
          <a:custGeom>
            <a:avLst/>
            <a:gdLst/>
            <a:ahLst/>
            <a:cxnLst/>
            <a:rect l="l" t="t" r="r" b="b"/>
            <a:pathLst>
              <a:path w="73660" h="12700">
                <a:moveTo>
                  <a:pt x="0" y="12191"/>
                </a:moveTo>
                <a:lnTo>
                  <a:pt x="73151" y="12191"/>
                </a:lnTo>
                <a:lnTo>
                  <a:pt x="73151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3669157" y="5083175"/>
            <a:ext cx="73660" cy="12700"/>
          </a:xfrm>
          <a:custGeom>
            <a:avLst/>
            <a:gdLst/>
            <a:ahLst/>
            <a:cxnLst/>
            <a:rect l="l" t="t" r="r" b="b"/>
            <a:pathLst>
              <a:path w="73660" h="12700">
                <a:moveTo>
                  <a:pt x="0" y="12191"/>
                </a:moveTo>
                <a:lnTo>
                  <a:pt x="73151" y="12191"/>
                </a:lnTo>
                <a:lnTo>
                  <a:pt x="73151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1765045" y="5572378"/>
            <a:ext cx="73660" cy="12700"/>
          </a:xfrm>
          <a:custGeom>
            <a:avLst/>
            <a:gdLst/>
            <a:ahLst/>
            <a:cxnLst/>
            <a:rect l="l" t="t" r="r" b="b"/>
            <a:pathLst>
              <a:path w="73660" h="12700">
                <a:moveTo>
                  <a:pt x="0" y="12191"/>
                </a:moveTo>
                <a:lnTo>
                  <a:pt x="73151" y="12191"/>
                </a:lnTo>
                <a:lnTo>
                  <a:pt x="73151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2397886" y="5572378"/>
            <a:ext cx="73660" cy="12700"/>
          </a:xfrm>
          <a:custGeom>
            <a:avLst/>
            <a:gdLst/>
            <a:ahLst/>
            <a:cxnLst/>
            <a:rect l="l" t="t" r="r" b="b"/>
            <a:pathLst>
              <a:path w="73660" h="12700">
                <a:moveTo>
                  <a:pt x="0" y="12191"/>
                </a:moveTo>
                <a:lnTo>
                  <a:pt x="73151" y="12191"/>
                </a:lnTo>
                <a:lnTo>
                  <a:pt x="73151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2757551" y="5572378"/>
            <a:ext cx="73660" cy="12700"/>
          </a:xfrm>
          <a:custGeom>
            <a:avLst/>
            <a:gdLst/>
            <a:ahLst/>
            <a:cxnLst/>
            <a:rect l="l" t="t" r="r" b="b"/>
            <a:pathLst>
              <a:path w="73660" h="12700">
                <a:moveTo>
                  <a:pt x="0" y="12191"/>
                </a:moveTo>
                <a:lnTo>
                  <a:pt x="73151" y="12191"/>
                </a:lnTo>
                <a:lnTo>
                  <a:pt x="73151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3521075" y="5572378"/>
            <a:ext cx="73660" cy="12700"/>
          </a:xfrm>
          <a:custGeom>
            <a:avLst/>
            <a:gdLst/>
            <a:ahLst/>
            <a:cxnLst/>
            <a:rect l="l" t="t" r="r" b="b"/>
            <a:pathLst>
              <a:path w="73660" h="12700">
                <a:moveTo>
                  <a:pt x="0" y="12191"/>
                </a:moveTo>
                <a:lnTo>
                  <a:pt x="73151" y="12191"/>
                </a:lnTo>
                <a:lnTo>
                  <a:pt x="73151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3521075" y="5371210"/>
            <a:ext cx="73660" cy="12700"/>
          </a:xfrm>
          <a:custGeom>
            <a:avLst/>
            <a:gdLst/>
            <a:ahLst/>
            <a:cxnLst/>
            <a:rect l="l" t="t" r="r" b="b"/>
            <a:pathLst>
              <a:path w="73660" h="12700">
                <a:moveTo>
                  <a:pt x="0" y="12191"/>
                </a:moveTo>
                <a:lnTo>
                  <a:pt x="73151" y="12191"/>
                </a:lnTo>
                <a:lnTo>
                  <a:pt x="73151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1986026" y="6112128"/>
            <a:ext cx="73660" cy="12700"/>
          </a:xfrm>
          <a:custGeom>
            <a:avLst/>
            <a:gdLst/>
            <a:ahLst/>
            <a:cxnLst/>
            <a:rect l="l" t="t" r="r" b="b"/>
            <a:pathLst>
              <a:path w="73660" h="12700">
                <a:moveTo>
                  <a:pt x="0" y="12191"/>
                </a:moveTo>
                <a:lnTo>
                  <a:pt x="73151" y="12191"/>
                </a:lnTo>
                <a:lnTo>
                  <a:pt x="73151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2737739" y="6112128"/>
            <a:ext cx="73660" cy="12700"/>
          </a:xfrm>
          <a:custGeom>
            <a:avLst/>
            <a:gdLst/>
            <a:ahLst/>
            <a:cxnLst/>
            <a:rect l="l" t="t" r="r" b="b"/>
            <a:pathLst>
              <a:path w="73660" h="12700">
                <a:moveTo>
                  <a:pt x="0" y="12191"/>
                </a:moveTo>
                <a:lnTo>
                  <a:pt x="73151" y="12191"/>
                </a:lnTo>
                <a:lnTo>
                  <a:pt x="73151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3135502" y="6112128"/>
            <a:ext cx="73660" cy="12700"/>
          </a:xfrm>
          <a:custGeom>
            <a:avLst/>
            <a:gdLst/>
            <a:ahLst/>
            <a:cxnLst/>
            <a:rect l="l" t="t" r="r" b="b"/>
            <a:pathLst>
              <a:path w="73660" h="12700">
                <a:moveTo>
                  <a:pt x="0" y="12191"/>
                </a:moveTo>
                <a:lnTo>
                  <a:pt x="73151" y="12191"/>
                </a:lnTo>
                <a:lnTo>
                  <a:pt x="73151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3493642" y="6112128"/>
            <a:ext cx="73660" cy="12700"/>
          </a:xfrm>
          <a:custGeom>
            <a:avLst/>
            <a:gdLst/>
            <a:ahLst/>
            <a:cxnLst/>
            <a:rect l="l" t="t" r="r" b="b"/>
            <a:pathLst>
              <a:path w="73660" h="12700">
                <a:moveTo>
                  <a:pt x="0" y="12191"/>
                </a:moveTo>
                <a:lnTo>
                  <a:pt x="73151" y="12191"/>
                </a:lnTo>
                <a:lnTo>
                  <a:pt x="73151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4260469" y="6112128"/>
            <a:ext cx="73660" cy="12700"/>
          </a:xfrm>
          <a:custGeom>
            <a:avLst/>
            <a:gdLst/>
            <a:ahLst/>
            <a:cxnLst/>
            <a:rect l="l" t="t" r="r" b="b"/>
            <a:pathLst>
              <a:path w="73660" h="12700">
                <a:moveTo>
                  <a:pt x="0" y="12191"/>
                </a:moveTo>
                <a:lnTo>
                  <a:pt x="73151" y="12191"/>
                </a:lnTo>
                <a:lnTo>
                  <a:pt x="73151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4260469" y="5910706"/>
            <a:ext cx="73660" cy="12700"/>
          </a:xfrm>
          <a:custGeom>
            <a:avLst/>
            <a:gdLst/>
            <a:ahLst/>
            <a:cxnLst/>
            <a:rect l="l" t="t" r="r" b="b"/>
            <a:pathLst>
              <a:path w="73660" h="12700">
                <a:moveTo>
                  <a:pt x="0" y="12192"/>
                </a:moveTo>
                <a:lnTo>
                  <a:pt x="73151" y="12192"/>
                </a:lnTo>
                <a:lnTo>
                  <a:pt x="73151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4804536" y="6112128"/>
            <a:ext cx="73660" cy="12700"/>
          </a:xfrm>
          <a:custGeom>
            <a:avLst/>
            <a:gdLst/>
            <a:ahLst/>
            <a:cxnLst/>
            <a:rect l="l" t="t" r="r" b="b"/>
            <a:pathLst>
              <a:path w="73660" h="12700">
                <a:moveTo>
                  <a:pt x="0" y="12191"/>
                </a:moveTo>
                <a:lnTo>
                  <a:pt x="73151" y="12191"/>
                </a:lnTo>
                <a:lnTo>
                  <a:pt x="73151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1332230" y="6650101"/>
            <a:ext cx="78105" cy="12700"/>
          </a:xfrm>
          <a:custGeom>
            <a:avLst/>
            <a:gdLst/>
            <a:ahLst/>
            <a:cxnLst/>
            <a:rect l="l" t="t" r="r" b="b"/>
            <a:pathLst>
              <a:path w="78105" h="12700">
                <a:moveTo>
                  <a:pt x="0" y="12191"/>
                </a:moveTo>
                <a:lnTo>
                  <a:pt x="77724" y="12191"/>
                </a:lnTo>
                <a:lnTo>
                  <a:pt x="77724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1643126" y="6650101"/>
            <a:ext cx="73660" cy="12700"/>
          </a:xfrm>
          <a:custGeom>
            <a:avLst/>
            <a:gdLst/>
            <a:ahLst/>
            <a:cxnLst/>
            <a:rect l="l" t="t" r="r" b="b"/>
            <a:pathLst>
              <a:path w="73660" h="12700">
                <a:moveTo>
                  <a:pt x="0" y="12191"/>
                </a:moveTo>
                <a:lnTo>
                  <a:pt x="73151" y="12191"/>
                </a:lnTo>
                <a:lnTo>
                  <a:pt x="73151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2407030" y="6650101"/>
            <a:ext cx="73660" cy="12700"/>
          </a:xfrm>
          <a:custGeom>
            <a:avLst/>
            <a:gdLst/>
            <a:ahLst/>
            <a:cxnLst/>
            <a:rect l="l" t="t" r="r" b="b"/>
            <a:pathLst>
              <a:path w="73660" h="12700">
                <a:moveTo>
                  <a:pt x="0" y="12191"/>
                </a:moveTo>
                <a:lnTo>
                  <a:pt x="73151" y="12191"/>
                </a:lnTo>
                <a:lnTo>
                  <a:pt x="73151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2407030" y="6448932"/>
            <a:ext cx="73660" cy="12700"/>
          </a:xfrm>
          <a:custGeom>
            <a:avLst/>
            <a:gdLst/>
            <a:ahLst/>
            <a:cxnLst/>
            <a:rect l="l" t="t" r="r" b="b"/>
            <a:pathLst>
              <a:path w="73660" h="12700">
                <a:moveTo>
                  <a:pt x="0" y="12192"/>
                </a:moveTo>
                <a:lnTo>
                  <a:pt x="73151" y="12192"/>
                </a:lnTo>
                <a:lnTo>
                  <a:pt x="73151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2624963" y="6650101"/>
            <a:ext cx="83820" cy="12700"/>
          </a:xfrm>
          <a:custGeom>
            <a:avLst/>
            <a:gdLst/>
            <a:ahLst/>
            <a:cxnLst/>
            <a:rect l="l" t="t" r="r" b="b"/>
            <a:pathLst>
              <a:path w="83819" h="12700">
                <a:moveTo>
                  <a:pt x="0" y="12191"/>
                </a:moveTo>
                <a:lnTo>
                  <a:pt x="83819" y="12191"/>
                </a:lnTo>
                <a:lnTo>
                  <a:pt x="83819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2917570" y="6650101"/>
            <a:ext cx="73660" cy="12700"/>
          </a:xfrm>
          <a:custGeom>
            <a:avLst/>
            <a:gdLst/>
            <a:ahLst/>
            <a:cxnLst/>
            <a:rect l="l" t="t" r="r" b="b"/>
            <a:pathLst>
              <a:path w="73660" h="12700">
                <a:moveTo>
                  <a:pt x="0" y="12191"/>
                </a:moveTo>
                <a:lnTo>
                  <a:pt x="73151" y="12191"/>
                </a:lnTo>
                <a:lnTo>
                  <a:pt x="73151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3390010" y="6650101"/>
            <a:ext cx="73660" cy="12700"/>
          </a:xfrm>
          <a:custGeom>
            <a:avLst/>
            <a:gdLst/>
            <a:ahLst/>
            <a:cxnLst/>
            <a:rect l="l" t="t" r="r" b="b"/>
            <a:pathLst>
              <a:path w="73660" h="12700">
                <a:moveTo>
                  <a:pt x="0" y="12191"/>
                </a:moveTo>
                <a:lnTo>
                  <a:pt x="73151" y="12191"/>
                </a:lnTo>
                <a:lnTo>
                  <a:pt x="73151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3813936" y="6650101"/>
            <a:ext cx="83820" cy="12700"/>
          </a:xfrm>
          <a:custGeom>
            <a:avLst/>
            <a:gdLst/>
            <a:ahLst/>
            <a:cxnLst/>
            <a:rect l="l" t="t" r="r" b="b"/>
            <a:pathLst>
              <a:path w="83820" h="12700">
                <a:moveTo>
                  <a:pt x="0" y="12191"/>
                </a:moveTo>
                <a:lnTo>
                  <a:pt x="83820" y="12191"/>
                </a:lnTo>
                <a:lnTo>
                  <a:pt x="83820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4108069" y="6650101"/>
            <a:ext cx="73660" cy="12700"/>
          </a:xfrm>
          <a:custGeom>
            <a:avLst/>
            <a:gdLst/>
            <a:ahLst/>
            <a:cxnLst/>
            <a:rect l="l" t="t" r="r" b="b"/>
            <a:pathLst>
              <a:path w="73660" h="12700">
                <a:moveTo>
                  <a:pt x="0" y="12191"/>
                </a:moveTo>
                <a:lnTo>
                  <a:pt x="73151" y="12191"/>
                </a:lnTo>
                <a:lnTo>
                  <a:pt x="73151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4546980" y="6650101"/>
            <a:ext cx="73660" cy="12700"/>
          </a:xfrm>
          <a:custGeom>
            <a:avLst/>
            <a:gdLst/>
            <a:ahLst/>
            <a:cxnLst/>
            <a:rect l="l" t="t" r="r" b="b"/>
            <a:pathLst>
              <a:path w="73660" h="12700">
                <a:moveTo>
                  <a:pt x="0" y="12191"/>
                </a:moveTo>
                <a:lnTo>
                  <a:pt x="73151" y="12191"/>
                </a:lnTo>
                <a:lnTo>
                  <a:pt x="73151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 txBox="1"/>
          <p:nvPr/>
        </p:nvSpPr>
        <p:spPr>
          <a:xfrm>
            <a:off x="1129080" y="4128642"/>
            <a:ext cx="5302250" cy="408495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395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Let </a:t>
            </a:r>
            <a:r>
              <a:rPr dirty="0" sz="1400">
                <a:latin typeface="Cambria Math"/>
                <a:cs typeface="Cambria Math"/>
              </a:rPr>
              <a:t>𝑢 = 𝑉 + </a:t>
            </a:r>
            <a:r>
              <a:rPr dirty="0" baseline="47222" sz="1500" spc="30">
                <a:latin typeface="Cambria Math"/>
                <a:cs typeface="Cambria Math"/>
              </a:rPr>
              <a:t>3 </a:t>
            </a:r>
            <a:r>
              <a:rPr dirty="0" sz="1400">
                <a:latin typeface="Times New Roman"/>
                <a:cs typeface="Times New Roman"/>
              </a:rPr>
              <a:t>→ </a:t>
            </a:r>
            <a:r>
              <a:rPr dirty="0" sz="1400">
                <a:latin typeface="Cambria Math"/>
                <a:cs typeface="Cambria Math"/>
              </a:rPr>
              <a:t>𝑉 = 𝑢 − </a:t>
            </a:r>
            <a:r>
              <a:rPr dirty="0" baseline="47222" sz="1500" spc="30">
                <a:latin typeface="Cambria Math"/>
                <a:cs typeface="Cambria Math"/>
              </a:rPr>
              <a:t>3 </a:t>
            </a:r>
            <a:r>
              <a:rPr dirty="0" sz="1400">
                <a:latin typeface="Cambria Math"/>
                <a:cs typeface="Cambria Math"/>
              </a:rPr>
              <a:t>&amp; 𝑑𝑢 = 𝑑𝑉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then</a:t>
            </a:r>
            <a:endParaRPr sz="1400">
              <a:latin typeface="Times New Roman"/>
              <a:cs typeface="Times New Roman"/>
            </a:endParaRPr>
          </a:p>
          <a:p>
            <a:pPr algn="ctr" marR="2290445">
              <a:lnSpc>
                <a:spcPts val="915"/>
              </a:lnSpc>
              <a:tabLst>
                <a:tab pos="1009015" algn="l"/>
              </a:tabLst>
            </a:pPr>
            <a:r>
              <a:rPr dirty="0" sz="1000" spc="20">
                <a:latin typeface="Cambria Math"/>
                <a:cs typeface="Cambria Math"/>
              </a:rPr>
              <a:t>2	2</a:t>
            </a:r>
            <a:endParaRPr sz="10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850">
              <a:latin typeface="Times New Roman"/>
              <a:cs typeface="Times New Roman"/>
            </a:endParaRPr>
          </a:p>
          <a:p>
            <a:pPr marL="12700">
              <a:lnSpc>
                <a:spcPts val="1350"/>
              </a:lnSpc>
            </a:pPr>
            <a:r>
              <a:rPr dirty="0" sz="1400">
                <a:latin typeface="Cambria Math"/>
                <a:cs typeface="Cambria Math"/>
              </a:rPr>
              <a:t>∫</a:t>
            </a:r>
            <a:r>
              <a:rPr dirty="0" sz="1400" spc="-90">
                <a:latin typeface="Cambria Math"/>
                <a:cs typeface="Cambria Math"/>
              </a:rPr>
              <a:t> </a:t>
            </a:r>
            <a:r>
              <a:rPr dirty="0" baseline="50000" sz="1500" spc="37">
                <a:latin typeface="Cambria Math"/>
                <a:cs typeface="Cambria Math"/>
              </a:rPr>
              <a:t>−𝑑𝑥</a:t>
            </a:r>
            <a:r>
              <a:rPr dirty="0" baseline="50000" sz="1500" spc="232">
                <a:latin typeface="Cambria Math"/>
                <a:cs typeface="Cambria Math"/>
              </a:rPr>
              <a:t> </a:t>
            </a:r>
            <a:r>
              <a:rPr dirty="0" baseline="3968" sz="2100">
                <a:latin typeface="Times New Roman"/>
                <a:cs typeface="Times New Roman"/>
              </a:rPr>
              <a:t>=</a:t>
            </a:r>
            <a:r>
              <a:rPr dirty="0" sz="1400">
                <a:latin typeface="Cambria Math"/>
                <a:cs typeface="Cambria Math"/>
              </a:rPr>
              <a:t>∫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baseline="3968" sz="2100">
                <a:latin typeface="Cambria Math"/>
                <a:cs typeface="Cambria Math"/>
              </a:rPr>
              <a:t>𝑢</a:t>
            </a:r>
            <a:r>
              <a:rPr dirty="0" baseline="3968" sz="2100">
                <a:latin typeface="Times New Roman"/>
                <a:cs typeface="Times New Roman"/>
              </a:rPr>
              <a:t>du/(u</a:t>
            </a:r>
            <a:r>
              <a:rPr dirty="0" baseline="37037" sz="1350">
                <a:latin typeface="Times New Roman"/>
                <a:cs typeface="Times New Roman"/>
              </a:rPr>
              <a:t>2</a:t>
            </a:r>
            <a:r>
              <a:rPr dirty="0" baseline="3968" sz="2100">
                <a:latin typeface="Cambria Math"/>
                <a:cs typeface="Cambria Math"/>
              </a:rPr>
              <a:t>−</a:t>
            </a:r>
            <a:r>
              <a:rPr dirty="0" baseline="3968" sz="2100" spc="-150">
                <a:latin typeface="Cambria Math"/>
                <a:cs typeface="Cambria Math"/>
              </a:rPr>
              <a:t> </a:t>
            </a:r>
            <a:r>
              <a:rPr dirty="0" baseline="50000" sz="1500" spc="22">
                <a:latin typeface="Cambria Math"/>
                <a:cs typeface="Cambria Math"/>
              </a:rPr>
              <a:t>7</a:t>
            </a:r>
            <a:r>
              <a:rPr dirty="0" baseline="3968" sz="2100" spc="22">
                <a:latin typeface="Cambria Math"/>
                <a:cs typeface="Cambria Math"/>
              </a:rPr>
              <a:t>)</a:t>
            </a:r>
            <a:r>
              <a:rPr dirty="0" baseline="3968" sz="2100" spc="-15">
                <a:latin typeface="Cambria Math"/>
                <a:cs typeface="Cambria Math"/>
              </a:rPr>
              <a:t> </a:t>
            </a:r>
            <a:r>
              <a:rPr dirty="0" baseline="3968" sz="2100">
                <a:latin typeface="Cambria Math"/>
                <a:cs typeface="Cambria Math"/>
              </a:rPr>
              <a:t>+</a:t>
            </a:r>
            <a:r>
              <a:rPr dirty="0" baseline="3968" sz="2100" spc="-1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∫</a:t>
            </a:r>
            <a:r>
              <a:rPr dirty="0" sz="1400" spc="-90">
                <a:latin typeface="Cambria Math"/>
                <a:cs typeface="Cambria Math"/>
              </a:rPr>
              <a:t> </a:t>
            </a:r>
            <a:r>
              <a:rPr dirty="0" baseline="50000" sz="1500">
                <a:latin typeface="Cambria Math"/>
                <a:cs typeface="Cambria Math"/>
              </a:rPr>
              <a:t>1</a:t>
            </a:r>
            <a:r>
              <a:rPr dirty="0" baseline="3968" sz="2100">
                <a:latin typeface="Times New Roman"/>
                <a:cs typeface="Times New Roman"/>
              </a:rPr>
              <a:t>du/(u</a:t>
            </a:r>
            <a:r>
              <a:rPr dirty="0" baseline="37037" sz="1350">
                <a:latin typeface="Times New Roman"/>
                <a:cs typeface="Times New Roman"/>
              </a:rPr>
              <a:t>2</a:t>
            </a:r>
            <a:r>
              <a:rPr dirty="0" baseline="3968" sz="2100">
                <a:latin typeface="Cambria Math"/>
                <a:cs typeface="Cambria Math"/>
              </a:rPr>
              <a:t>−</a:t>
            </a:r>
            <a:r>
              <a:rPr dirty="0" baseline="3968" sz="2100" spc="-135">
                <a:latin typeface="Cambria Math"/>
                <a:cs typeface="Cambria Math"/>
              </a:rPr>
              <a:t> </a:t>
            </a:r>
            <a:r>
              <a:rPr dirty="0" baseline="50000" sz="1500" spc="22">
                <a:latin typeface="Cambria Math"/>
                <a:cs typeface="Cambria Math"/>
              </a:rPr>
              <a:t>7</a:t>
            </a:r>
            <a:r>
              <a:rPr dirty="0" baseline="3968" sz="2100" spc="22">
                <a:latin typeface="Times New Roman"/>
                <a:cs typeface="Times New Roman"/>
              </a:rPr>
              <a:t>)</a:t>
            </a:r>
            <a:endParaRPr baseline="3968" sz="2100">
              <a:latin typeface="Times New Roman"/>
              <a:cs typeface="Times New Roman"/>
            </a:endParaRPr>
          </a:p>
          <a:p>
            <a:pPr marL="233045">
              <a:lnSpc>
                <a:spcPts val="869"/>
              </a:lnSpc>
              <a:tabLst>
                <a:tab pos="1377950" algn="l"/>
                <a:tab pos="1871980" algn="l"/>
                <a:tab pos="2540000" algn="l"/>
              </a:tabLst>
            </a:pPr>
            <a:r>
              <a:rPr dirty="0" sz="1000" spc="55">
                <a:latin typeface="Cambria Math"/>
                <a:cs typeface="Cambria Math"/>
              </a:rPr>
              <a:t>𝑥	</a:t>
            </a:r>
            <a:r>
              <a:rPr dirty="0" sz="1000" spc="20">
                <a:latin typeface="Cambria Math"/>
                <a:cs typeface="Cambria Math"/>
              </a:rPr>
              <a:t>2	2	2</a:t>
            </a:r>
            <a:endParaRPr sz="10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850">
              <a:latin typeface="Times New Roman"/>
              <a:cs typeface="Times New Roman"/>
            </a:endParaRPr>
          </a:p>
          <a:p>
            <a:pPr marL="12700">
              <a:lnSpc>
                <a:spcPts val="1350"/>
              </a:lnSpc>
            </a:pPr>
            <a:r>
              <a:rPr dirty="0" sz="1400">
                <a:latin typeface="Cambria Math"/>
                <a:cs typeface="Cambria Math"/>
              </a:rPr>
              <a:t>∫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baseline="50000" sz="1500" spc="37">
                <a:latin typeface="Cambria Math"/>
                <a:cs typeface="Cambria Math"/>
              </a:rPr>
              <a:t>−𝑑𝑥</a:t>
            </a:r>
            <a:r>
              <a:rPr dirty="0" baseline="50000" sz="1500" spc="240">
                <a:latin typeface="Cambria Math"/>
                <a:cs typeface="Cambria Math"/>
              </a:rPr>
              <a:t> </a:t>
            </a:r>
            <a:r>
              <a:rPr dirty="0" baseline="3968" sz="2100">
                <a:latin typeface="Times New Roman"/>
                <a:cs typeface="Times New Roman"/>
              </a:rPr>
              <a:t>=</a:t>
            </a:r>
            <a:r>
              <a:rPr dirty="0" sz="1400">
                <a:latin typeface="Cambria Math"/>
                <a:cs typeface="Cambria Math"/>
              </a:rPr>
              <a:t>∫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baseline="3968" sz="2100">
                <a:latin typeface="Cambria Math"/>
                <a:cs typeface="Cambria Math"/>
              </a:rPr>
              <a:t>𝑢</a:t>
            </a:r>
            <a:r>
              <a:rPr dirty="0" baseline="3968" sz="2100">
                <a:latin typeface="Times New Roman"/>
                <a:cs typeface="Times New Roman"/>
              </a:rPr>
              <a:t>du/(u</a:t>
            </a:r>
            <a:r>
              <a:rPr dirty="0" baseline="37037" sz="1350">
                <a:latin typeface="Times New Roman"/>
                <a:cs typeface="Times New Roman"/>
              </a:rPr>
              <a:t>2</a:t>
            </a:r>
            <a:r>
              <a:rPr dirty="0" baseline="3968" sz="2100">
                <a:latin typeface="Cambria Math"/>
                <a:cs typeface="Cambria Math"/>
              </a:rPr>
              <a:t>−</a:t>
            </a:r>
            <a:r>
              <a:rPr dirty="0" baseline="3968" sz="2100" spc="-135">
                <a:latin typeface="Cambria Math"/>
                <a:cs typeface="Cambria Math"/>
              </a:rPr>
              <a:t> </a:t>
            </a:r>
            <a:r>
              <a:rPr dirty="0" baseline="50000" sz="1500" spc="22">
                <a:latin typeface="Cambria Math"/>
                <a:cs typeface="Cambria Math"/>
              </a:rPr>
              <a:t>7</a:t>
            </a:r>
            <a:r>
              <a:rPr dirty="0" baseline="3968" sz="2100" spc="22">
                <a:latin typeface="Cambria Math"/>
                <a:cs typeface="Cambria Math"/>
              </a:rPr>
              <a:t>)</a:t>
            </a:r>
            <a:r>
              <a:rPr dirty="0" baseline="3968" sz="2100" spc="-15">
                <a:latin typeface="Cambria Math"/>
                <a:cs typeface="Cambria Math"/>
              </a:rPr>
              <a:t> </a:t>
            </a:r>
            <a:r>
              <a:rPr dirty="0" baseline="3968" sz="2100">
                <a:latin typeface="Cambria Math"/>
                <a:cs typeface="Cambria Math"/>
              </a:rPr>
              <a:t>+</a:t>
            </a:r>
            <a:r>
              <a:rPr dirty="0" baseline="3968" sz="2100" spc="-7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∫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baseline="50000" sz="1500" spc="-7">
                <a:latin typeface="Cambria Math"/>
                <a:cs typeface="Cambria Math"/>
              </a:rPr>
              <a:t>1</a:t>
            </a:r>
            <a:r>
              <a:rPr dirty="0" baseline="3968" sz="2100" spc="-7">
                <a:latin typeface="Times New Roman"/>
                <a:cs typeface="Times New Roman"/>
              </a:rPr>
              <a:t>du/(u</a:t>
            </a:r>
            <a:r>
              <a:rPr dirty="0" baseline="37037" sz="1350" spc="-7">
                <a:latin typeface="Times New Roman"/>
                <a:cs typeface="Times New Roman"/>
              </a:rPr>
              <a:t>2</a:t>
            </a:r>
            <a:r>
              <a:rPr dirty="0" baseline="3968" sz="2100" spc="-7">
                <a:latin typeface="Cambria Math"/>
                <a:cs typeface="Cambria Math"/>
              </a:rPr>
              <a:t>−</a:t>
            </a:r>
            <a:r>
              <a:rPr dirty="0" baseline="3968" sz="2100" spc="-135">
                <a:latin typeface="Cambria Math"/>
                <a:cs typeface="Cambria Math"/>
              </a:rPr>
              <a:t> </a:t>
            </a:r>
            <a:r>
              <a:rPr dirty="0" baseline="50000" sz="1500" spc="22">
                <a:latin typeface="Cambria Math"/>
                <a:cs typeface="Cambria Math"/>
              </a:rPr>
              <a:t>7</a:t>
            </a:r>
            <a:r>
              <a:rPr dirty="0" baseline="3968" sz="2100" spc="22">
                <a:latin typeface="Times New Roman"/>
                <a:cs typeface="Times New Roman"/>
              </a:rPr>
              <a:t>)</a:t>
            </a:r>
            <a:endParaRPr baseline="3968" sz="2100">
              <a:latin typeface="Times New Roman"/>
              <a:cs typeface="Times New Roman"/>
            </a:endParaRPr>
          </a:p>
          <a:p>
            <a:pPr marL="233045">
              <a:lnSpc>
                <a:spcPts val="869"/>
              </a:lnSpc>
              <a:tabLst>
                <a:tab pos="1377950" algn="l"/>
                <a:tab pos="1871980" algn="l"/>
                <a:tab pos="2540000" algn="l"/>
              </a:tabLst>
            </a:pPr>
            <a:r>
              <a:rPr dirty="0" sz="1000" spc="55">
                <a:latin typeface="Cambria Math"/>
                <a:cs typeface="Cambria Math"/>
              </a:rPr>
              <a:t>𝑥	</a:t>
            </a:r>
            <a:r>
              <a:rPr dirty="0" sz="1000" spc="20">
                <a:latin typeface="Cambria Math"/>
                <a:cs typeface="Cambria Math"/>
              </a:rPr>
              <a:t>2	2	2</a:t>
            </a:r>
            <a:endParaRPr sz="10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ts val="1395"/>
              </a:lnSpc>
            </a:pPr>
            <a:r>
              <a:rPr dirty="0" sz="1400" spc="-5">
                <a:latin typeface="Cambria Math"/>
                <a:cs typeface="Cambria Math"/>
              </a:rPr>
              <a:t>−𝑙𝑛𝑥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baseline="47222" sz="1500" spc="30">
                <a:latin typeface="Cambria Math"/>
                <a:cs typeface="Cambria Math"/>
              </a:rPr>
              <a:t>1 </a:t>
            </a:r>
            <a:r>
              <a:rPr dirty="0" sz="1400" spc="-5">
                <a:latin typeface="Cambria Math"/>
                <a:cs typeface="Cambria Math"/>
              </a:rPr>
              <a:t>ln(</a:t>
            </a:r>
            <a:r>
              <a:rPr dirty="0" sz="1400" spc="-5">
                <a:latin typeface="Times New Roman"/>
                <a:cs typeface="Times New Roman"/>
              </a:rPr>
              <a:t>u</a:t>
            </a:r>
            <a:r>
              <a:rPr dirty="0" baseline="30864" sz="1350" spc="-7">
                <a:latin typeface="Times New Roman"/>
                <a:cs typeface="Times New Roman"/>
              </a:rPr>
              <a:t>2</a:t>
            </a:r>
            <a:r>
              <a:rPr dirty="0" sz="1400" spc="-5">
                <a:latin typeface="Cambria Math"/>
                <a:cs typeface="Cambria Math"/>
              </a:rPr>
              <a:t>− </a:t>
            </a:r>
            <a:r>
              <a:rPr dirty="0" baseline="47222" sz="1500" spc="7">
                <a:latin typeface="Cambria Math"/>
                <a:cs typeface="Cambria Math"/>
              </a:rPr>
              <a:t>7</a:t>
            </a:r>
            <a:r>
              <a:rPr dirty="0" sz="1400" spc="5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− </a:t>
            </a:r>
            <a:r>
              <a:rPr dirty="0" baseline="47222" sz="1500" spc="30">
                <a:latin typeface="Cambria Math"/>
                <a:cs typeface="Cambria Math"/>
              </a:rPr>
              <a:t>1 </a:t>
            </a:r>
            <a:r>
              <a:rPr dirty="0" sz="1400" spc="15">
                <a:latin typeface="Cambria Math"/>
                <a:cs typeface="Cambria Math"/>
              </a:rPr>
              <a:t>𝑡𝑎𝑛ℎ</a:t>
            </a:r>
            <a:r>
              <a:rPr dirty="0" baseline="30864" sz="1350" spc="22">
                <a:latin typeface="Times New Roman"/>
                <a:cs typeface="Times New Roman"/>
              </a:rPr>
              <a:t>-1</a:t>
            </a:r>
            <a:r>
              <a:rPr dirty="0" sz="1400" spc="15">
                <a:latin typeface="Times New Roman"/>
                <a:cs typeface="Times New Roman"/>
              </a:rPr>
              <a:t>(</a:t>
            </a:r>
            <a:r>
              <a:rPr dirty="0" sz="1400" spc="15">
                <a:latin typeface="Cambria Math"/>
                <a:cs typeface="Cambria Math"/>
              </a:rPr>
              <a:t>√</a:t>
            </a:r>
            <a:r>
              <a:rPr dirty="0" baseline="47222" sz="1500" spc="22">
                <a:latin typeface="Cambria Math"/>
                <a:cs typeface="Cambria Math"/>
              </a:rPr>
              <a:t>2</a:t>
            </a:r>
            <a:r>
              <a:rPr dirty="0" baseline="47222" sz="1500" spc="157">
                <a:latin typeface="Cambria Math"/>
                <a:cs typeface="Cambria Math"/>
              </a:rPr>
              <a:t> </a:t>
            </a:r>
            <a:r>
              <a:rPr dirty="0" sz="1400" spc="15">
                <a:latin typeface="Cambria Math"/>
                <a:cs typeface="Cambria Math"/>
              </a:rPr>
              <a:t>𝑢)</a:t>
            </a:r>
            <a:endParaRPr sz="1400">
              <a:latin typeface="Cambria Math"/>
              <a:cs typeface="Cambria Math"/>
            </a:endParaRPr>
          </a:p>
          <a:p>
            <a:pPr algn="ctr" marR="2193290">
              <a:lnSpc>
                <a:spcPts val="915"/>
              </a:lnSpc>
              <a:tabLst>
                <a:tab pos="632460" algn="l"/>
                <a:tab pos="991869" algn="l"/>
                <a:tab pos="1755775" algn="l"/>
              </a:tabLst>
            </a:pPr>
            <a:r>
              <a:rPr dirty="0" sz="1000" spc="20">
                <a:latin typeface="Cambria Math"/>
                <a:cs typeface="Cambria Math"/>
              </a:rPr>
              <a:t>2	2	2	7</a:t>
            </a:r>
            <a:endParaRPr sz="10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1395"/>
              </a:lnSpc>
              <a:spcBef>
                <a:spcPts val="675"/>
              </a:spcBef>
            </a:pPr>
            <a:r>
              <a:rPr dirty="0" sz="1400">
                <a:latin typeface="Times New Roman"/>
                <a:cs typeface="Times New Roman"/>
              </a:rPr>
              <a:t>→ </a:t>
            </a:r>
            <a:r>
              <a:rPr dirty="0" sz="1400">
                <a:latin typeface="Cambria Math"/>
                <a:cs typeface="Cambria Math"/>
              </a:rPr>
              <a:t>−𝑙𝑛𝑥 = </a:t>
            </a:r>
            <a:r>
              <a:rPr dirty="0" baseline="47222" sz="1500" spc="30">
                <a:latin typeface="Cambria Math"/>
                <a:cs typeface="Cambria Math"/>
              </a:rPr>
              <a:t>1 </a:t>
            </a:r>
            <a:r>
              <a:rPr dirty="0" sz="1400" spc="-5">
                <a:latin typeface="Cambria Math"/>
                <a:cs typeface="Cambria Math"/>
              </a:rPr>
              <a:t>ln(</a:t>
            </a:r>
            <a:r>
              <a:rPr dirty="0" sz="1400" spc="-5">
                <a:latin typeface="Times New Roman"/>
                <a:cs typeface="Times New Roman"/>
              </a:rPr>
              <a:t>( </a:t>
            </a:r>
            <a:r>
              <a:rPr dirty="0" sz="1400">
                <a:latin typeface="Cambria Math"/>
                <a:cs typeface="Cambria Math"/>
              </a:rPr>
              <a:t>𝑉 + </a:t>
            </a:r>
            <a:r>
              <a:rPr dirty="0" baseline="47222" sz="1500" spc="30">
                <a:latin typeface="Cambria Math"/>
                <a:cs typeface="Cambria Math"/>
              </a:rPr>
              <a:t>3 </a:t>
            </a:r>
            <a:r>
              <a:rPr dirty="0" sz="1400" spc="-5">
                <a:latin typeface="Times New Roman"/>
                <a:cs typeface="Times New Roman"/>
              </a:rPr>
              <a:t>)</a:t>
            </a:r>
            <a:r>
              <a:rPr dirty="0" baseline="30864" sz="1350" spc="-7">
                <a:latin typeface="Times New Roman"/>
                <a:cs typeface="Times New Roman"/>
              </a:rPr>
              <a:t>2</a:t>
            </a:r>
            <a:r>
              <a:rPr dirty="0" sz="1400" spc="-5">
                <a:latin typeface="Cambria Math"/>
                <a:cs typeface="Cambria Math"/>
              </a:rPr>
              <a:t>− </a:t>
            </a:r>
            <a:r>
              <a:rPr dirty="0" baseline="47222" sz="1500" spc="7">
                <a:latin typeface="Cambria Math"/>
                <a:cs typeface="Cambria Math"/>
              </a:rPr>
              <a:t>7</a:t>
            </a:r>
            <a:r>
              <a:rPr dirty="0" sz="1400" spc="5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− </a:t>
            </a:r>
            <a:r>
              <a:rPr dirty="0" baseline="47222" sz="1500" spc="30">
                <a:latin typeface="Cambria Math"/>
                <a:cs typeface="Cambria Math"/>
              </a:rPr>
              <a:t>5 </a:t>
            </a:r>
            <a:r>
              <a:rPr dirty="0" sz="1400" spc="20">
                <a:latin typeface="Cambria Math"/>
                <a:cs typeface="Cambria Math"/>
              </a:rPr>
              <a:t>𝑡𝑎𝑛ℎ</a:t>
            </a:r>
            <a:r>
              <a:rPr dirty="0" baseline="30864" sz="1350" spc="30">
                <a:latin typeface="Times New Roman"/>
                <a:cs typeface="Times New Roman"/>
              </a:rPr>
              <a:t>-1</a:t>
            </a:r>
            <a:r>
              <a:rPr dirty="0" sz="1400" spc="20">
                <a:latin typeface="Times New Roman"/>
                <a:cs typeface="Times New Roman"/>
              </a:rPr>
              <a:t>(</a:t>
            </a:r>
            <a:r>
              <a:rPr dirty="0" sz="1400" spc="20">
                <a:latin typeface="Cambria Math"/>
                <a:cs typeface="Cambria Math"/>
              </a:rPr>
              <a:t>√</a:t>
            </a:r>
            <a:r>
              <a:rPr dirty="0" baseline="47222" sz="1500" spc="30">
                <a:latin typeface="Cambria Math"/>
                <a:cs typeface="Cambria Math"/>
              </a:rPr>
              <a:t>2 </a:t>
            </a:r>
            <a:r>
              <a:rPr dirty="0" sz="1400">
                <a:latin typeface="Cambria Math"/>
                <a:cs typeface="Cambria Math"/>
              </a:rPr>
              <a:t>( 𝑉 + </a:t>
            </a:r>
            <a:r>
              <a:rPr dirty="0" baseline="47222" sz="1500" spc="30">
                <a:latin typeface="Cambria Math"/>
                <a:cs typeface="Cambria Math"/>
              </a:rPr>
              <a:t>3</a:t>
            </a:r>
            <a:r>
              <a:rPr dirty="0" baseline="47222" sz="1500" spc="82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))</a:t>
            </a:r>
            <a:endParaRPr sz="1400">
              <a:latin typeface="Cambria Math"/>
              <a:cs typeface="Cambria Math"/>
            </a:endParaRPr>
          </a:p>
          <a:p>
            <a:pPr marL="856615">
              <a:lnSpc>
                <a:spcPts val="915"/>
              </a:lnSpc>
              <a:tabLst>
                <a:tab pos="1608455" algn="l"/>
                <a:tab pos="2005964" algn="l"/>
                <a:tab pos="2364105" algn="l"/>
                <a:tab pos="3131185" algn="l"/>
                <a:tab pos="3675379" algn="l"/>
              </a:tabLst>
            </a:pPr>
            <a:r>
              <a:rPr dirty="0" sz="1000" spc="20">
                <a:latin typeface="Cambria Math"/>
                <a:cs typeface="Cambria Math"/>
              </a:rPr>
              <a:t>2	2	2	8	7	2</a:t>
            </a:r>
            <a:endParaRPr sz="10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1395"/>
              </a:lnSpc>
              <a:spcBef>
                <a:spcPts val="665"/>
              </a:spcBef>
            </a:pPr>
            <a:r>
              <a:rPr dirty="0" sz="1400">
                <a:latin typeface="Cambria Math"/>
                <a:cs typeface="Cambria Math"/>
              </a:rPr>
              <a:t>𝑙𝑛 </a:t>
            </a:r>
            <a:r>
              <a:rPr dirty="0" baseline="47222" sz="1500" spc="30">
                <a:latin typeface="Cambria Math"/>
                <a:cs typeface="Cambria Math"/>
              </a:rPr>
              <a:t>1 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baseline="47222" sz="1500" spc="30">
                <a:latin typeface="Cambria Math"/>
                <a:cs typeface="Cambria Math"/>
              </a:rPr>
              <a:t>1 </a:t>
            </a:r>
            <a:r>
              <a:rPr dirty="0" sz="1400" spc="15">
                <a:latin typeface="Cambria Math"/>
                <a:cs typeface="Cambria Math"/>
              </a:rPr>
              <a:t>𝑡𝑎𝑛ℎ</a:t>
            </a:r>
            <a:r>
              <a:rPr dirty="0" baseline="30864" sz="1350" spc="22">
                <a:latin typeface="Times New Roman"/>
                <a:cs typeface="Times New Roman"/>
              </a:rPr>
              <a:t>-1</a:t>
            </a:r>
            <a:r>
              <a:rPr dirty="0" sz="1400" spc="15">
                <a:latin typeface="Times New Roman"/>
                <a:cs typeface="Times New Roman"/>
              </a:rPr>
              <a:t>(</a:t>
            </a:r>
            <a:r>
              <a:rPr dirty="0" sz="1400" spc="15">
                <a:latin typeface="Cambria Math"/>
                <a:cs typeface="Cambria Math"/>
              </a:rPr>
              <a:t>√</a:t>
            </a:r>
            <a:r>
              <a:rPr dirty="0" baseline="47222" sz="1500" spc="22">
                <a:latin typeface="Cambria Math"/>
                <a:cs typeface="Cambria Math"/>
              </a:rPr>
              <a:t>2 </a:t>
            </a:r>
            <a:r>
              <a:rPr dirty="0" sz="1400">
                <a:latin typeface="Cambria Math"/>
                <a:cs typeface="Cambria Math"/>
              </a:rPr>
              <a:t>( </a:t>
            </a:r>
            <a:r>
              <a:rPr dirty="0" baseline="47222" sz="1500" spc="104">
                <a:latin typeface="Cambria Math"/>
                <a:cs typeface="Cambria Math"/>
              </a:rPr>
              <a:t>𝑦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baseline="47222" sz="1500" spc="30">
                <a:latin typeface="Cambria Math"/>
                <a:cs typeface="Cambria Math"/>
              </a:rPr>
              <a:t>3 </a:t>
            </a:r>
            <a:r>
              <a:rPr dirty="0" sz="1400">
                <a:latin typeface="Cambria Math"/>
                <a:cs typeface="Cambria Math"/>
              </a:rPr>
              <a:t>)) − </a:t>
            </a:r>
            <a:r>
              <a:rPr dirty="0" baseline="47222" sz="1500" spc="30">
                <a:latin typeface="Cambria Math"/>
                <a:cs typeface="Cambria Math"/>
              </a:rPr>
              <a:t>1 </a:t>
            </a:r>
            <a:r>
              <a:rPr dirty="0" sz="1400" spc="-5">
                <a:latin typeface="Cambria Math"/>
                <a:cs typeface="Cambria Math"/>
              </a:rPr>
              <a:t>ln(</a:t>
            </a:r>
            <a:r>
              <a:rPr dirty="0" sz="1400" spc="-5">
                <a:latin typeface="Times New Roman"/>
                <a:cs typeface="Times New Roman"/>
              </a:rPr>
              <a:t>( </a:t>
            </a:r>
            <a:r>
              <a:rPr dirty="0" baseline="47222" sz="1500" spc="104">
                <a:latin typeface="Cambria Math"/>
                <a:cs typeface="Cambria Math"/>
              </a:rPr>
              <a:t>𝑦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baseline="47222" sz="1500" spc="30">
                <a:latin typeface="Cambria Math"/>
                <a:cs typeface="Cambria Math"/>
              </a:rPr>
              <a:t>3  </a:t>
            </a:r>
            <a:r>
              <a:rPr dirty="0" sz="1400">
                <a:latin typeface="Times New Roman"/>
                <a:cs typeface="Times New Roman"/>
              </a:rPr>
              <a:t>)</a:t>
            </a:r>
            <a:r>
              <a:rPr dirty="0" baseline="30864" sz="1350">
                <a:latin typeface="Times New Roman"/>
                <a:cs typeface="Times New Roman"/>
              </a:rPr>
              <a:t>2 </a:t>
            </a:r>
            <a:r>
              <a:rPr dirty="0" sz="1400">
                <a:latin typeface="Cambria Math"/>
                <a:cs typeface="Cambria Math"/>
              </a:rPr>
              <a:t>−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baseline="47222" sz="1500" spc="7">
                <a:latin typeface="Cambria Math"/>
                <a:cs typeface="Cambria Math"/>
              </a:rPr>
              <a:t>7</a:t>
            </a:r>
            <a:r>
              <a:rPr dirty="0" sz="1400" spc="5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  <a:p>
            <a:pPr marL="202565">
              <a:lnSpc>
                <a:spcPts val="915"/>
              </a:lnSpc>
              <a:tabLst>
                <a:tab pos="513715" algn="l"/>
                <a:tab pos="1277620" algn="l"/>
                <a:tab pos="1497330" algn="l"/>
                <a:tab pos="1788160" algn="l"/>
                <a:tab pos="2260600" algn="l"/>
                <a:tab pos="2687320" algn="l"/>
                <a:tab pos="2978785" algn="l"/>
                <a:tab pos="3417570" algn="l"/>
              </a:tabLst>
            </a:pPr>
            <a:r>
              <a:rPr dirty="0" sz="1000" spc="55">
                <a:latin typeface="Cambria Math"/>
                <a:cs typeface="Cambria Math"/>
              </a:rPr>
              <a:t>𝑥	</a:t>
            </a:r>
            <a:r>
              <a:rPr dirty="0" sz="1000" spc="20">
                <a:latin typeface="Cambria Math"/>
                <a:cs typeface="Cambria Math"/>
              </a:rPr>
              <a:t>2	7	</a:t>
            </a:r>
            <a:r>
              <a:rPr dirty="0" sz="1000" spc="55">
                <a:latin typeface="Cambria Math"/>
                <a:cs typeface="Cambria Math"/>
              </a:rPr>
              <a:t>𝑥	</a:t>
            </a:r>
            <a:r>
              <a:rPr dirty="0" sz="1000" spc="20">
                <a:latin typeface="Cambria Math"/>
                <a:cs typeface="Cambria Math"/>
              </a:rPr>
              <a:t>2	2	</a:t>
            </a:r>
            <a:r>
              <a:rPr dirty="0" sz="1000" spc="55">
                <a:latin typeface="Cambria Math"/>
                <a:cs typeface="Cambria Math"/>
              </a:rPr>
              <a:t>𝑥	</a:t>
            </a:r>
            <a:r>
              <a:rPr dirty="0" sz="1000" spc="20">
                <a:latin typeface="Cambria Math"/>
                <a:cs typeface="Cambria Math"/>
              </a:rPr>
              <a:t>2	2</a:t>
            </a:r>
            <a:endParaRPr sz="1000">
              <a:latin typeface="Cambria Math"/>
              <a:cs typeface="Cambria Math"/>
            </a:endParaRPr>
          </a:p>
          <a:p>
            <a:pPr marL="240665">
              <a:lnSpc>
                <a:spcPct val="100000"/>
              </a:lnSpc>
              <a:spcBef>
                <a:spcPts val="910"/>
              </a:spcBef>
            </a:pPr>
            <a:r>
              <a:rPr dirty="0" sz="1400" b="1">
                <a:latin typeface="Times New Roman"/>
                <a:cs typeface="Times New Roman"/>
              </a:rPr>
              <a:t>4- Exact</a:t>
            </a:r>
            <a:r>
              <a:rPr dirty="0" sz="1400" spc="-85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Equation</a:t>
            </a:r>
            <a:endParaRPr sz="1400">
              <a:latin typeface="Times New Roman"/>
              <a:cs typeface="Times New Roman"/>
            </a:endParaRPr>
          </a:p>
          <a:p>
            <a:pPr marL="12700" marR="8255" indent="220345">
              <a:lnSpc>
                <a:spcPts val="2440"/>
              </a:lnSpc>
              <a:spcBef>
                <a:spcPts val="180"/>
              </a:spcBef>
            </a:pPr>
            <a:r>
              <a:rPr dirty="0" sz="1400" spc="-5">
                <a:latin typeface="Times New Roman"/>
                <a:cs typeface="Times New Roman"/>
              </a:rPr>
              <a:t>The differential equation that can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solved </a:t>
            </a:r>
            <a:r>
              <a:rPr dirty="0" sz="1400">
                <a:latin typeface="Times New Roman"/>
                <a:cs typeface="Times New Roman"/>
              </a:rPr>
              <a:t>by </a:t>
            </a:r>
            <a:r>
              <a:rPr dirty="0" sz="1400" spc="-5">
                <a:latin typeface="Times New Roman"/>
                <a:cs typeface="Times New Roman"/>
              </a:rPr>
              <a:t>this way must be  satisfied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10">
                <a:latin typeface="Times New Roman"/>
                <a:cs typeface="Times New Roman"/>
              </a:rPr>
              <a:t>following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condition: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>
                <a:latin typeface="Times New Roman"/>
                <a:cs typeface="Times New Roman"/>
              </a:rPr>
              <a:t>For</a:t>
            </a:r>
            <a:r>
              <a:rPr dirty="0" sz="1400" spc="114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D.E.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 spc="15">
                <a:latin typeface="Cambria Math"/>
                <a:cs typeface="Cambria Math"/>
              </a:rPr>
              <a:t>𝑀</a:t>
            </a:r>
            <a:r>
              <a:rPr dirty="0" baseline="1984" sz="2100" spc="22">
                <a:latin typeface="Cambria Math"/>
                <a:cs typeface="Cambria Math"/>
              </a:rPr>
              <a:t>(</a:t>
            </a:r>
            <a:r>
              <a:rPr dirty="0" sz="1400" spc="15">
                <a:latin typeface="Cambria Math"/>
                <a:cs typeface="Cambria Math"/>
              </a:rPr>
              <a:t>𝑥,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𝑦</a:t>
            </a:r>
            <a:r>
              <a:rPr dirty="0" baseline="1984" sz="2100" spc="7">
                <a:latin typeface="Cambria Math"/>
                <a:cs typeface="Cambria Math"/>
              </a:rPr>
              <a:t>)</a:t>
            </a:r>
            <a:r>
              <a:rPr dirty="0" sz="1400" spc="5">
                <a:latin typeface="Cambria Math"/>
                <a:cs typeface="Cambria Math"/>
              </a:rPr>
              <a:t>𝑑𝑥</a:t>
            </a:r>
            <a:r>
              <a:rPr dirty="0" sz="1400" spc="2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sz="1400" spc="15">
                <a:latin typeface="Cambria Math"/>
                <a:cs typeface="Cambria Math"/>
              </a:rPr>
              <a:t>𝑁</a:t>
            </a:r>
            <a:r>
              <a:rPr dirty="0" baseline="1984" sz="2100" spc="22">
                <a:latin typeface="Cambria Math"/>
                <a:cs typeface="Cambria Math"/>
              </a:rPr>
              <a:t>(</a:t>
            </a:r>
            <a:r>
              <a:rPr dirty="0" sz="1400" spc="15">
                <a:latin typeface="Cambria Math"/>
                <a:cs typeface="Cambria Math"/>
              </a:rPr>
              <a:t>𝑥,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𝑦</a:t>
            </a:r>
            <a:r>
              <a:rPr dirty="0" baseline="1984" sz="2100" spc="7">
                <a:latin typeface="Cambria Math"/>
                <a:cs typeface="Cambria Math"/>
              </a:rPr>
              <a:t>)</a:t>
            </a:r>
            <a:r>
              <a:rPr dirty="0" sz="1400" spc="5">
                <a:latin typeface="Cambria Math"/>
                <a:cs typeface="Cambria Math"/>
              </a:rPr>
              <a:t>𝑑𝑦</a:t>
            </a:r>
            <a:r>
              <a:rPr dirty="0" sz="1400" spc="9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0</a:t>
            </a:r>
            <a:r>
              <a:rPr dirty="0" sz="1400" spc="195">
                <a:latin typeface="Cambria Math"/>
                <a:cs typeface="Cambria Math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the</a:t>
            </a:r>
            <a:r>
              <a:rPr dirty="0" sz="1400" spc="1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exact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solution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can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4" name="object 84"/>
          <p:cNvSpPr/>
          <p:nvPr/>
        </p:nvSpPr>
        <p:spPr>
          <a:xfrm>
            <a:off x="1906777" y="8499855"/>
            <a:ext cx="226060" cy="0"/>
          </a:xfrm>
          <a:custGeom>
            <a:avLst/>
            <a:gdLst/>
            <a:ahLst/>
            <a:cxnLst/>
            <a:rect l="l" t="t" r="r" b="b"/>
            <a:pathLst>
              <a:path w="226060" h="0">
                <a:moveTo>
                  <a:pt x="0" y="0"/>
                </a:moveTo>
                <a:lnTo>
                  <a:pt x="225551" y="0"/>
                </a:lnTo>
              </a:path>
            </a:pathLst>
          </a:custGeom>
          <a:ln w="1371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 txBox="1"/>
          <p:nvPr/>
        </p:nvSpPr>
        <p:spPr>
          <a:xfrm>
            <a:off x="1912366" y="8500109"/>
            <a:ext cx="635000" cy="2012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42595" algn="l"/>
              </a:tabLst>
            </a:pPr>
            <a:r>
              <a:rPr dirty="0" sz="1150" spc="114">
                <a:latin typeface="Cambria Math"/>
                <a:cs typeface="Cambria Math"/>
              </a:rPr>
              <a:t>𝑑</a:t>
            </a:r>
            <a:r>
              <a:rPr dirty="0" sz="1150" spc="150">
                <a:latin typeface="Cambria Math"/>
                <a:cs typeface="Cambria Math"/>
              </a:rPr>
              <a:t>𝑦</a:t>
            </a:r>
            <a:r>
              <a:rPr dirty="0" sz="1150">
                <a:latin typeface="Cambria Math"/>
                <a:cs typeface="Cambria Math"/>
              </a:rPr>
              <a:t>	</a:t>
            </a:r>
            <a:r>
              <a:rPr dirty="0" sz="1150" spc="114">
                <a:latin typeface="Cambria Math"/>
                <a:cs typeface="Cambria Math"/>
              </a:rPr>
              <a:t>𝑑</a:t>
            </a:r>
            <a:r>
              <a:rPr dirty="0" sz="1150" spc="120">
                <a:latin typeface="Cambria Math"/>
                <a:cs typeface="Cambria Math"/>
              </a:rPr>
              <a:t>𝑥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86" name="object 86"/>
          <p:cNvSpPr/>
          <p:nvPr/>
        </p:nvSpPr>
        <p:spPr>
          <a:xfrm>
            <a:off x="2343023" y="8499855"/>
            <a:ext cx="207645" cy="0"/>
          </a:xfrm>
          <a:custGeom>
            <a:avLst/>
            <a:gdLst/>
            <a:ahLst/>
            <a:cxnLst/>
            <a:rect l="l" t="t" r="r" b="b"/>
            <a:pathLst>
              <a:path w="207644" h="0">
                <a:moveTo>
                  <a:pt x="0" y="0"/>
                </a:moveTo>
                <a:lnTo>
                  <a:pt x="207263" y="0"/>
                </a:lnTo>
              </a:path>
            </a:pathLst>
          </a:custGeom>
          <a:ln w="1371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 txBox="1"/>
          <p:nvPr/>
        </p:nvSpPr>
        <p:spPr>
          <a:xfrm>
            <a:off x="1129080" y="8341614"/>
            <a:ext cx="446405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400" spc="-5">
                <a:latin typeface="Times New Roman"/>
                <a:cs typeface="Times New Roman"/>
              </a:rPr>
              <a:t>applied </a:t>
            </a:r>
            <a:r>
              <a:rPr dirty="0" sz="1400">
                <a:latin typeface="Times New Roman"/>
                <a:cs typeface="Times New Roman"/>
              </a:rPr>
              <a:t>if </a:t>
            </a:r>
            <a:r>
              <a:rPr dirty="0" baseline="45893" sz="1725" spc="67">
                <a:latin typeface="Cambria Math"/>
                <a:cs typeface="Cambria Math"/>
              </a:rPr>
              <a:t>𝑑𝑀 </a:t>
            </a:r>
            <a:r>
              <a:rPr dirty="0" sz="1600" spc="-5">
                <a:latin typeface="Times New Roman"/>
                <a:cs typeface="Times New Roman"/>
              </a:rPr>
              <a:t>= </a:t>
            </a:r>
            <a:r>
              <a:rPr dirty="0" baseline="45893" sz="1725" spc="67">
                <a:latin typeface="Cambria Math"/>
                <a:cs typeface="Cambria Math"/>
              </a:rPr>
              <a:t>𝑑𝑁 </a:t>
            </a:r>
            <a:r>
              <a:rPr dirty="0" sz="140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the solution of differential equation</a:t>
            </a:r>
            <a:r>
              <a:rPr dirty="0" sz="1400" spc="-7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1129080" y="8925305"/>
            <a:ext cx="2866390" cy="6889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3968" sz="2100">
                <a:latin typeface="Cambria Math"/>
                <a:cs typeface="Cambria Math"/>
              </a:rPr>
              <a:t>𝐹 = </a:t>
            </a:r>
            <a:r>
              <a:rPr dirty="0" sz="1400">
                <a:latin typeface="Cambria Math"/>
                <a:cs typeface="Cambria Math"/>
              </a:rPr>
              <a:t>∫ </a:t>
            </a:r>
            <a:r>
              <a:rPr dirty="0" baseline="3968" sz="2100">
                <a:latin typeface="Cambria Math"/>
                <a:cs typeface="Cambria Math"/>
              </a:rPr>
              <a:t>𝑀𝑑𝑥 + </a:t>
            </a:r>
            <a:r>
              <a:rPr dirty="0" sz="1400">
                <a:latin typeface="Cambria Math"/>
                <a:cs typeface="Cambria Math"/>
              </a:rPr>
              <a:t>∫ </a:t>
            </a:r>
            <a:r>
              <a:rPr dirty="0" baseline="3968" sz="2100">
                <a:latin typeface="Cambria Math"/>
                <a:cs typeface="Cambria Math"/>
              </a:rPr>
              <a:t>𝑛𝑑𝑦 </a:t>
            </a:r>
            <a:r>
              <a:rPr dirty="0" baseline="3968" sz="2100">
                <a:latin typeface="Times New Roman"/>
                <a:cs typeface="Times New Roman"/>
              </a:rPr>
              <a:t>……….</a:t>
            </a:r>
            <a:r>
              <a:rPr dirty="0" baseline="3968" sz="2100" spc="-315">
                <a:latin typeface="Times New Roman"/>
                <a:cs typeface="Times New Roman"/>
              </a:rPr>
              <a:t> </a:t>
            </a:r>
            <a:r>
              <a:rPr dirty="0" baseline="3968" sz="2100" spc="-7">
                <a:latin typeface="Times New Roman"/>
                <a:cs typeface="Times New Roman"/>
              </a:rPr>
              <a:t>(10)</a:t>
            </a:r>
            <a:endParaRPr baseline="3968" sz="2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334010" algn="l"/>
              </a:tabLst>
            </a:pPr>
            <a:r>
              <a:rPr dirty="0" baseline="3968" sz="2100" spc="-7">
                <a:latin typeface="Times New Roman"/>
                <a:cs typeface="Times New Roman"/>
              </a:rPr>
              <a:t>Or	</a:t>
            </a:r>
            <a:r>
              <a:rPr dirty="0" baseline="3968" sz="2100">
                <a:latin typeface="Cambria Math"/>
                <a:cs typeface="Cambria Math"/>
              </a:rPr>
              <a:t>𝐹 = </a:t>
            </a:r>
            <a:r>
              <a:rPr dirty="0" sz="1400">
                <a:latin typeface="Cambria Math"/>
                <a:cs typeface="Cambria Math"/>
              </a:rPr>
              <a:t>∫ </a:t>
            </a:r>
            <a:r>
              <a:rPr dirty="0" baseline="3968" sz="2100">
                <a:latin typeface="Cambria Math"/>
                <a:cs typeface="Cambria Math"/>
              </a:rPr>
              <a:t>𝑁𝑑𝑦 + </a:t>
            </a:r>
            <a:r>
              <a:rPr dirty="0" sz="1400">
                <a:latin typeface="Cambria Math"/>
                <a:cs typeface="Cambria Math"/>
              </a:rPr>
              <a:t>∫ </a:t>
            </a:r>
            <a:r>
              <a:rPr dirty="0" baseline="3968" sz="2100" spc="-7">
                <a:latin typeface="Cambria Math"/>
                <a:cs typeface="Cambria Math"/>
              </a:rPr>
              <a:t>𝑚𝑑𝑥 </a:t>
            </a:r>
            <a:r>
              <a:rPr dirty="0" baseline="3968" sz="2100">
                <a:latin typeface="Times New Roman"/>
                <a:cs typeface="Times New Roman"/>
              </a:rPr>
              <a:t>……….</a:t>
            </a:r>
            <a:r>
              <a:rPr dirty="0" baseline="3968" sz="2100" spc="-322">
                <a:latin typeface="Times New Roman"/>
                <a:cs typeface="Times New Roman"/>
              </a:rPr>
              <a:t> </a:t>
            </a:r>
            <a:r>
              <a:rPr dirty="0" baseline="3968" sz="2100" spc="-7">
                <a:latin typeface="Times New Roman"/>
                <a:cs typeface="Times New Roman"/>
              </a:rPr>
              <a:t>(11)</a:t>
            </a:r>
            <a:endParaRPr baseline="3968" sz="2100">
              <a:latin typeface="Times New Roman"/>
              <a:cs typeface="Times New Roman"/>
            </a:endParaRPr>
          </a:p>
        </p:txBody>
      </p:sp>
      <p:sp>
        <p:nvSpPr>
          <p:cNvPr id="89" name="object 89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 txBox="1"/>
          <p:nvPr/>
        </p:nvSpPr>
        <p:spPr>
          <a:xfrm>
            <a:off x="3694048" y="9799649"/>
            <a:ext cx="18034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2005"/>
              </a:lnSpc>
            </a:pPr>
            <a:fld id="{81D60167-4931-47E6-BA6A-407CBD079E47}" type="slidenum">
              <a:rPr dirty="0" sz="2000">
                <a:latin typeface="Calibri"/>
                <a:cs typeface="Calibri"/>
              </a:rPr>
              <a:t>9</a:t>
            </a:fld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73217" y="487780"/>
            <a:ext cx="1842770" cy="4648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695325" marR="5080" indent="-683260">
              <a:lnSpc>
                <a:spcPct val="130900"/>
              </a:lnSpc>
              <a:spcBef>
                <a:spcPts val="100"/>
              </a:spcBef>
            </a:pPr>
            <a:r>
              <a:rPr dirty="0" sz="1100" i="1">
                <a:latin typeface="Lucida Calligraphy"/>
                <a:cs typeface="Lucida Calligraphy"/>
              </a:rPr>
              <a:t>Asst. </a:t>
            </a:r>
            <a:r>
              <a:rPr dirty="0" sz="1100" spc="-5" i="1">
                <a:latin typeface="Lucida Calligraphy"/>
                <a:cs typeface="Lucida Calligraphy"/>
              </a:rPr>
              <a:t>Lec. Hussien Yossif  Radhi</a:t>
            </a:r>
            <a:endParaRPr sz="11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63955" y="467969"/>
            <a:ext cx="1892935" cy="4648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75310" marR="5080" indent="-563245">
              <a:lnSpc>
                <a:spcPct val="130900"/>
              </a:lnSpc>
              <a:spcBef>
                <a:spcPts val="100"/>
              </a:spcBef>
            </a:pPr>
            <a:r>
              <a:rPr dirty="0" sz="1100" i="1">
                <a:latin typeface="Lucida Calligraphy"/>
                <a:cs typeface="Lucida Calligraphy"/>
              </a:rPr>
              <a:t>Lecture </a:t>
            </a:r>
            <a:r>
              <a:rPr dirty="0" sz="1100" spc="-5" i="1">
                <a:latin typeface="Lucida Calligraphy"/>
                <a:cs typeface="Lucida Calligraphy"/>
              </a:rPr>
              <a:t>One: Differential  Equations</a:t>
            </a:r>
            <a:endParaRPr sz="1100">
              <a:latin typeface="Lucida Calligraphy"/>
              <a:cs typeface="Lucida Calligraphy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29080" y="1205839"/>
            <a:ext cx="5302885" cy="22612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just" marL="12700" marR="5080">
              <a:lnSpc>
                <a:spcPct val="144600"/>
              </a:lnSpc>
              <a:spcBef>
                <a:spcPts val="105"/>
              </a:spcBef>
            </a:pPr>
            <a:r>
              <a:rPr dirty="0" sz="1400" spc="-5">
                <a:latin typeface="Times New Roman"/>
                <a:cs typeface="Times New Roman"/>
              </a:rPr>
              <a:t>Where </a:t>
            </a:r>
            <a:r>
              <a:rPr dirty="0" sz="1400" spc="5">
                <a:latin typeface="Times New Roman"/>
                <a:cs typeface="Times New Roman"/>
              </a:rPr>
              <a:t>(</a:t>
            </a:r>
            <a:r>
              <a:rPr dirty="0" sz="1400" spc="5">
                <a:latin typeface="Cambria Math"/>
                <a:cs typeface="Cambria Math"/>
              </a:rPr>
              <a:t>𝑛</a:t>
            </a:r>
            <a:r>
              <a:rPr dirty="0" sz="1400" spc="5">
                <a:latin typeface="Times New Roman"/>
                <a:cs typeface="Times New Roman"/>
              </a:rPr>
              <a:t>) </a:t>
            </a:r>
            <a:r>
              <a:rPr dirty="0" sz="1400" spc="-5">
                <a:latin typeface="Times New Roman"/>
                <a:cs typeface="Times New Roman"/>
              </a:rPr>
              <a:t>represents </a:t>
            </a:r>
            <a:r>
              <a:rPr dirty="0" sz="1400">
                <a:latin typeface="Times New Roman"/>
                <a:cs typeface="Times New Roman"/>
              </a:rPr>
              <a:t>all </a:t>
            </a:r>
            <a:r>
              <a:rPr dirty="0" sz="1400" spc="-5">
                <a:latin typeface="Times New Roman"/>
                <a:cs typeface="Times New Roman"/>
              </a:rPr>
              <a:t>polynomials of (</a:t>
            </a:r>
            <a:r>
              <a:rPr dirty="0" sz="1400" spc="-5" i="1">
                <a:latin typeface="Times New Roman"/>
                <a:cs typeface="Times New Roman"/>
              </a:rPr>
              <a:t>N</a:t>
            </a:r>
            <a:r>
              <a:rPr dirty="0" sz="1400" spc="-5">
                <a:latin typeface="Times New Roman"/>
                <a:cs typeface="Times New Roman"/>
              </a:rPr>
              <a:t>) that </a:t>
            </a:r>
            <a:r>
              <a:rPr dirty="0" sz="1400" spc="-10">
                <a:latin typeface="Times New Roman"/>
                <a:cs typeface="Times New Roman"/>
              </a:rPr>
              <a:t>don’t </a:t>
            </a:r>
            <a:r>
              <a:rPr dirty="0" sz="1400" spc="-5">
                <a:latin typeface="Times New Roman"/>
                <a:cs typeface="Times New Roman"/>
              </a:rPr>
              <a:t>have the variable  </a:t>
            </a:r>
            <a:r>
              <a:rPr dirty="0" sz="1400">
                <a:latin typeface="Times New Roman"/>
                <a:cs typeface="Times New Roman"/>
              </a:rPr>
              <a:t>(</a:t>
            </a:r>
            <a:r>
              <a:rPr dirty="0" sz="1400" i="1">
                <a:latin typeface="Times New Roman"/>
                <a:cs typeface="Times New Roman"/>
              </a:rPr>
              <a:t>x</a:t>
            </a:r>
            <a:r>
              <a:rPr dirty="0" sz="1400">
                <a:latin typeface="Times New Roman"/>
                <a:cs typeface="Times New Roman"/>
              </a:rPr>
              <a:t>), </a:t>
            </a:r>
            <a:r>
              <a:rPr dirty="0" sz="1400" spc="-5">
                <a:latin typeface="Times New Roman"/>
                <a:cs typeface="Times New Roman"/>
              </a:rPr>
              <a:t>and </a:t>
            </a:r>
            <a:r>
              <a:rPr dirty="0" sz="1400">
                <a:latin typeface="Times New Roman"/>
                <a:cs typeface="Times New Roman"/>
              </a:rPr>
              <a:t>(</a:t>
            </a:r>
            <a:r>
              <a:rPr dirty="0" sz="1400" i="1">
                <a:latin typeface="Times New Roman"/>
                <a:cs typeface="Times New Roman"/>
              </a:rPr>
              <a:t>m</a:t>
            </a:r>
            <a:r>
              <a:rPr dirty="0" sz="1400">
                <a:latin typeface="Times New Roman"/>
                <a:cs typeface="Times New Roman"/>
              </a:rPr>
              <a:t>) </a:t>
            </a:r>
            <a:r>
              <a:rPr dirty="0" sz="1400" spc="-5">
                <a:latin typeface="Times New Roman"/>
                <a:cs typeface="Times New Roman"/>
              </a:rPr>
              <a:t>represents all polynomials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5">
                <a:latin typeface="Times New Roman"/>
                <a:cs typeface="Times New Roman"/>
              </a:rPr>
              <a:t>(</a:t>
            </a:r>
            <a:r>
              <a:rPr dirty="0" sz="1400" spc="5" i="1">
                <a:latin typeface="Times New Roman"/>
                <a:cs typeface="Times New Roman"/>
              </a:rPr>
              <a:t>M</a:t>
            </a:r>
            <a:r>
              <a:rPr dirty="0" sz="1400" spc="5">
                <a:latin typeface="Times New Roman"/>
                <a:cs typeface="Times New Roman"/>
              </a:rPr>
              <a:t>) </a:t>
            </a:r>
            <a:r>
              <a:rPr dirty="0" sz="1400" spc="-5">
                <a:latin typeface="Times New Roman"/>
                <a:cs typeface="Times New Roman"/>
              </a:rPr>
              <a:t>that don’t </a:t>
            </a:r>
            <a:r>
              <a:rPr dirty="0" sz="1400">
                <a:latin typeface="Times New Roman"/>
                <a:cs typeface="Times New Roman"/>
              </a:rPr>
              <a:t>have </a:t>
            </a:r>
            <a:r>
              <a:rPr dirty="0" sz="1400" spc="-5">
                <a:latin typeface="Times New Roman"/>
                <a:cs typeface="Times New Roman"/>
              </a:rPr>
              <a:t>the variable  </a:t>
            </a:r>
            <a:r>
              <a:rPr dirty="0" sz="1400">
                <a:latin typeface="Times New Roman"/>
                <a:cs typeface="Times New Roman"/>
              </a:rPr>
              <a:t>(</a:t>
            </a:r>
            <a:r>
              <a:rPr dirty="0" sz="1400" i="1">
                <a:latin typeface="Times New Roman"/>
                <a:cs typeface="Times New Roman"/>
              </a:rPr>
              <a:t>y</a:t>
            </a:r>
            <a:r>
              <a:rPr dirty="0" sz="1400">
                <a:latin typeface="Times New Roman"/>
                <a:cs typeface="Times New Roman"/>
              </a:rPr>
              <a:t>).</a:t>
            </a:r>
            <a:endParaRPr sz="1400">
              <a:latin typeface="Times New Roman"/>
              <a:cs typeface="Times New Roman"/>
            </a:endParaRPr>
          </a:p>
          <a:p>
            <a:pPr marL="12700" marR="2433320">
              <a:lnSpc>
                <a:spcPts val="3440"/>
              </a:lnSpc>
              <a:spcBef>
                <a:spcPts val="385"/>
              </a:spcBef>
            </a:pPr>
            <a:r>
              <a:rPr dirty="0" sz="1400">
                <a:latin typeface="Times New Roman"/>
                <a:cs typeface="Times New Roman"/>
              </a:rPr>
              <a:t>Ex</a:t>
            </a:r>
            <a:r>
              <a:rPr dirty="0" baseline="-9259" sz="1350">
                <a:latin typeface="Times New Roman"/>
                <a:cs typeface="Times New Roman"/>
              </a:rPr>
              <a:t>6</a:t>
            </a:r>
            <a:r>
              <a:rPr dirty="0" sz="1400">
                <a:latin typeface="Times New Roman"/>
                <a:cs typeface="Times New Roman"/>
              </a:rPr>
              <a:t>/ </a:t>
            </a:r>
            <a:r>
              <a:rPr dirty="0" sz="1400" spc="-5">
                <a:latin typeface="Times New Roman"/>
                <a:cs typeface="Times New Roman"/>
              </a:rPr>
              <a:t>Find the solution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equation:  </a:t>
            </a:r>
            <a:r>
              <a:rPr dirty="0" sz="1400" spc="5">
                <a:latin typeface="Cambria Math"/>
                <a:cs typeface="Cambria Math"/>
              </a:rPr>
              <a:t>3𝑥(𝑥𝑦 </a:t>
            </a:r>
            <a:r>
              <a:rPr dirty="0" sz="1400">
                <a:latin typeface="Cambria Math"/>
                <a:cs typeface="Cambria Math"/>
              </a:rPr>
              <a:t>– 2) 𝑑𝑥 + </a:t>
            </a:r>
            <a:r>
              <a:rPr dirty="0" sz="1400" spc="30">
                <a:latin typeface="Cambria Math"/>
                <a:cs typeface="Cambria Math"/>
              </a:rPr>
              <a:t>(𝑥</a:t>
            </a:r>
            <a:r>
              <a:rPr dirty="0" baseline="27777" sz="1500" spc="44">
                <a:latin typeface="Cambria Math"/>
                <a:cs typeface="Cambria Math"/>
              </a:rPr>
              <a:t>3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sz="1400" spc="5">
                <a:latin typeface="Cambria Math"/>
                <a:cs typeface="Cambria Math"/>
              </a:rPr>
              <a:t>2𝑦) </a:t>
            </a:r>
            <a:r>
              <a:rPr dirty="0" sz="1400" spc="-5">
                <a:latin typeface="Cambria Math"/>
                <a:cs typeface="Cambria Math"/>
              </a:rPr>
              <a:t>𝑑𝑦 </a:t>
            </a:r>
            <a:r>
              <a:rPr dirty="0" sz="1400">
                <a:latin typeface="Cambria Math"/>
                <a:cs typeface="Cambria Math"/>
              </a:rPr>
              <a:t>= 0  </a:t>
            </a:r>
            <a:r>
              <a:rPr dirty="0" sz="1400" spc="-5">
                <a:latin typeface="Times New Roman"/>
                <a:cs typeface="Times New Roman"/>
              </a:rPr>
              <a:t>Sol: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122802" y="3851274"/>
            <a:ext cx="18669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105">
                <a:latin typeface="Cambria Math"/>
                <a:cs typeface="Cambria Math"/>
              </a:rPr>
              <a:t>𝑑𝑦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120263" y="3850258"/>
            <a:ext cx="196850" cy="0"/>
          </a:xfrm>
          <a:custGeom>
            <a:avLst/>
            <a:gdLst/>
            <a:ahLst/>
            <a:cxnLst/>
            <a:rect l="l" t="t" r="r" b="b"/>
            <a:pathLst>
              <a:path w="196850" h="0">
                <a:moveTo>
                  <a:pt x="0" y="0"/>
                </a:moveTo>
                <a:lnTo>
                  <a:pt x="19659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129080" y="3709542"/>
            <a:ext cx="274828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15">
                <a:latin typeface="Cambria Math"/>
                <a:cs typeface="Cambria Math"/>
              </a:rPr>
              <a:t>𝑀(𝑥, </a:t>
            </a:r>
            <a:r>
              <a:rPr dirty="0" sz="1400" spc="5">
                <a:latin typeface="Cambria Math"/>
                <a:cs typeface="Cambria Math"/>
              </a:rPr>
              <a:t>𝑦)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sz="1400" spc="5">
                <a:latin typeface="Cambria Math"/>
                <a:cs typeface="Cambria Math"/>
              </a:rPr>
              <a:t>3𝑥(𝑥𝑦 </a:t>
            </a:r>
            <a:r>
              <a:rPr dirty="0" sz="1400">
                <a:latin typeface="Cambria Math"/>
                <a:cs typeface="Cambria Math"/>
              </a:rPr>
              <a:t>− 2) → </a:t>
            </a:r>
            <a:r>
              <a:rPr dirty="0" baseline="47222" sz="1500" spc="52">
                <a:latin typeface="Cambria Math"/>
                <a:cs typeface="Cambria Math"/>
              </a:rPr>
              <a:t>𝑑𝑀 </a:t>
            </a: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165">
                <a:latin typeface="Cambria Math"/>
                <a:cs typeface="Cambria Math"/>
              </a:rPr>
              <a:t> </a:t>
            </a:r>
            <a:r>
              <a:rPr dirty="0" sz="1400" spc="35">
                <a:latin typeface="Cambria Math"/>
                <a:cs typeface="Cambria Math"/>
              </a:rPr>
              <a:t>3𝑥</a:t>
            </a:r>
            <a:r>
              <a:rPr dirty="0" baseline="27777" sz="1500" spc="52">
                <a:latin typeface="Cambria Math"/>
                <a:cs typeface="Cambria Math"/>
              </a:rPr>
              <a:t>2</a:t>
            </a:r>
            <a:endParaRPr baseline="27777" sz="15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882010" y="4412107"/>
            <a:ext cx="18097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95">
                <a:latin typeface="Cambria Math"/>
                <a:cs typeface="Cambria Math"/>
              </a:rPr>
              <a:t>𝑑𝑥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885567" y="4411090"/>
            <a:ext cx="180340" cy="0"/>
          </a:xfrm>
          <a:custGeom>
            <a:avLst/>
            <a:gdLst/>
            <a:ahLst/>
            <a:cxnLst/>
            <a:rect l="l" t="t" r="r" b="b"/>
            <a:pathLst>
              <a:path w="180339" h="0">
                <a:moveTo>
                  <a:pt x="0" y="0"/>
                </a:moveTo>
                <a:lnTo>
                  <a:pt x="179831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1129080" y="4270374"/>
            <a:ext cx="529971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15">
                <a:latin typeface="Cambria Math"/>
                <a:cs typeface="Cambria Math"/>
              </a:rPr>
              <a:t>𝑁(𝑥, </a:t>
            </a:r>
            <a:r>
              <a:rPr dirty="0" sz="1400" spc="5">
                <a:latin typeface="Cambria Math"/>
                <a:cs typeface="Cambria Math"/>
              </a:rPr>
              <a:t>𝑦)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sz="1400" spc="50">
                <a:latin typeface="Cambria Math"/>
                <a:cs typeface="Cambria Math"/>
              </a:rPr>
              <a:t>𝑥</a:t>
            </a:r>
            <a:r>
              <a:rPr dirty="0" baseline="27777" sz="1500" spc="75">
                <a:latin typeface="Cambria Math"/>
                <a:cs typeface="Cambria Math"/>
              </a:rPr>
              <a:t>3 </a:t>
            </a:r>
            <a:r>
              <a:rPr dirty="0" sz="1400">
                <a:latin typeface="Cambria Math"/>
                <a:cs typeface="Cambria Math"/>
              </a:rPr>
              <a:t>+ 2𝑦 → </a:t>
            </a:r>
            <a:r>
              <a:rPr dirty="0" baseline="47222" sz="1500" spc="52">
                <a:latin typeface="Cambria Math"/>
                <a:cs typeface="Cambria Math"/>
              </a:rPr>
              <a:t>𝑑𝑁 </a:t>
            </a:r>
            <a:r>
              <a:rPr dirty="0" sz="1400">
                <a:latin typeface="Times New Roman"/>
                <a:cs typeface="Times New Roman"/>
              </a:rPr>
              <a:t>= </a:t>
            </a:r>
            <a:r>
              <a:rPr dirty="0" sz="1400" spc="35">
                <a:latin typeface="Cambria Math"/>
                <a:cs typeface="Cambria Math"/>
              </a:rPr>
              <a:t>3𝑥</a:t>
            </a:r>
            <a:r>
              <a:rPr dirty="0" baseline="27777" sz="1500" spc="52">
                <a:latin typeface="Cambria Math"/>
                <a:cs typeface="Cambria Math"/>
              </a:rPr>
              <a:t>2 </a:t>
            </a:r>
            <a:r>
              <a:rPr dirty="0" sz="1400" spc="-5">
                <a:latin typeface="Times New Roman"/>
                <a:cs typeface="Times New Roman"/>
              </a:rPr>
              <a:t>this mean that the D.E.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exact and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can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29080" y="4631562"/>
            <a:ext cx="5304790" cy="48520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Times New Roman"/>
                <a:cs typeface="Times New Roman"/>
              </a:rPr>
              <a:t>solved </a:t>
            </a:r>
            <a:r>
              <a:rPr dirty="0" sz="1400" spc="-10">
                <a:latin typeface="Times New Roman"/>
                <a:cs typeface="Times New Roman"/>
              </a:rPr>
              <a:t>as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follow: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baseline="3968" sz="2100" spc="30">
                <a:latin typeface="Cambria Math"/>
                <a:cs typeface="Cambria Math"/>
              </a:rPr>
              <a:t>𝐹</a:t>
            </a:r>
            <a:r>
              <a:rPr dirty="0" baseline="5952" sz="2100" spc="30">
                <a:latin typeface="Cambria Math"/>
                <a:cs typeface="Cambria Math"/>
              </a:rPr>
              <a:t>(</a:t>
            </a:r>
            <a:r>
              <a:rPr dirty="0" baseline="3968" sz="2100" spc="30">
                <a:latin typeface="Cambria Math"/>
                <a:cs typeface="Cambria Math"/>
              </a:rPr>
              <a:t>𝑥, </a:t>
            </a:r>
            <a:r>
              <a:rPr dirty="0" baseline="3968" sz="2100" spc="7">
                <a:latin typeface="Cambria Math"/>
                <a:cs typeface="Cambria Math"/>
              </a:rPr>
              <a:t>𝑦</a:t>
            </a:r>
            <a:r>
              <a:rPr dirty="0" baseline="5952" sz="2100" spc="7">
                <a:latin typeface="Cambria Math"/>
                <a:cs typeface="Cambria Math"/>
              </a:rPr>
              <a:t>) </a:t>
            </a:r>
            <a:r>
              <a:rPr dirty="0" baseline="3968" sz="2100">
                <a:latin typeface="Cambria Math"/>
                <a:cs typeface="Cambria Math"/>
              </a:rPr>
              <a:t>= </a:t>
            </a:r>
            <a:r>
              <a:rPr dirty="0" sz="1400">
                <a:latin typeface="Cambria Math"/>
                <a:cs typeface="Cambria Math"/>
              </a:rPr>
              <a:t>∫</a:t>
            </a:r>
            <a:r>
              <a:rPr dirty="0" baseline="3968" sz="2100">
                <a:latin typeface="Cambria Math"/>
                <a:cs typeface="Cambria Math"/>
              </a:rPr>
              <a:t>(3 </a:t>
            </a:r>
            <a:r>
              <a:rPr dirty="0" baseline="3968" sz="2100" spc="22">
                <a:latin typeface="Cambria Math"/>
                <a:cs typeface="Cambria Math"/>
              </a:rPr>
              <a:t>𝑥</a:t>
            </a:r>
            <a:r>
              <a:rPr dirty="0" baseline="37037" sz="1350" spc="22">
                <a:latin typeface="Times New Roman"/>
                <a:cs typeface="Times New Roman"/>
              </a:rPr>
              <a:t>2</a:t>
            </a:r>
            <a:r>
              <a:rPr dirty="0" baseline="3968" sz="2100" spc="22">
                <a:latin typeface="Cambria Math"/>
                <a:cs typeface="Cambria Math"/>
              </a:rPr>
              <a:t>𝑦 </a:t>
            </a:r>
            <a:r>
              <a:rPr dirty="0" baseline="3968" sz="2100">
                <a:latin typeface="Cambria Math"/>
                <a:cs typeface="Cambria Math"/>
              </a:rPr>
              <a:t>− </a:t>
            </a:r>
            <a:r>
              <a:rPr dirty="0" baseline="3968" sz="2100" spc="7">
                <a:latin typeface="Cambria Math"/>
                <a:cs typeface="Cambria Math"/>
              </a:rPr>
              <a:t>6𝑥)𝑑𝑥 </a:t>
            </a:r>
            <a:r>
              <a:rPr dirty="0" baseline="3968" sz="2100" spc="-15">
                <a:latin typeface="Times New Roman"/>
                <a:cs typeface="Times New Roman"/>
              </a:rPr>
              <a:t>+</a:t>
            </a:r>
            <a:r>
              <a:rPr dirty="0" sz="1400" spc="-10">
                <a:latin typeface="Cambria Math"/>
                <a:cs typeface="Cambria Math"/>
              </a:rPr>
              <a:t>∫</a:t>
            </a:r>
            <a:r>
              <a:rPr dirty="0" baseline="3968" sz="2100" spc="-15">
                <a:latin typeface="Cambria Math"/>
                <a:cs typeface="Cambria Math"/>
              </a:rPr>
              <a:t>(</a:t>
            </a:r>
            <a:r>
              <a:rPr dirty="0" baseline="3968" sz="2100" spc="-75">
                <a:latin typeface="Cambria Math"/>
                <a:cs typeface="Cambria Math"/>
              </a:rPr>
              <a:t> </a:t>
            </a:r>
            <a:r>
              <a:rPr dirty="0" baseline="3968" sz="2100" spc="7">
                <a:latin typeface="Cambria Math"/>
                <a:cs typeface="Cambria Math"/>
              </a:rPr>
              <a:t>2𝑦)𝑑𝑦</a:t>
            </a:r>
            <a:endParaRPr baseline="3968" sz="21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20">
                <a:latin typeface="Cambria Math"/>
                <a:cs typeface="Cambria Math"/>
              </a:rPr>
              <a:t>𝐹</a:t>
            </a:r>
            <a:r>
              <a:rPr dirty="0" baseline="1984" sz="2100" spc="30">
                <a:latin typeface="Cambria Math"/>
                <a:cs typeface="Cambria Math"/>
              </a:rPr>
              <a:t>(</a:t>
            </a:r>
            <a:r>
              <a:rPr dirty="0" sz="1400" spc="20">
                <a:latin typeface="Cambria Math"/>
                <a:cs typeface="Cambria Math"/>
              </a:rPr>
              <a:t>𝑥, </a:t>
            </a:r>
            <a:r>
              <a:rPr dirty="0" sz="1400" spc="5">
                <a:latin typeface="Cambria Math"/>
                <a:cs typeface="Cambria Math"/>
              </a:rPr>
              <a:t>𝑦</a:t>
            </a:r>
            <a:r>
              <a:rPr dirty="0" baseline="1984" sz="2100" spc="7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sz="1400" spc="15">
                <a:latin typeface="Cambria Math"/>
                <a:cs typeface="Cambria Math"/>
              </a:rPr>
              <a:t>𝑥</a:t>
            </a:r>
            <a:r>
              <a:rPr dirty="0" baseline="30864" sz="1350" spc="22">
                <a:latin typeface="Times New Roman"/>
                <a:cs typeface="Times New Roman"/>
              </a:rPr>
              <a:t>3</a:t>
            </a:r>
            <a:r>
              <a:rPr dirty="0" sz="1400" spc="15">
                <a:latin typeface="Cambria Math"/>
                <a:cs typeface="Cambria Math"/>
              </a:rPr>
              <a:t>𝑦 </a:t>
            </a:r>
            <a:r>
              <a:rPr dirty="0" sz="1400">
                <a:latin typeface="Cambria Math"/>
                <a:cs typeface="Cambria Math"/>
              </a:rPr>
              <a:t>− </a:t>
            </a:r>
            <a:r>
              <a:rPr dirty="0" sz="1400" spc="35">
                <a:latin typeface="Cambria Math"/>
                <a:cs typeface="Cambria Math"/>
              </a:rPr>
              <a:t>3𝑥</a:t>
            </a:r>
            <a:r>
              <a:rPr dirty="0" baseline="27777" sz="1500" spc="52">
                <a:latin typeface="Cambria Math"/>
                <a:cs typeface="Cambria Math"/>
              </a:rPr>
              <a:t>2 </a:t>
            </a:r>
            <a:r>
              <a:rPr dirty="0" sz="1400">
                <a:latin typeface="Cambria Math"/>
                <a:cs typeface="Cambria Math"/>
              </a:rPr>
              <a:t>+</a:t>
            </a:r>
            <a:r>
              <a:rPr dirty="0" sz="1400" spc="-114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𝑦</a:t>
            </a:r>
            <a:r>
              <a:rPr dirty="0" baseline="30864" sz="1350" spc="7">
                <a:latin typeface="Times New Roman"/>
                <a:cs typeface="Times New Roman"/>
              </a:rPr>
              <a:t>2</a:t>
            </a:r>
            <a:r>
              <a:rPr dirty="0" sz="1400" spc="5">
                <a:latin typeface="Cambria Math"/>
                <a:cs typeface="Cambria Math"/>
              </a:rPr>
              <a:t>+𝑐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-35">
                <a:latin typeface="Cambria Math"/>
                <a:cs typeface="Cambria Math"/>
              </a:rPr>
              <a:t>𝐻𝑊</a:t>
            </a:r>
            <a:r>
              <a:rPr dirty="0" baseline="-16666" sz="1500" spc="-52">
                <a:latin typeface="Cambria Math"/>
                <a:cs typeface="Cambria Math"/>
              </a:rPr>
              <a:t>1</a:t>
            </a:r>
            <a:r>
              <a:rPr dirty="0" sz="1400" spc="-35">
                <a:latin typeface="Times New Roman"/>
                <a:cs typeface="Times New Roman"/>
              </a:rPr>
              <a:t>: </a:t>
            </a:r>
            <a:r>
              <a:rPr dirty="0" sz="1400" spc="-5">
                <a:latin typeface="Times New Roman"/>
                <a:cs typeface="Times New Roman"/>
              </a:rPr>
              <a:t>Obtain the same </a:t>
            </a:r>
            <a:r>
              <a:rPr dirty="0" sz="1400">
                <a:latin typeface="Times New Roman"/>
                <a:cs typeface="Times New Roman"/>
              </a:rPr>
              <a:t>result </a:t>
            </a:r>
            <a:r>
              <a:rPr dirty="0" sz="1400" spc="-5">
                <a:latin typeface="Times New Roman"/>
                <a:cs typeface="Times New Roman"/>
              </a:rPr>
              <a:t>using equation</a:t>
            </a:r>
            <a:r>
              <a:rPr dirty="0" sz="1400" spc="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(11).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500">
              <a:latin typeface="Times New Roman"/>
              <a:cs typeface="Times New Roman"/>
            </a:endParaRPr>
          </a:p>
          <a:p>
            <a:pPr marL="240665">
              <a:lnSpc>
                <a:spcPct val="100000"/>
              </a:lnSpc>
            </a:pPr>
            <a:r>
              <a:rPr dirty="0" sz="1400" b="1">
                <a:latin typeface="Times New Roman"/>
                <a:cs typeface="Times New Roman"/>
              </a:rPr>
              <a:t>5- </a:t>
            </a:r>
            <a:r>
              <a:rPr dirty="0" sz="1400" spc="-5" b="1">
                <a:latin typeface="Times New Roman"/>
                <a:cs typeface="Times New Roman"/>
              </a:rPr>
              <a:t>Linear Differential</a:t>
            </a:r>
            <a:r>
              <a:rPr dirty="0" sz="1400" spc="-8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Equation</a:t>
            </a:r>
            <a:endParaRPr sz="1400">
              <a:latin typeface="Times New Roman"/>
              <a:cs typeface="Times New Roman"/>
            </a:endParaRPr>
          </a:p>
          <a:p>
            <a:pPr algn="just" marL="12700" marR="5080" indent="220345">
              <a:lnSpc>
                <a:spcPct val="144300"/>
              </a:lnSpc>
            </a:pPr>
            <a:r>
              <a:rPr dirty="0" sz="1400">
                <a:latin typeface="Times New Roman"/>
                <a:cs typeface="Times New Roman"/>
              </a:rPr>
              <a:t>A First </a:t>
            </a:r>
            <a:r>
              <a:rPr dirty="0" sz="1400" spc="-5">
                <a:latin typeface="Times New Roman"/>
                <a:cs typeface="Times New Roman"/>
              </a:rPr>
              <a:t>order linear differential equation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10">
                <a:latin typeface="Times New Roman"/>
                <a:cs typeface="Times New Roman"/>
              </a:rPr>
              <a:t>an </a:t>
            </a:r>
            <a:r>
              <a:rPr dirty="0" sz="1400" spc="-5">
                <a:latin typeface="Times New Roman"/>
                <a:cs typeface="Times New Roman"/>
              </a:rPr>
              <a:t>differential equation </a:t>
            </a:r>
            <a:r>
              <a:rPr dirty="0" sz="1400">
                <a:latin typeface="Times New Roman"/>
                <a:cs typeface="Times New Roman"/>
              </a:rPr>
              <a:t>of  the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form: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-310">
                <a:latin typeface="Cambria Math"/>
                <a:cs typeface="Cambria Math"/>
              </a:rPr>
              <a:t>𝑦̅</a:t>
            </a:r>
            <a:r>
              <a:rPr dirty="0" sz="1400" spc="6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sz="1400" spc="15">
                <a:latin typeface="Cambria Math"/>
                <a:cs typeface="Cambria Math"/>
              </a:rPr>
              <a:t>𝑃</a:t>
            </a:r>
            <a:r>
              <a:rPr dirty="0" baseline="1984" sz="2100" spc="22">
                <a:latin typeface="Cambria Math"/>
                <a:cs typeface="Cambria Math"/>
              </a:rPr>
              <a:t>(</a:t>
            </a:r>
            <a:r>
              <a:rPr dirty="0" sz="1400" spc="15">
                <a:latin typeface="Cambria Math"/>
                <a:cs typeface="Cambria Math"/>
              </a:rPr>
              <a:t>𝑥</a:t>
            </a:r>
            <a:r>
              <a:rPr dirty="0" baseline="1984" sz="2100" spc="22">
                <a:latin typeface="Cambria Math"/>
                <a:cs typeface="Cambria Math"/>
              </a:rPr>
              <a:t>)</a:t>
            </a:r>
            <a:r>
              <a:rPr dirty="0" sz="1400" spc="15">
                <a:latin typeface="Cambria Math"/>
                <a:cs typeface="Cambria Math"/>
              </a:rPr>
              <a:t>𝑦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sz="1400" spc="20">
                <a:latin typeface="Cambria Math"/>
                <a:cs typeface="Cambria Math"/>
              </a:rPr>
              <a:t>𝑄</a:t>
            </a:r>
            <a:r>
              <a:rPr dirty="0" baseline="1984" sz="2100" spc="30">
                <a:latin typeface="Cambria Math"/>
                <a:cs typeface="Cambria Math"/>
              </a:rPr>
              <a:t>(</a:t>
            </a:r>
            <a:r>
              <a:rPr dirty="0" sz="1400" spc="20">
                <a:latin typeface="Cambria Math"/>
                <a:cs typeface="Cambria Math"/>
              </a:rPr>
              <a:t>𝑥</a:t>
            </a:r>
            <a:r>
              <a:rPr dirty="0" baseline="1984" sz="2100" spc="30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𝑙𝑖𝑛𝑒𝑎𝑟 </a:t>
            </a:r>
            <a:r>
              <a:rPr dirty="0" sz="1400" spc="-5">
                <a:latin typeface="Cambria Math"/>
                <a:cs typeface="Cambria Math"/>
              </a:rPr>
              <a:t>𝑖𝑛</a:t>
            </a:r>
            <a:r>
              <a:rPr dirty="0" sz="1400" spc="150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(𝑦)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-20">
                <a:latin typeface="Cambria Math"/>
                <a:cs typeface="Cambria Math"/>
              </a:rPr>
              <a:t>𝑥̅ </a:t>
            </a:r>
            <a:r>
              <a:rPr dirty="0" sz="1400">
                <a:latin typeface="Cambria Math"/>
                <a:cs typeface="Cambria Math"/>
              </a:rPr>
              <a:t>+ ∝ </a:t>
            </a:r>
            <a:r>
              <a:rPr dirty="0" sz="1400" spc="5">
                <a:latin typeface="Cambria Math"/>
                <a:cs typeface="Cambria Math"/>
              </a:rPr>
              <a:t>(𝑦)𝑥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sz="1400" spc="15">
                <a:latin typeface="Cambria Math"/>
                <a:cs typeface="Cambria Math"/>
              </a:rPr>
              <a:t>𝛽(𝑦) </a:t>
            </a:r>
            <a:r>
              <a:rPr dirty="0" sz="1400">
                <a:latin typeface="Cambria Math"/>
                <a:cs typeface="Cambria Math"/>
              </a:rPr>
              <a:t>𝑙𝑖𝑛𝑒𝑎𝑟 </a:t>
            </a:r>
            <a:r>
              <a:rPr dirty="0" sz="1400" spc="-5">
                <a:latin typeface="Cambria Math"/>
                <a:cs typeface="Cambria Math"/>
              </a:rPr>
              <a:t>𝑖𝑛 </a:t>
            </a:r>
            <a:r>
              <a:rPr dirty="0" sz="1400" spc="10">
                <a:latin typeface="Cambria Math"/>
                <a:cs typeface="Cambria Math"/>
              </a:rPr>
              <a:t>(𝑥) </a:t>
            </a:r>
            <a:r>
              <a:rPr dirty="0" sz="1400">
                <a:latin typeface="Times New Roman"/>
                <a:cs typeface="Times New Roman"/>
              </a:rPr>
              <a:t>……….</a:t>
            </a:r>
            <a:r>
              <a:rPr dirty="0" sz="1400" spc="-1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(12)</a:t>
            </a:r>
            <a:endParaRPr sz="1400">
              <a:latin typeface="Times New Roman"/>
              <a:cs typeface="Times New Roman"/>
            </a:endParaRPr>
          </a:p>
          <a:p>
            <a:pPr algn="just" marL="12700" marR="5080" indent="222250">
              <a:lnSpc>
                <a:spcPct val="144000"/>
              </a:lnSpc>
              <a:spcBef>
                <a:spcPts val="1020"/>
              </a:spcBef>
            </a:pPr>
            <a:r>
              <a:rPr dirty="0" sz="1400" spc="-5">
                <a:latin typeface="Times New Roman"/>
                <a:cs typeface="Times New Roman"/>
              </a:rPr>
              <a:t>Where </a:t>
            </a:r>
            <a:r>
              <a:rPr dirty="0" sz="1400" i="1">
                <a:latin typeface="Times New Roman"/>
                <a:cs typeface="Times New Roman"/>
              </a:rPr>
              <a:t>P </a:t>
            </a:r>
            <a:r>
              <a:rPr dirty="0" sz="1400">
                <a:latin typeface="Times New Roman"/>
                <a:cs typeface="Times New Roman"/>
              </a:rPr>
              <a:t>and </a:t>
            </a:r>
            <a:r>
              <a:rPr dirty="0" sz="1400" i="1">
                <a:latin typeface="Times New Roman"/>
                <a:cs typeface="Times New Roman"/>
              </a:rPr>
              <a:t>Q </a:t>
            </a:r>
            <a:r>
              <a:rPr dirty="0" sz="1400" spc="-5">
                <a:latin typeface="Times New Roman"/>
                <a:cs typeface="Times New Roman"/>
              </a:rPr>
              <a:t>are functions of </a:t>
            </a:r>
            <a:r>
              <a:rPr dirty="0" sz="1400">
                <a:latin typeface="Times New Roman"/>
                <a:cs typeface="Times New Roman"/>
              </a:rPr>
              <a:t>(</a:t>
            </a:r>
            <a:r>
              <a:rPr dirty="0" sz="1400" i="1">
                <a:latin typeface="Times New Roman"/>
                <a:cs typeface="Times New Roman"/>
              </a:rPr>
              <a:t>x</a:t>
            </a:r>
            <a:r>
              <a:rPr dirty="0" sz="1400">
                <a:latin typeface="Times New Roman"/>
                <a:cs typeface="Times New Roman"/>
              </a:rPr>
              <a:t>). </a:t>
            </a:r>
            <a:r>
              <a:rPr dirty="0" sz="1400" spc="-5">
                <a:latin typeface="Times New Roman"/>
                <a:cs typeface="Times New Roman"/>
              </a:rPr>
              <a:t>This form </a:t>
            </a:r>
            <a:r>
              <a:rPr dirty="0" sz="1400">
                <a:latin typeface="Times New Roman"/>
                <a:cs typeface="Times New Roman"/>
              </a:rPr>
              <a:t>is called </a:t>
            </a:r>
            <a:r>
              <a:rPr dirty="0" sz="1400" spc="-5">
                <a:latin typeface="Times New Roman"/>
                <a:cs typeface="Times New Roman"/>
              </a:rPr>
              <a:t>the standard  form. The equation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called first order </a:t>
            </a:r>
            <a:r>
              <a:rPr dirty="0" sz="1400">
                <a:latin typeface="Times New Roman"/>
                <a:cs typeface="Times New Roman"/>
              </a:rPr>
              <a:t>because </a:t>
            </a:r>
            <a:r>
              <a:rPr dirty="0" sz="1400" spc="-5">
                <a:latin typeface="Times New Roman"/>
                <a:cs typeface="Times New Roman"/>
              </a:rPr>
              <a:t>it only involves the  function (</a:t>
            </a:r>
            <a:r>
              <a:rPr dirty="0" sz="1400" spc="-5" i="1">
                <a:latin typeface="Times New Roman"/>
                <a:cs typeface="Times New Roman"/>
              </a:rPr>
              <a:t>y</a:t>
            </a:r>
            <a:r>
              <a:rPr dirty="0" sz="1400" spc="-5">
                <a:latin typeface="Times New Roman"/>
                <a:cs typeface="Times New Roman"/>
              </a:rPr>
              <a:t>) and first derivatives </a:t>
            </a:r>
            <a:r>
              <a:rPr dirty="0" sz="1400">
                <a:latin typeface="Times New Roman"/>
                <a:cs typeface="Times New Roman"/>
              </a:rPr>
              <a:t>of (</a:t>
            </a:r>
            <a:r>
              <a:rPr dirty="0" sz="1400" i="1">
                <a:latin typeface="Times New Roman"/>
                <a:cs typeface="Times New Roman"/>
              </a:rPr>
              <a:t>y</a:t>
            </a:r>
            <a:r>
              <a:rPr dirty="0" sz="1400">
                <a:latin typeface="Times New Roman"/>
                <a:cs typeface="Times New Roman"/>
              </a:rPr>
              <a:t>). </a:t>
            </a:r>
            <a:r>
              <a:rPr dirty="0" sz="1400" spc="-10">
                <a:latin typeface="Times New Roman"/>
                <a:cs typeface="Times New Roman"/>
              </a:rPr>
              <a:t>Such </a:t>
            </a:r>
            <a:r>
              <a:rPr dirty="0" sz="1400" spc="-5">
                <a:latin typeface="Times New Roman"/>
                <a:cs typeface="Times New Roman"/>
              </a:rPr>
              <a:t>equations can be solved </a:t>
            </a:r>
            <a:r>
              <a:rPr dirty="0" sz="1400">
                <a:latin typeface="Times New Roman"/>
                <a:cs typeface="Times New Roman"/>
              </a:rPr>
              <a:t>as  </a:t>
            </a:r>
            <a:r>
              <a:rPr dirty="0" sz="1400" spc="-5">
                <a:latin typeface="Times New Roman"/>
                <a:cs typeface="Times New Roman"/>
              </a:rPr>
              <a:t>follow: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3694048" y="9799649"/>
            <a:ext cx="18034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2005"/>
              </a:lnSpc>
            </a:pPr>
            <a:fld id="{81D60167-4931-47E6-BA6A-407CBD079E47}" type="slidenum">
              <a:rPr dirty="0" sz="2000">
                <a:latin typeface="Calibri"/>
                <a:cs typeface="Calibri"/>
              </a:rPr>
              <a:t>9</a:t>
            </a:fld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73217" y="487780"/>
            <a:ext cx="1842770" cy="4648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695325" marR="5080" indent="-683260">
              <a:lnSpc>
                <a:spcPct val="130900"/>
              </a:lnSpc>
              <a:spcBef>
                <a:spcPts val="100"/>
              </a:spcBef>
            </a:pPr>
            <a:r>
              <a:rPr dirty="0" sz="1100" i="1">
                <a:latin typeface="Lucida Calligraphy"/>
                <a:cs typeface="Lucida Calligraphy"/>
              </a:rPr>
              <a:t>Asst. </a:t>
            </a:r>
            <a:r>
              <a:rPr dirty="0" sz="1100" spc="-5" i="1">
                <a:latin typeface="Lucida Calligraphy"/>
                <a:cs typeface="Lucida Calligraphy"/>
              </a:rPr>
              <a:t>Lec. Hussien Yossif  Radhi</a:t>
            </a:r>
            <a:endParaRPr sz="11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63955" y="467969"/>
            <a:ext cx="1892935" cy="4648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75310" marR="5080" indent="-563245">
              <a:lnSpc>
                <a:spcPct val="130900"/>
              </a:lnSpc>
              <a:spcBef>
                <a:spcPts val="100"/>
              </a:spcBef>
            </a:pPr>
            <a:r>
              <a:rPr dirty="0" sz="1100" i="1">
                <a:latin typeface="Lucida Calligraphy"/>
                <a:cs typeface="Lucida Calligraphy"/>
              </a:rPr>
              <a:t>Lecture </a:t>
            </a:r>
            <a:r>
              <a:rPr dirty="0" sz="1100" spc="-5" i="1">
                <a:latin typeface="Lucida Calligraphy"/>
                <a:cs typeface="Lucida Calligraphy"/>
              </a:rPr>
              <a:t>One: Differential  Equations</a:t>
            </a:r>
            <a:endParaRPr sz="1100">
              <a:latin typeface="Lucida Calligraphy"/>
              <a:cs typeface="Lucida Calligraphy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02410" y="1484122"/>
            <a:ext cx="107314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135">
                <a:latin typeface="Cambria Math"/>
                <a:cs typeface="Cambria Math"/>
              </a:rPr>
              <a:t>𝜌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515110" y="1477009"/>
            <a:ext cx="83820" cy="12700"/>
          </a:xfrm>
          <a:custGeom>
            <a:avLst/>
            <a:gdLst/>
            <a:ahLst/>
            <a:cxnLst/>
            <a:rect l="l" t="t" r="r" b="b"/>
            <a:pathLst>
              <a:path w="83819" h="12700">
                <a:moveTo>
                  <a:pt x="0" y="12192"/>
                </a:moveTo>
                <a:lnTo>
                  <a:pt x="83819" y="12192"/>
                </a:lnTo>
                <a:lnTo>
                  <a:pt x="83819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129080" y="1353057"/>
            <a:ext cx="38163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3968" sz="2100">
                <a:latin typeface="Cambria Math"/>
                <a:cs typeface="Cambria Math"/>
              </a:rPr>
              <a:t>𝑦 = </a:t>
            </a:r>
            <a:r>
              <a:rPr dirty="0" baseline="50000" sz="1500" spc="30">
                <a:latin typeface="Cambria Math"/>
                <a:cs typeface="Cambria Math"/>
              </a:rPr>
              <a:t>1 </a:t>
            </a:r>
            <a:r>
              <a:rPr dirty="0" sz="1400">
                <a:latin typeface="Cambria Math"/>
                <a:cs typeface="Cambria Math"/>
              </a:rPr>
              <a:t>∫ </a:t>
            </a:r>
            <a:r>
              <a:rPr dirty="0" baseline="3968" sz="2100">
                <a:latin typeface="Cambria Math"/>
                <a:cs typeface="Cambria Math"/>
              </a:rPr>
              <a:t>𝜌 </a:t>
            </a:r>
            <a:r>
              <a:rPr dirty="0" baseline="3968" sz="2100" spc="22">
                <a:latin typeface="Cambria Math"/>
                <a:cs typeface="Cambria Math"/>
              </a:rPr>
              <a:t>𝑄</a:t>
            </a:r>
            <a:r>
              <a:rPr dirty="0" baseline="5952" sz="2100" spc="22">
                <a:latin typeface="Cambria Math"/>
                <a:cs typeface="Cambria Math"/>
              </a:rPr>
              <a:t>(</a:t>
            </a:r>
            <a:r>
              <a:rPr dirty="0" baseline="3968" sz="2100" spc="22">
                <a:latin typeface="Cambria Math"/>
                <a:cs typeface="Cambria Math"/>
              </a:rPr>
              <a:t>𝑥</a:t>
            </a:r>
            <a:r>
              <a:rPr dirty="0" baseline="5952" sz="2100" spc="22">
                <a:latin typeface="Cambria Math"/>
                <a:cs typeface="Cambria Math"/>
              </a:rPr>
              <a:t>)</a:t>
            </a:r>
            <a:r>
              <a:rPr dirty="0" baseline="3968" sz="2100" spc="22">
                <a:latin typeface="Cambria Math"/>
                <a:cs typeface="Cambria Math"/>
              </a:rPr>
              <a:t>𝑑𝑥 </a:t>
            </a:r>
            <a:r>
              <a:rPr dirty="0" baseline="3968" sz="2100">
                <a:latin typeface="Times New Roman"/>
                <a:cs typeface="Times New Roman"/>
              </a:rPr>
              <a:t>………. </a:t>
            </a:r>
            <a:r>
              <a:rPr dirty="0" baseline="3968" sz="2100" spc="-7">
                <a:latin typeface="Times New Roman"/>
                <a:cs typeface="Times New Roman"/>
              </a:rPr>
              <a:t>(13) Where </a:t>
            </a:r>
            <a:r>
              <a:rPr dirty="0" baseline="3968" sz="2100">
                <a:latin typeface="Times New Roman"/>
                <a:cs typeface="Times New Roman"/>
              </a:rPr>
              <a:t>ρ = </a:t>
            </a:r>
            <a:r>
              <a:rPr dirty="0" baseline="3968" sz="2100" spc="52">
                <a:latin typeface="Cambria Math"/>
                <a:cs typeface="Cambria Math"/>
              </a:rPr>
              <a:t>𝑒</a:t>
            </a:r>
            <a:r>
              <a:rPr dirty="0" baseline="30555" sz="1500" spc="52">
                <a:latin typeface="Cambria Math"/>
                <a:cs typeface="Cambria Math"/>
              </a:rPr>
              <a:t>∫</a:t>
            </a:r>
            <a:r>
              <a:rPr dirty="0" baseline="30555" sz="1500" spc="60">
                <a:latin typeface="Cambria Math"/>
                <a:cs typeface="Cambria Math"/>
              </a:rPr>
              <a:t> </a:t>
            </a:r>
            <a:r>
              <a:rPr dirty="0" baseline="33333" sz="1500" spc="52">
                <a:latin typeface="Cambria Math"/>
                <a:cs typeface="Cambria Math"/>
              </a:rPr>
              <a:t>𝑃</a:t>
            </a:r>
            <a:r>
              <a:rPr dirty="0" baseline="36111" sz="1500" spc="52">
                <a:latin typeface="Cambria Math"/>
                <a:cs typeface="Cambria Math"/>
              </a:rPr>
              <a:t>(</a:t>
            </a:r>
            <a:r>
              <a:rPr dirty="0" baseline="33333" sz="1500" spc="52">
                <a:latin typeface="Cambria Math"/>
                <a:cs typeface="Cambria Math"/>
              </a:rPr>
              <a:t>𝑥</a:t>
            </a:r>
            <a:r>
              <a:rPr dirty="0" baseline="36111" sz="1500" spc="52">
                <a:latin typeface="Cambria Math"/>
                <a:cs typeface="Cambria Math"/>
              </a:rPr>
              <a:t>)</a:t>
            </a:r>
            <a:r>
              <a:rPr dirty="0" baseline="33333" sz="1500" spc="52">
                <a:latin typeface="Cambria Math"/>
                <a:cs typeface="Cambria Math"/>
              </a:rPr>
              <a:t>𝑑𝑥</a:t>
            </a:r>
            <a:endParaRPr baseline="33333" sz="15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29080" y="1855977"/>
            <a:ext cx="214757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Ex</a:t>
            </a:r>
            <a:r>
              <a:rPr dirty="0" baseline="-9259" sz="1350">
                <a:latin typeface="Times New Roman"/>
                <a:cs typeface="Times New Roman"/>
              </a:rPr>
              <a:t>7</a:t>
            </a:r>
            <a:r>
              <a:rPr dirty="0" sz="1400">
                <a:latin typeface="Times New Roman"/>
                <a:cs typeface="Times New Roman"/>
              </a:rPr>
              <a:t>/ </a:t>
            </a:r>
            <a:r>
              <a:rPr dirty="0" sz="1400" spc="-10">
                <a:latin typeface="Times New Roman"/>
                <a:cs typeface="Times New Roman"/>
              </a:rPr>
              <a:t>Solve </a:t>
            </a:r>
            <a:r>
              <a:rPr dirty="0" sz="1400" spc="-5">
                <a:latin typeface="Times New Roman"/>
                <a:cs typeface="Times New Roman"/>
              </a:rPr>
              <a:t>the following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D.E.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30604" y="2526537"/>
            <a:ext cx="22479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mbria Math"/>
                <a:cs typeface="Cambria Math"/>
              </a:rPr>
              <a:t>𝑑𝑥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141780" y="2548381"/>
            <a:ext cx="205740" cy="0"/>
          </a:xfrm>
          <a:custGeom>
            <a:avLst/>
            <a:gdLst/>
            <a:ahLst/>
            <a:cxnLst/>
            <a:rect l="l" t="t" r="r" b="b"/>
            <a:pathLst>
              <a:path w="205740" h="0">
                <a:moveTo>
                  <a:pt x="0" y="0"/>
                </a:moveTo>
                <a:lnTo>
                  <a:pt x="20574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1129080" y="2407666"/>
            <a:ext cx="158559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41666" sz="2100">
                <a:latin typeface="Cambria Math"/>
                <a:cs typeface="Cambria Math"/>
              </a:rPr>
              <a:t>𝑑𝑦 </a:t>
            </a:r>
            <a:r>
              <a:rPr dirty="0" sz="1400">
                <a:latin typeface="Cambria Math"/>
                <a:cs typeface="Cambria Math"/>
              </a:rPr>
              <a:t>+ 3𝑦𝑐𝑜𝑠𝑥 =</a:t>
            </a:r>
            <a:r>
              <a:rPr dirty="0" sz="1400" spc="-18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𝑐𝑜𝑠𝑥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29080" y="2925825"/>
            <a:ext cx="1546860" cy="6432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Sol: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baseline="-17857" sz="2100">
                <a:latin typeface="Times New Roman"/>
                <a:cs typeface="Times New Roman"/>
              </a:rPr>
              <a:t>ρ </a:t>
            </a:r>
            <a:r>
              <a:rPr dirty="0" baseline="-17857" sz="2100" spc="37">
                <a:latin typeface="Times New Roman"/>
                <a:cs typeface="Times New Roman"/>
              </a:rPr>
              <a:t>=</a:t>
            </a:r>
            <a:r>
              <a:rPr dirty="0" baseline="-17857" sz="2100" spc="37">
                <a:latin typeface="Cambria Math"/>
                <a:cs typeface="Cambria Math"/>
              </a:rPr>
              <a:t>𝑒</a:t>
            </a:r>
            <a:r>
              <a:rPr dirty="0" sz="1000" spc="25">
                <a:latin typeface="Cambria Math"/>
                <a:cs typeface="Cambria Math"/>
              </a:rPr>
              <a:t>∫ </a:t>
            </a:r>
            <a:r>
              <a:rPr dirty="0" baseline="2777" sz="1500" spc="67">
                <a:latin typeface="Cambria Math"/>
                <a:cs typeface="Cambria Math"/>
              </a:rPr>
              <a:t>3𝑐𝑜𝑠𝑥𝑑𝑥</a:t>
            </a:r>
            <a:r>
              <a:rPr dirty="0" baseline="-17857" sz="2100" spc="67">
                <a:latin typeface="Times New Roman"/>
                <a:cs typeface="Times New Roman"/>
              </a:rPr>
              <a:t>=</a:t>
            </a:r>
            <a:r>
              <a:rPr dirty="0" baseline="-17857" sz="2100" spc="-187">
                <a:latin typeface="Times New Roman"/>
                <a:cs typeface="Times New Roman"/>
              </a:rPr>
              <a:t> </a:t>
            </a:r>
            <a:r>
              <a:rPr dirty="0" baseline="-17857" sz="2100" spc="60">
                <a:latin typeface="Cambria Math"/>
                <a:cs typeface="Cambria Math"/>
              </a:rPr>
              <a:t>𝑒</a:t>
            </a:r>
            <a:r>
              <a:rPr dirty="0" baseline="2777" sz="1500" spc="60">
                <a:latin typeface="Cambria Math"/>
                <a:cs typeface="Cambria Math"/>
              </a:rPr>
              <a:t>3𝑠𝑖𝑛𝑥</a:t>
            </a:r>
            <a:endParaRPr baseline="2777" sz="15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173276" y="3881754"/>
            <a:ext cx="3111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mbria Math"/>
                <a:cs typeface="Cambria Math"/>
              </a:rPr>
              <a:t>𝑦</a:t>
            </a:r>
            <a:r>
              <a:rPr dirty="0" sz="1400" spc="2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692910" y="3828414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20">
                <a:latin typeface="Cambria Math"/>
                <a:cs typeface="Cambria Math"/>
              </a:rPr>
              <a:t>1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1559305" y="4022470"/>
            <a:ext cx="367665" cy="0"/>
          </a:xfrm>
          <a:custGeom>
            <a:avLst/>
            <a:gdLst/>
            <a:ahLst/>
            <a:cxnLst/>
            <a:rect l="l" t="t" r="r" b="b"/>
            <a:pathLst>
              <a:path w="367664" h="0">
                <a:moveTo>
                  <a:pt x="0" y="0"/>
                </a:moveTo>
                <a:lnTo>
                  <a:pt x="367283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1942845" y="3892422"/>
            <a:ext cx="173990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mbria Math"/>
                <a:cs typeface="Cambria Math"/>
              </a:rPr>
              <a:t>∫ </a:t>
            </a:r>
            <a:r>
              <a:rPr dirty="0" baseline="3968" sz="2100" spc="52">
                <a:latin typeface="Cambria Math"/>
                <a:cs typeface="Cambria Math"/>
              </a:rPr>
              <a:t>𝑒</a:t>
            </a:r>
            <a:r>
              <a:rPr dirty="0" baseline="33333" sz="1500" spc="52">
                <a:latin typeface="Cambria Math"/>
                <a:cs typeface="Cambria Math"/>
              </a:rPr>
              <a:t>3𝑠𝑖𝑛𝑥</a:t>
            </a:r>
            <a:r>
              <a:rPr dirty="0" baseline="3968" sz="2100" spc="52">
                <a:latin typeface="Cambria Math"/>
                <a:cs typeface="Cambria Math"/>
              </a:rPr>
              <a:t>𝑐𝑜𝑠𝑥 </a:t>
            </a:r>
            <a:r>
              <a:rPr dirty="0" baseline="3968" sz="2100">
                <a:latin typeface="Cambria Math"/>
                <a:cs typeface="Cambria Math"/>
              </a:rPr>
              <a:t>𝑑𝑥 → 𝑦</a:t>
            </a:r>
            <a:r>
              <a:rPr dirty="0" baseline="3968" sz="2100" spc="-240">
                <a:latin typeface="Cambria Math"/>
                <a:cs typeface="Cambria Math"/>
              </a:rPr>
              <a:t> </a:t>
            </a:r>
            <a:r>
              <a:rPr dirty="0" baseline="3968" sz="2100">
                <a:latin typeface="Cambria Math"/>
                <a:cs typeface="Cambria Math"/>
              </a:rPr>
              <a:t>=</a:t>
            </a:r>
            <a:endParaRPr baseline="3968" sz="210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891153" y="3828414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20">
                <a:latin typeface="Cambria Math"/>
                <a:cs typeface="Cambria Math"/>
              </a:rPr>
              <a:t>1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546605" y="3985386"/>
            <a:ext cx="258762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210435" algn="l"/>
              </a:tabLst>
            </a:pPr>
            <a:r>
              <a:rPr dirty="0" baseline="-16666" sz="1500" spc="232">
                <a:latin typeface="Cambria Math"/>
                <a:cs typeface="Cambria Math"/>
              </a:rPr>
              <a:t>𝑒</a:t>
            </a:r>
            <a:r>
              <a:rPr dirty="0" sz="800" spc="35">
                <a:latin typeface="Cambria Math"/>
                <a:cs typeface="Cambria Math"/>
              </a:rPr>
              <a:t>3</a:t>
            </a:r>
            <a:r>
              <a:rPr dirty="0" sz="800" spc="90">
                <a:latin typeface="Cambria Math"/>
                <a:cs typeface="Cambria Math"/>
              </a:rPr>
              <a:t>𝑠𝑖</a:t>
            </a:r>
            <a:r>
              <a:rPr dirty="0" sz="800" spc="185">
                <a:latin typeface="Cambria Math"/>
                <a:cs typeface="Cambria Math"/>
              </a:rPr>
              <a:t>𝑛</a:t>
            </a:r>
            <a:r>
              <a:rPr dirty="0" sz="800" spc="155">
                <a:latin typeface="Cambria Math"/>
                <a:cs typeface="Cambria Math"/>
              </a:rPr>
              <a:t>𝑥</a:t>
            </a:r>
            <a:r>
              <a:rPr dirty="0" sz="800">
                <a:latin typeface="Cambria Math"/>
                <a:cs typeface="Cambria Math"/>
              </a:rPr>
              <a:t>	</a:t>
            </a:r>
            <a:r>
              <a:rPr dirty="0" baseline="-16666" sz="1500" spc="232">
                <a:latin typeface="Cambria Math"/>
                <a:cs typeface="Cambria Math"/>
              </a:rPr>
              <a:t>𝑒</a:t>
            </a:r>
            <a:r>
              <a:rPr dirty="0" sz="800" spc="35">
                <a:latin typeface="Cambria Math"/>
                <a:cs typeface="Cambria Math"/>
              </a:rPr>
              <a:t>3</a:t>
            </a:r>
            <a:r>
              <a:rPr dirty="0" sz="800" spc="90">
                <a:latin typeface="Cambria Math"/>
                <a:cs typeface="Cambria Math"/>
              </a:rPr>
              <a:t>𝑠𝑖</a:t>
            </a:r>
            <a:r>
              <a:rPr dirty="0" sz="800" spc="185">
                <a:latin typeface="Cambria Math"/>
                <a:cs typeface="Cambria Math"/>
              </a:rPr>
              <a:t>𝑛</a:t>
            </a:r>
            <a:r>
              <a:rPr dirty="0" sz="800" spc="155">
                <a:latin typeface="Cambria Math"/>
                <a:cs typeface="Cambria Math"/>
              </a:rPr>
              <a:t>𝑥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757548" y="4022470"/>
            <a:ext cx="367665" cy="0"/>
          </a:xfrm>
          <a:custGeom>
            <a:avLst/>
            <a:gdLst/>
            <a:ahLst/>
            <a:cxnLst/>
            <a:rect l="l" t="t" r="r" b="b"/>
            <a:pathLst>
              <a:path w="367664" h="0">
                <a:moveTo>
                  <a:pt x="0" y="0"/>
                </a:moveTo>
                <a:lnTo>
                  <a:pt x="36728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4220845" y="4016375"/>
            <a:ext cx="73660" cy="12700"/>
          </a:xfrm>
          <a:custGeom>
            <a:avLst/>
            <a:gdLst/>
            <a:ahLst/>
            <a:cxnLst/>
            <a:rect l="l" t="t" r="r" b="b"/>
            <a:pathLst>
              <a:path w="73660" h="12700">
                <a:moveTo>
                  <a:pt x="0" y="12191"/>
                </a:moveTo>
                <a:lnTo>
                  <a:pt x="73151" y="12191"/>
                </a:lnTo>
                <a:lnTo>
                  <a:pt x="73151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5277358" y="4016375"/>
            <a:ext cx="73660" cy="12700"/>
          </a:xfrm>
          <a:custGeom>
            <a:avLst/>
            <a:gdLst/>
            <a:ahLst/>
            <a:cxnLst/>
            <a:rect l="l" t="t" r="r" b="b"/>
            <a:pathLst>
              <a:path w="73660" h="12700">
                <a:moveTo>
                  <a:pt x="0" y="12191"/>
                </a:moveTo>
                <a:lnTo>
                  <a:pt x="73151" y="12191"/>
                </a:lnTo>
                <a:lnTo>
                  <a:pt x="73151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4142613" y="3816222"/>
            <a:ext cx="2046605" cy="384810"/>
          </a:xfrm>
          <a:prstGeom prst="rect">
            <a:avLst/>
          </a:prstGeom>
        </p:spPr>
        <p:txBody>
          <a:bodyPr wrap="square" lIns="0" tIns="22225" rIns="0" bIns="0" rtlCol="0" vert="horz">
            <a:spAutoFit/>
          </a:bodyPr>
          <a:lstStyle/>
          <a:p>
            <a:pPr marL="78105" marR="5080" indent="-66040">
              <a:lnSpc>
                <a:spcPct val="95600"/>
              </a:lnSpc>
              <a:spcBef>
                <a:spcPts val="175"/>
              </a:spcBef>
              <a:tabLst>
                <a:tab pos="1134110" algn="l"/>
              </a:tabLst>
            </a:pPr>
            <a:r>
              <a:rPr dirty="0" baseline="-19841" sz="2100" spc="30">
                <a:latin typeface="Cambria Math"/>
                <a:cs typeface="Cambria Math"/>
              </a:rPr>
              <a:t>[</a:t>
            </a:r>
            <a:r>
              <a:rPr dirty="0" baseline="16666" sz="1500" spc="30">
                <a:latin typeface="Cambria Math"/>
                <a:cs typeface="Cambria Math"/>
              </a:rPr>
              <a:t>1 </a:t>
            </a:r>
            <a:r>
              <a:rPr dirty="0" baseline="-19841" sz="2100" spc="67">
                <a:latin typeface="Cambria Math"/>
                <a:cs typeface="Cambria Math"/>
              </a:rPr>
              <a:t>𝑒</a:t>
            </a:r>
            <a:r>
              <a:rPr dirty="0" sz="1000" spc="45">
                <a:latin typeface="Cambria Math"/>
                <a:cs typeface="Cambria Math"/>
              </a:rPr>
              <a:t>3𝑠𝑖𝑛𝑥 </a:t>
            </a:r>
            <a:r>
              <a:rPr dirty="0" baseline="-19841" sz="2100">
                <a:latin typeface="Cambria Math"/>
                <a:cs typeface="Cambria Math"/>
              </a:rPr>
              <a:t>+ </a:t>
            </a:r>
            <a:r>
              <a:rPr dirty="0" baseline="-19841" sz="2100" spc="30">
                <a:latin typeface="Cambria Math"/>
                <a:cs typeface="Cambria Math"/>
              </a:rPr>
              <a:t>𝑐]</a:t>
            </a:r>
            <a:r>
              <a:rPr dirty="0" baseline="-19841" sz="2100" spc="30">
                <a:latin typeface="Times New Roman"/>
                <a:cs typeface="Times New Roman"/>
              </a:rPr>
              <a:t>= </a:t>
            </a:r>
            <a:r>
              <a:rPr dirty="0" baseline="16666" sz="1500" spc="30">
                <a:latin typeface="Cambria Math"/>
                <a:cs typeface="Cambria Math"/>
              </a:rPr>
              <a:t>1 </a:t>
            </a:r>
            <a:r>
              <a:rPr dirty="0" baseline="-19841" sz="2100">
                <a:latin typeface="Cambria Math"/>
                <a:cs typeface="Cambria Math"/>
              </a:rPr>
              <a:t>+ </a:t>
            </a:r>
            <a:r>
              <a:rPr dirty="0" baseline="-19841" sz="2100" spc="44">
                <a:latin typeface="Cambria Math"/>
                <a:cs typeface="Cambria Math"/>
              </a:rPr>
              <a:t>𝑐𝑒</a:t>
            </a:r>
            <a:r>
              <a:rPr dirty="0" sz="1000" spc="30">
                <a:latin typeface="Cambria Math"/>
                <a:cs typeface="Cambria Math"/>
              </a:rPr>
              <a:t>−3𝑠𝑖𝑛𝑥  </a:t>
            </a:r>
            <a:r>
              <a:rPr dirty="0" sz="1000" spc="20">
                <a:latin typeface="Cambria Math"/>
                <a:cs typeface="Cambria Math"/>
              </a:rPr>
              <a:t>3	3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305813" y="4375530"/>
            <a:ext cx="2622550" cy="63563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92735" indent="-228600">
              <a:lnSpc>
                <a:spcPct val="100000"/>
              </a:lnSpc>
              <a:spcBef>
                <a:spcPts val="95"/>
              </a:spcBef>
              <a:buFont typeface="Wingdings"/>
              <a:buChar char=""/>
              <a:tabLst>
                <a:tab pos="293370" algn="l"/>
              </a:tabLst>
            </a:pPr>
            <a:r>
              <a:rPr dirty="0" u="heavy" sz="16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Bernoulli's Equation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05"/>
              </a:spcBef>
            </a:pPr>
            <a:r>
              <a:rPr dirty="0" sz="1400" spc="-5">
                <a:latin typeface="Times New Roman"/>
                <a:cs typeface="Times New Roman"/>
              </a:rPr>
              <a:t>The </a:t>
            </a:r>
            <a:r>
              <a:rPr dirty="0" sz="1400">
                <a:latin typeface="Times New Roman"/>
                <a:cs typeface="Times New Roman"/>
              </a:rPr>
              <a:t>general </a:t>
            </a:r>
            <a:r>
              <a:rPr dirty="0" sz="1400" spc="-5">
                <a:latin typeface="Times New Roman"/>
                <a:cs typeface="Times New Roman"/>
              </a:rPr>
              <a:t>form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this equation</a:t>
            </a:r>
            <a:r>
              <a:rPr dirty="0" sz="1400" spc="-5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is: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130604" y="5395086"/>
            <a:ext cx="18097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95">
                <a:latin typeface="Cambria Math"/>
                <a:cs typeface="Cambria Math"/>
              </a:rPr>
              <a:t>𝑑𝑥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1141780" y="5394070"/>
            <a:ext cx="165100" cy="0"/>
          </a:xfrm>
          <a:custGeom>
            <a:avLst/>
            <a:gdLst/>
            <a:ahLst/>
            <a:cxnLst/>
            <a:rect l="l" t="t" r="r" b="b"/>
            <a:pathLst>
              <a:path w="165100" h="0">
                <a:moveTo>
                  <a:pt x="0" y="0"/>
                </a:moveTo>
                <a:lnTo>
                  <a:pt x="16459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1129080" y="5253354"/>
            <a:ext cx="260286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47222" sz="1500" spc="89">
                <a:latin typeface="Cambria Math"/>
                <a:cs typeface="Cambria Math"/>
              </a:rPr>
              <a:t>𝑑𝑦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sz="1400" spc="15">
                <a:latin typeface="Cambria Math"/>
                <a:cs typeface="Cambria Math"/>
              </a:rPr>
              <a:t>𝑢</a:t>
            </a:r>
            <a:r>
              <a:rPr dirty="0" baseline="1984" sz="2100" spc="22">
                <a:latin typeface="Cambria Math"/>
                <a:cs typeface="Cambria Math"/>
              </a:rPr>
              <a:t>(</a:t>
            </a:r>
            <a:r>
              <a:rPr dirty="0" sz="1400" spc="15">
                <a:latin typeface="Cambria Math"/>
                <a:cs typeface="Cambria Math"/>
              </a:rPr>
              <a:t>𝑥</a:t>
            </a:r>
            <a:r>
              <a:rPr dirty="0" baseline="1984" sz="2100" spc="22">
                <a:latin typeface="Cambria Math"/>
                <a:cs typeface="Cambria Math"/>
              </a:rPr>
              <a:t>)</a:t>
            </a:r>
            <a:r>
              <a:rPr dirty="0" sz="1400" spc="15">
                <a:latin typeface="Cambria Math"/>
                <a:cs typeface="Cambria Math"/>
              </a:rPr>
              <a:t>𝑦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sz="1400" spc="20">
                <a:latin typeface="Cambria Math"/>
                <a:cs typeface="Cambria Math"/>
              </a:rPr>
              <a:t>𝑣</a:t>
            </a:r>
            <a:r>
              <a:rPr dirty="0" baseline="1984" sz="2100" spc="30">
                <a:latin typeface="Cambria Math"/>
                <a:cs typeface="Cambria Math"/>
              </a:rPr>
              <a:t>(</a:t>
            </a:r>
            <a:r>
              <a:rPr dirty="0" sz="1400" spc="20">
                <a:latin typeface="Cambria Math"/>
                <a:cs typeface="Cambria Math"/>
              </a:rPr>
              <a:t>𝑥</a:t>
            </a:r>
            <a:r>
              <a:rPr dirty="0" baseline="1984" sz="2100" spc="30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𝑦</a:t>
            </a:r>
            <a:r>
              <a:rPr dirty="0" baseline="30864" sz="1350">
                <a:latin typeface="Times New Roman"/>
                <a:cs typeface="Times New Roman"/>
              </a:rPr>
              <a:t>n </a:t>
            </a:r>
            <a:r>
              <a:rPr dirty="0" sz="1400">
                <a:latin typeface="Times New Roman"/>
                <a:cs typeface="Times New Roman"/>
              </a:rPr>
              <a:t>……….</a:t>
            </a:r>
            <a:r>
              <a:rPr dirty="0" sz="1400" spc="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(14)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3977004" y="5930519"/>
            <a:ext cx="160020" cy="0"/>
          </a:xfrm>
          <a:custGeom>
            <a:avLst/>
            <a:gdLst/>
            <a:ahLst/>
            <a:cxnLst/>
            <a:rect l="l" t="t" r="r" b="b"/>
            <a:pathLst>
              <a:path w="160020" h="0">
                <a:moveTo>
                  <a:pt x="0" y="0"/>
                </a:moveTo>
                <a:lnTo>
                  <a:pt x="16002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5292597" y="5930519"/>
            <a:ext cx="165100" cy="0"/>
          </a:xfrm>
          <a:custGeom>
            <a:avLst/>
            <a:gdLst/>
            <a:ahLst/>
            <a:cxnLst/>
            <a:rect l="l" t="t" r="r" b="b"/>
            <a:pathLst>
              <a:path w="165100" h="0">
                <a:moveTo>
                  <a:pt x="0" y="0"/>
                </a:moveTo>
                <a:lnTo>
                  <a:pt x="164591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1129080" y="5789802"/>
            <a:ext cx="4337050" cy="73088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ts val="1395"/>
              </a:lnSpc>
              <a:spcBef>
                <a:spcPts val="105"/>
              </a:spcBef>
            </a:pPr>
            <a:r>
              <a:rPr dirty="0" sz="1400" spc="-5">
                <a:latin typeface="Times New Roman"/>
                <a:cs typeface="Times New Roman"/>
              </a:rPr>
              <a:t>To solve this equation, let </a:t>
            </a:r>
            <a:r>
              <a:rPr dirty="0" sz="1400">
                <a:latin typeface="Cambria Math"/>
                <a:cs typeface="Cambria Math"/>
              </a:rPr>
              <a:t>𝑧  = </a:t>
            </a:r>
            <a:r>
              <a:rPr dirty="0" sz="1400" spc="25">
                <a:latin typeface="Cambria Math"/>
                <a:cs typeface="Cambria Math"/>
              </a:rPr>
              <a:t>𝑦</a:t>
            </a:r>
            <a:r>
              <a:rPr dirty="0" baseline="27777" sz="1500" spc="37">
                <a:latin typeface="Cambria Math"/>
                <a:cs typeface="Cambria Math"/>
              </a:rPr>
              <a:t>1−𝑛  </a:t>
            </a:r>
            <a:r>
              <a:rPr dirty="0" sz="1400">
                <a:latin typeface="Times New Roman"/>
                <a:cs typeface="Times New Roman"/>
              </a:rPr>
              <a:t>→ </a:t>
            </a:r>
            <a:r>
              <a:rPr dirty="0" baseline="47222" sz="1500" spc="67">
                <a:latin typeface="Cambria Math"/>
                <a:cs typeface="Cambria Math"/>
              </a:rPr>
              <a:t>𝑑𝑧 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baseline="1984" sz="2100">
                <a:latin typeface="Cambria Math"/>
                <a:cs typeface="Cambria Math"/>
              </a:rPr>
              <a:t>(</a:t>
            </a:r>
            <a:r>
              <a:rPr dirty="0" sz="1400">
                <a:latin typeface="Cambria Math"/>
                <a:cs typeface="Cambria Math"/>
              </a:rPr>
              <a:t>1 − </a:t>
            </a:r>
            <a:r>
              <a:rPr dirty="0" sz="1400" spc="25">
                <a:latin typeface="Cambria Math"/>
                <a:cs typeface="Cambria Math"/>
              </a:rPr>
              <a:t>𝑛</a:t>
            </a:r>
            <a:r>
              <a:rPr dirty="0" baseline="1984" sz="2100" spc="37">
                <a:latin typeface="Cambria Math"/>
                <a:cs typeface="Cambria Math"/>
              </a:rPr>
              <a:t>)</a:t>
            </a:r>
            <a:r>
              <a:rPr dirty="0" sz="1400" spc="25">
                <a:latin typeface="Cambria Math"/>
                <a:cs typeface="Cambria Math"/>
              </a:rPr>
              <a:t>𝑦</a:t>
            </a:r>
            <a:r>
              <a:rPr dirty="0" baseline="27777" sz="1500" spc="37">
                <a:latin typeface="Cambria Math"/>
                <a:cs typeface="Cambria Math"/>
              </a:rPr>
              <a:t>−𝑛</a:t>
            </a:r>
            <a:r>
              <a:rPr dirty="0" baseline="27777" sz="1500" spc="322">
                <a:latin typeface="Cambria Math"/>
                <a:cs typeface="Cambria Math"/>
              </a:rPr>
              <a:t> </a:t>
            </a:r>
            <a:r>
              <a:rPr dirty="0" baseline="47222" sz="1500" spc="82">
                <a:latin typeface="Cambria Math"/>
                <a:cs typeface="Cambria Math"/>
              </a:rPr>
              <a:t>𝑑𝑦</a:t>
            </a:r>
            <a:endParaRPr baseline="47222" sz="1500">
              <a:latin typeface="Cambria Math"/>
              <a:cs typeface="Cambria Math"/>
            </a:endParaRPr>
          </a:p>
          <a:p>
            <a:pPr marL="2847340">
              <a:lnSpc>
                <a:spcPts val="915"/>
              </a:lnSpc>
              <a:tabLst>
                <a:tab pos="4164965" algn="l"/>
              </a:tabLst>
            </a:pPr>
            <a:r>
              <a:rPr dirty="0" sz="1000" spc="95">
                <a:latin typeface="Cambria Math"/>
                <a:cs typeface="Cambria Math"/>
              </a:rPr>
              <a:t>𝑑</a:t>
            </a:r>
            <a:r>
              <a:rPr dirty="0" sz="1000" spc="100">
                <a:latin typeface="Cambria Math"/>
                <a:cs typeface="Cambria Math"/>
              </a:rPr>
              <a:t>𝑥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sz="1000" spc="95">
                <a:latin typeface="Cambria Math"/>
                <a:cs typeface="Cambria Math"/>
              </a:rPr>
              <a:t>𝑑𝑥</a:t>
            </a:r>
            <a:endParaRPr sz="10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</a:pPr>
            <a:endParaRPr sz="13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-5">
                <a:latin typeface="Times New Roman"/>
                <a:cs typeface="Times New Roman"/>
              </a:rPr>
              <a:t>Multiply </a:t>
            </a:r>
            <a:r>
              <a:rPr dirty="0" sz="1400">
                <a:latin typeface="Times New Roman"/>
                <a:cs typeface="Times New Roman"/>
              </a:rPr>
              <a:t>eq. (14) by </a:t>
            </a:r>
            <a:r>
              <a:rPr dirty="0" baseline="1984" sz="2100">
                <a:latin typeface="Cambria Math"/>
                <a:cs typeface="Cambria Math"/>
              </a:rPr>
              <a:t>(</a:t>
            </a:r>
            <a:r>
              <a:rPr dirty="0" sz="1400">
                <a:latin typeface="Cambria Math"/>
                <a:cs typeface="Cambria Math"/>
              </a:rPr>
              <a:t>1 − </a:t>
            </a:r>
            <a:r>
              <a:rPr dirty="0" sz="1400" spc="25">
                <a:latin typeface="Cambria Math"/>
                <a:cs typeface="Cambria Math"/>
              </a:rPr>
              <a:t>𝑛</a:t>
            </a:r>
            <a:r>
              <a:rPr dirty="0" baseline="1984" sz="2100" spc="37">
                <a:latin typeface="Cambria Math"/>
                <a:cs typeface="Cambria Math"/>
              </a:rPr>
              <a:t>)</a:t>
            </a:r>
            <a:r>
              <a:rPr dirty="0" sz="1400" spc="25">
                <a:latin typeface="Cambria Math"/>
                <a:cs typeface="Cambria Math"/>
              </a:rPr>
              <a:t>𝑦</a:t>
            </a:r>
            <a:r>
              <a:rPr dirty="0" baseline="27777" sz="1500" spc="37">
                <a:latin typeface="Cambria Math"/>
                <a:cs typeface="Cambria Math"/>
              </a:rPr>
              <a:t>−𝑛</a:t>
            </a:r>
            <a:r>
              <a:rPr dirty="0" baseline="27777" sz="1500" spc="322">
                <a:latin typeface="Cambria Math"/>
                <a:cs typeface="Cambria Math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→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055622" y="6908672"/>
            <a:ext cx="18097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95">
                <a:latin typeface="Cambria Math"/>
                <a:cs typeface="Cambria Math"/>
              </a:rPr>
              <a:t>𝑑𝑥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2066798" y="6907656"/>
            <a:ext cx="165100" cy="0"/>
          </a:xfrm>
          <a:custGeom>
            <a:avLst/>
            <a:gdLst/>
            <a:ahLst/>
            <a:cxnLst/>
            <a:rect l="l" t="t" r="r" b="b"/>
            <a:pathLst>
              <a:path w="165100" h="0">
                <a:moveTo>
                  <a:pt x="0" y="0"/>
                </a:moveTo>
                <a:lnTo>
                  <a:pt x="16489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1129080" y="6766941"/>
            <a:ext cx="423672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1984" sz="2100">
                <a:latin typeface="Cambria Math"/>
                <a:cs typeface="Cambria Math"/>
              </a:rPr>
              <a:t>(</a:t>
            </a:r>
            <a:r>
              <a:rPr dirty="0" sz="1400">
                <a:latin typeface="Cambria Math"/>
                <a:cs typeface="Cambria Math"/>
              </a:rPr>
              <a:t>1 − </a:t>
            </a:r>
            <a:r>
              <a:rPr dirty="0" sz="1400" spc="25">
                <a:latin typeface="Cambria Math"/>
                <a:cs typeface="Cambria Math"/>
              </a:rPr>
              <a:t>𝑛</a:t>
            </a:r>
            <a:r>
              <a:rPr dirty="0" baseline="1984" sz="2100" spc="37">
                <a:latin typeface="Cambria Math"/>
                <a:cs typeface="Cambria Math"/>
              </a:rPr>
              <a:t>)</a:t>
            </a:r>
            <a:r>
              <a:rPr dirty="0" sz="1400" spc="25">
                <a:latin typeface="Cambria Math"/>
                <a:cs typeface="Cambria Math"/>
              </a:rPr>
              <a:t>𝑦</a:t>
            </a:r>
            <a:r>
              <a:rPr dirty="0" baseline="27777" sz="1500" spc="37">
                <a:latin typeface="Cambria Math"/>
                <a:cs typeface="Cambria Math"/>
              </a:rPr>
              <a:t>−𝑛 </a:t>
            </a:r>
            <a:r>
              <a:rPr dirty="0" baseline="47222" sz="1500" spc="89">
                <a:latin typeface="Cambria Math"/>
                <a:cs typeface="Cambria Math"/>
              </a:rPr>
              <a:t>𝑑𝑦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baseline="1984" sz="2100">
                <a:latin typeface="Cambria Math"/>
                <a:cs typeface="Cambria Math"/>
              </a:rPr>
              <a:t>(</a:t>
            </a:r>
            <a:r>
              <a:rPr dirty="0" sz="1400">
                <a:latin typeface="Cambria Math"/>
                <a:cs typeface="Cambria Math"/>
              </a:rPr>
              <a:t>1 − </a:t>
            </a:r>
            <a:r>
              <a:rPr dirty="0" sz="1400" spc="20">
                <a:latin typeface="Cambria Math"/>
                <a:cs typeface="Cambria Math"/>
              </a:rPr>
              <a:t>𝑛</a:t>
            </a:r>
            <a:r>
              <a:rPr dirty="0" baseline="1984" sz="2100" spc="30">
                <a:latin typeface="Cambria Math"/>
                <a:cs typeface="Cambria Math"/>
              </a:rPr>
              <a:t>)</a:t>
            </a:r>
            <a:r>
              <a:rPr dirty="0" sz="1400" spc="20">
                <a:latin typeface="Cambria Math"/>
                <a:cs typeface="Cambria Math"/>
              </a:rPr>
              <a:t>𝑢</a:t>
            </a:r>
            <a:r>
              <a:rPr dirty="0" baseline="1984" sz="2100" spc="30">
                <a:latin typeface="Cambria Math"/>
                <a:cs typeface="Cambria Math"/>
              </a:rPr>
              <a:t>(</a:t>
            </a:r>
            <a:r>
              <a:rPr dirty="0" sz="1400" spc="20">
                <a:latin typeface="Cambria Math"/>
                <a:cs typeface="Cambria Math"/>
              </a:rPr>
              <a:t>𝑥</a:t>
            </a:r>
            <a:r>
              <a:rPr dirty="0" baseline="1984" sz="2100" spc="30">
                <a:latin typeface="Cambria Math"/>
                <a:cs typeface="Cambria Math"/>
              </a:rPr>
              <a:t>)</a:t>
            </a:r>
            <a:r>
              <a:rPr dirty="0" sz="1400" spc="20">
                <a:latin typeface="Cambria Math"/>
                <a:cs typeface="Cambria Math"/>
              </a:rPr>
              <a:t>𝑦𝑦</a:t>
            </a:r>
            <a:r>
              <a:rPr dirty="0" baseline="27777" sz="1500" spc="30">
                <a:latin typeface="Cambria Math"/>
                <a:cs typeface="Cambria Math"/>
              </a:rPr>
              <a:t>−𝑛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baseline="1984" sz="2100">
                <a:latin typeface="Cambria Math"/>
                <a:cs typeface="Cambria Math"/>
              </a:rPr>
              <a:t>(</a:t>
            </a:r>
            <a:r>
              <a:rPr dirty="0" sz="1400">
                <a:latin typeface="Cambria Math"/>
                <a:cs typeface="Cambria Math"/>
              </a:rPr>
              <a:t>1 −</a:t>
            </a:r>
            <a:r>
              <a:rPr dirty="0" sz="1400" spc="-20">
                <a:latin typeface="Cambria Math"/>
                <a:cs typeface="Cambria Math"/>
              </a:rPr>
              <a:t> </a:t>
            </a:r>
            <a:r>
              <a:rPr dirty="0" sz="1400" spc="25">
                <a:latin typeface="Cambria Math"/>
                <a:cs typeface="Cambria Math"/>
              </a:rPr>
              <a:t>𝑛</a:t>
            </a:r>
            <a:r>
              <a:rPr dirty="0" baseline="1984" sz="2100" spc="37">
                <a:latin typeface="Cambria Math"/>
                <a:cs typeface="Cambria Math"/>
              </a:rPr>
              <a:t>)</a:t>
            </a:r>
            <a:r>
              <a:rPr dirty="0" sz="1400" spc="25">
                <a:latin typeface="Cambria Math"/>
                <a:cs typeface="Cambria Math"/>
              </a:rPr>
              <a:t>𝑣</a:t>
            </a:r>
            <a:r>
              <a:rPr dirty="0" baseline="1984" sz="2100" spc="37">
                <a:latin typeface="Cambria Math"/>
                <a:cs typeface="Cambria Math"/>
              </a:rPr>
              <a:t>(</a:t>
            </a:r>
            <a:r>
              <a:rPr dirty="0" sz="1400" spc="25">
                <a:latin typeface="Cambria Math"/>
                <a:cs typeface="Cambria Math"/>
              </a:rPr>
              <a:t>𝑥</a:t>
            </a:r>
            <a:r>
              <a:rPr dirty="0" baseline="1984" sz="2100" spc="37">
                <a:latin typeface="Cambria Math"/>
                <a:cs typeface="Cambria Math"/>
              </a:rPr>
              <a:t>)</a:t>
            </a:r>
            <a:r>
              <a:rPr dirty="0" sz="1400" spc="25">
                <a:latin typeface="Cambria Math"/>
                <a:cs typeface="Cambria Math"/>
              </a:rPr>
              <a:t>𝑦</a:t>
            </a:r>
            <a:r>
              <a:rPr dirty="0" baseline="27777" sz="1500" spc="37">
                <a:latin typeface="Cambria Math"/>
                <a:cs typeface="Cambria Math"/>
              </a:rPr>
              <a:t>−𝑛</a:t>
            </a:r>
            <a:r>
              <a:rPr dirty="0" sz="1400" spc="25">
                <a:latin typeface="Cambria Math"/>
                <a:cs typeface="Cambria Math"/>
              </a:rPr>
              <a:t>𝑦</a:t>
            </a:r>
            <a:r>
              <a:rPr dirty="0" baseline="30864" sz="1350" spc="37">
                <a:latin typeface="Times New Roman"/>
                <a:cs typeface="Times New Roman"/>
              </a:rPr>
              <a:t>n</a:t>
            </a:r>
            <a:endParaRPr baseline="30864" sz="135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129080" y="7445120"/>
            <a:ext cx="18097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95">
                <a:latin typeface="Cambria Math"/>
                <a:cs typeface="Cambria Math"/>
              </a:rPr>
              <a:t>𝑑𝑥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1141780" y="7444104"/>
            <a:ext cx="160020" cy="0"/>
          </a:xfrm>
          <a:custGeom>
            <a:avLst/>
            <a:gdLst/>
            <a:ahLst/>
            <a:cxnLst/>
            <a:rect l="l" t="t" r="r" b="b"/>
            <a:pathLst>
              <a:path w="160019" h="0">
                <a:moveTo>
                  <a:pt x="0" y="0"/>
                </a:moveTo>
                <a:lnTo>
                  <a:pt x="16001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 txBox="1"/>
          <p:nvPr/>
        </p:nvSpPr>
        <p:spPr>
          <a:xfrm>
            <a:off x="1133652" y="7303389"/>
            <a:ext cx="373824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47222" sz="1500" spc="67">
                <a:latin typeface="Cambria Math"/>
                <a:cs typeface="Cambria Math"/>
              </a:rPr>
              <a:t>𝑑𝑧 </a:t>
            </a:r>
            <a:r>
              <a:rPr dirty="0" sz="1400">
                <a:latin typeface="Cambria Math"/>
                <a:cs typeface="Cambria Math"/>
              </a:rPr>
              <a:t>+ (1 − </a:t>
            </a:r>
            <a:r>
              <a:rPr dirty="0" sz="1400" spc="15">
                <a:latin typeface="Cambria Math"/>
                <a:cs typeface="Cambria Math"/>
              </a:rPr>
              <a:t>𝑛)𝑢</a:t>
            </a:r>
            <a:r>
              <a:rPr dirty="0" baseline="1984" sz="2100" spc="22">
                <a:latin typeface="Cambria Math"/>
                <a:cs typeface="Cambria Math"/>
              </a:rPr>
              <a:t>(</a:t>
            </a:r>
            <a:r>
              <a:rPr dirty="0" sz="1400" spc="15">
                <a:latin typeface="Cambria Math"/>
                <a:cs typeface="Cambria Math"/>
              </a:rPr>
              <a:t>𝑥</a:t>
            </a:r>
            <a:r>
              <a:rPr dirty="0" baseline="1984" sz="2100" spc="22">
                <a:latin typeface="Cambria Math"/>
                <a:cs typeface="Cambria Math"/>
              </a:rPr>
              <a:t>)</a:t>
            </a:r>
            <a:r>
              <a:rPr dirty="0" sz="1400" spc="15">
                <a:latin typeface="Cambria Math"/>
                <a:cs typeface="Cambria Math"/>
              </a:rPr>
              <a:t>𝑦</a:t>
            </a:r>
            <a:r>
              <a:rPr dirty="0" baseline="27777" sz="1500" spc="22">
                <a:latin typeface="Cambria Math"/>
                <a:cs typeface="Cambria Math"/>
              </a:rPr>
              <a:t>1−𝑛 </a:t>
            </a:r>
            <a:r>
              <a:rPr dirty="0" sz="1400">
                <a:latin typeface="Times New Roman"/>
                <a:cs typeface="Times New Roman"/>
              </a:rPr>
              <a:t>= </a:t>
            </a:r>
            <a:r>
              <a:rPr dirty="0" sz="1400">
                <a:latin typeface="Cambria Math"/>
                <a:cs typeface="Cambria Math"/>
              </a:rPr>
              <a:t>(1 − </a:t>
            </a:r>
            <a:r>
              <a:rPr dirty="0" sz="1400" spc="15">
                <a:latin typeface="Cambria Math"/>
                <a:cs typeface="Cambria Math"/>
              </a:rPr>
              <a:t>𝑛)𝑣(𝑥) </a:t>
            </a:r>
            <a:r>
              <a:rPr dirty="0" sz="1400">
                <a:latin typeface="Times New Roman"/>
                <a:cs typeface="Times New Roman"/>
              </a:rPr>
              <a:t>……….</a:t>
            </a:r>
            <a:r>
              <a:rPr dirty="0" sz="1400" spc="-2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(15)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4461128" y="7981568"/>
            <a:ext cx="18097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95">
                <a:latin typeface="Cambria Math"/>
                <a:cs typeface="Cambria Math"/>
              </a:rPr>
              <a:t>𝑑𝑥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4472304" y="7980552"/>
            <a:ext cx="165100" cy="0"/>
          </a:xfrm>
          <a:custGeom>
            <a:avLst/>
            <a:gdLst/>
            <a:ahLst/>
            <a:cxnLst/>
            <a:rect l="l" t="t" r="r" b="b"/>
            <a:pathLst>
              <a:path w="165100" h="0">
                <a:moveTo>
                  <a:pt x="0" y="0"/>
                </a:moveTo>
                <a:lnTo>
                  <a:pt x="164591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 txBox="1"/>
          <p:nvPr/>
        </p:nvSpPr>
        <p:spPr>
          <a:xfrm>
            <a:off x="1173276" y="7839836"/>
            <a:ext cx="437261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Ex</a:t>
            </a:r>
            <a:r>
              <a:rPr dirty="0" baseline="-9259" sz="1350">
                <a:latin typeface="Times New Roman"/>
                <a:cs typeface="Times New Roman"/>
              </a:rPr>
              <a:t>8</a:t>
            </a:r>
            <a:r>
              <a:rPr dirty="0" sz="1400">
                <a:latin typeface="Times New Roman"/>
                <a:cs typeface="Times New Roman"/>
              </a:rPr>
              <a:t>/ </a:t>
            </a:r>
            <a:r>
              <a:rPr dirty="0" sz="1400" spc="-5">
                <a:latin typeface="Times New Roman"/>
                <a:cs typeface="Times New Roman"/>
              </a:rPr>
              <a:t>Solve the following differential </a:t>
            </a:r>
            <a:r>
              <a:rPr dirty="0" sz="1400" spc="-10">
                <a:latin typeface="Times New Roman"/>
                <a:cs typeface="Times New Roman"/>
              </a:rPr>
              <a:t>equation </a:t>
            </a:r>
            <a:r>
              <a:rPr dirty="0" baseline="47222" sz="1500" spc="89">
                <a:latin typeface="Cambria Math"/>
                <a:cs typeface="Cambria Math"/>
              </a:rPr>
              <a:t>𝑑𝑦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sz="1400" spc="-5">
                <a:latin typeface="Cambria Math"/>
                <a:cs typeface="Cambria Math"/>
              </a:rPr>
              <a:t>𝑥𝑦 </a:t>
            </a:r>
            <a:r>
              <a:rPr dirty="0" sz="1400">
                <a:latin typeface="Cambria Math"/>
                <a:cs typeface="Cambria Math"/>
              </a:rPr>
              <a:t>+</a:t>
            </a:r>
            <a:r>
              <a:rPr dirty="0" sz="1400" spc="2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𝑥𝑦</a:t>
            </a:r>
            <a:r>
              <a:rPr dirty="0" baseline="30864" sz="1350" spc="7">
                <a:latin typeface="Times New Roman"/>
                <a:cs typeface="Times New Roman"/>
              </a:rPr>
              <a:t>4</a:t>
            </a:r>
            <a:endParaRPr baseline="30864" sz="135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129080" y="8329421"/>
            <a:ext cx="13989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Sol: From</a:t>
            </a:r>
            <a:r>
              <a:rPr dirty="0" sz="1400" spc="-5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equation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129080" y="8951214"/>
            <a:ext cx="18097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95">
                <a:latin typeface="Cambria Math"/>
                <a:cs typeface="Cambria Math"/>
              </a:rPr>
              <a:t>𝑑𝑥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1141780" y="8950197"/>
            <a:ext cx="160020" cy="0"/>
          </a:xfrm>
          <a:custGeom>
            <a:avLst/>
            <a:gdLst/>
            <a:ahLst/>
            <a:cxnLst/>
            <a:rect l="l" t="t" r="r" b="b"/>
            <a:pathLst>
              <a:path w="160019" h="0">
                <a:moveTo>
                  <a:pt x="0" y="0"/>
                </a:moveTo>
                <a:lnTo>
                  <a:pt x="16001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 txBox="1"/>
          <p:nvPr/>
        </p:nvSpPr>
        <p:spPr>
          <a:xfrm>
            <a:off x="1133652" y="8809481"/>
            <a:ext cx="27749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47222" sz="1500" spc="67">
                <a:latin typeface="Cambria Math"/>
                <a:cs typeface="Cambria Math"/>
              </a:rPr>
              <a:t>𝑑𝑧 </a:t>
            </a:r>
            <a:r>
              <a:rPr dirty="0" sz="1400">
                <a:latin typeface="Cambria Math"/>
                <a:cs typeface="Cambria Math"/>
              </a:rPr>
              <a:t>+ (1 − </a:t>
            </a:r>
            <a:r>
              <a:rPr dirty="0" sz="1400" spc="15">
                <a:latin typeface="Cambria Math"/>
                <a:cs typeface="Cambria Math"/>
              </a:rPr>
              <a:t>𝑛)𝑢</a:t>
            </a:r>
            <a:r>
              <a:rPr dirty="0" baseline="1984" sz="2100" spc="22">
                <a:latin typeface="Cambria Math"/>
                <a:cs typeface="Cambria Math"/>
              </a:rPr>
              <a:t>(</a:t>
            </a:r>
            <a:r>
              <a:rPr dirty="0" sz="1400" spc="15">
                <a:latin typeface="Cambria Math"/>
                <a:cs typeface="Cambria Math"/>
              </a:rPr>
              <a:t>𝑥</a:t>
            </a:r>
            <a:r>
              <a:rPr dirty="0" baseline="1984" sz="2100" spc="22">
                <a:latin typeface="Cambria Math"/>
                <a:cs typeface="Cambria Math"/>
              </a:rPr>
              <a:t>)</a:t>
            </a:r>
            <a:r>
              <a:rPr dirty="0" sz="1400" spc="15">
                <a:latin typeface="Cambria Math"/>
                <a:cs typeface="Cambria Math"/>
              </a:rPr>
              <a:t>𝑦</a:t>
            </a:r>
            <a:r>
              <a:rPr dirty="0" baseline="27777" sz="1500" spc="22">
                <a:latin typeface="Cambria Math"/>
                <a:cs typeface="Cambria Math"/>
              </a:rPr>
              <a:t>1−𝑛 </a:t>
            </a:r>
            <a:r>
              <a:rPr dirty="0" sz="1400">
                <a:latin typeface="Times New Roman"/>
                <a:cs typeface="Times New Roman"/>
              </a:rPr>
              <a:t>= </a:t>
            </a:r>
            <a:r>
              <a:rPr dirty="0" sz="1400">
                <a:latin typeface="Cambria Math"/>
                <a:cs typeface="Cambria Math"/>
              </a:rPr>
              <a:t>(1 −</a:t>
            </a:r>
            <a:r>
              <a:rPr dirty="0" sz="1400" spc="15">
                <a:latin typeface="Cambria Math"/>
                <a:cs typeface="Cambria Math"/>
              </a:rPr>
              <a:t> 𝑛)𝑣(𝑥)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1141780" y="9488119"/>
            <a:ext cx="160020" cy="0"/>
          </a:xfrm>
          <a:custGeom>
            <a:avLst/>
            <a:gdLst/>
            <a:ahLst/>
            <a:cxnLst/>
            <a:rect l="l" t="t" r="r" b="b"/>
            <a:pathLst>
              <a:path w="160019" h="0">
                <a:moveTo>
                  <a:pt x="0" y="0"/>
                </a:moveTo>
                <a:lnTo>
                  <a:pt x="16001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2681351" y="9488119"/>
            <a:ext cx="160020" cy="0"/>
          </a:xfrm>
          <a:custGeom>
            <a:avLst/>
            <a:gdLst/>
            <a:ahLst/>
            <a:cxnLst/>
            <a:rect l="l" t="t" r="r" b="b"/>
            <a:pathLst>
              <a:path w="160019" h="0">
                <a:moveTo>
                  <a:pt x="0" y="0"/>
                </a:moveTo>
                <a:lnTo>
                  <a:pt x="16001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 txBox="1"/>
          <p:nvPr/>
        </p:nvSpPr>
        <p:spPr>
          <a:xfrm>
            <a:off x="1129080" y="9347403"/>
            <a:ext cx="2690495" cy="31940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7145">
              <a:lnSpc>
                <a:spcPts val="1395"/>
              </a:lnSpc>
              <a:spcBef>
                <a:spcPts val="100"/>
              </a:spcBef>
            </a:pPr>
            <a:r>
              <a:rPr dirty="0" baseline="47222" sz="1500" spc="67">
                <a:latin typeface="Cambria Math"/>
                <a:cs typeface="Cambria Math"/>
              </a:rPr>
              <a:t>𝑑𝑧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sz="1400" spc="20">
                <a:latin typeface="Cambria Math"/>
                <a:cs typeface="Cambria Math"/>
              </a:rPr>
              <a:t>3𝑥𝑦</a:t>
            </a:r>
            <a:r>
              <a:rPr dirty="0" baseline="27777" sz="1500" spc="30">
                <a:latin typeface="Cambria Math"/>
                <a:cs typeface="Cambria Math"/>
              </a:rPr>
              <a:t>−3 </a:t>
            </a:r>
            <a:r>
              <a:rPr dirty="0" sz="1400">
                <a:latin typeface="Times New Roman"/>
                <a:cs typeface="Times New Roman"/>
              </a:rPr>
              <a:t>= </a:t>
            </a:r>
            <a:r>
              <a:rPr dirty="0" sz="1400">
                <a:latin typeface="Cambria Math"/>
                <a:cs typeface="Cambria Math"/>
              </a:rPr>
              <a:t>−3 </a:t>
            </a:r>
            <a:r>
              <a:rPr dirty="0" sz="1400">
                <a:latin typeface="Times New Roman"/>
                <a:cs typeface="Times New Roman"/>
              </a:rPr>
              <a:t>→ </a:t>
            </a:r>
            <a:r>
              <a:rPr dirty="0" baseline="47222" sz="1500" spc="67">
                <a:latin typeface="Cambria Math"/>
                <a:cs typeface="Cambria Math"/>
              </a:rPr>
              <a:t>𝑑𝑧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sz="1400" spc="5">
                <a:latin typeface="Cambria Math"/>
                <a:cs typeface="Cambria Math"/>
              </a:rPr>
              <a:t>3𝑥𝑧</a:t>
            </a:r>
            <a:r>
              <a:rPr dirty="0" sz="1400" spc="5">
                <a:latin typeface="Times New Roman"/>
                <a:cs typeface="Times New Roman"/>
              </a:rPr>
              <a:t>=</a:t>
            </a:r>
            <a:r>
              <a:rPr dirty="0" sz="1400" spc="-145">
                <a:latin typeface="Times New Roman"/>
                <a:cs typeface="Times New Roman"/>
              </a:rPr>
              <a:t> </a:t>
            </a:r>
            <a:r>
              <a:rPr dirty="0" sz="1400">
                <a:latin typeface="Cambria Math"/>
                <a:cs typeface="Cambria Math"/>
              </a:rPr>
              <a:t>−3𝑥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ts val="915"/>
              </a:lnSpc>
              <a:tabLst>
                <a:tab pos="1551940" algn="l"/>
              </a:tabLst>
            </a:pPr>
            <a:r>
              <a:rPr dirty="0" sz="1000" spc="50">
                <a:latin typeface="Cambria Math"/>
                <a:cs typeface="Cambria Math"/>
              </a:rPr>
              <a:t>𝑑𝑥	𝑑𝑥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 txBox="1"/>
          <p:nvPr/>
        </p:nvSpPr>
        <p:spPr>
          <a:xfrm>
            <a:off x="3694048" y="9799649"/>
            <a:ext cx="18034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2005"/>
              </a:lnSpc>
            </a:pPr>
            <a:fld id="{81D60167-4931-47E6-BA6A-407CBD079E47}" type="slidenum">
              <a:rPr dirty="0" sz="2000">
                <a:latin typeface="Calibri"/>
                <a:cs typeface="Calibri"/>
              </a:rPr>
              <a:t>9</a:t>
            </a:fld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73217" y="487780"/>
            <a:ext cx="1842770" cy="4648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695325" marR="5080" indent="-683260">
              <a:lnSpc>
                <a:spcPct val="130900"/>
              </a:lnSpc>
              <a:spcBef>
                <a:spcPts val="100"/>
              </a:spcBef>
            </a:pPr>
            <a:r>
              <a:rPr dirty="0" sz="1100" i="1">
                <a:latin typeface="Lucida Calligraphy"/>
                <a:cs typeface="Lucida Calligraphy"/>
              </a:rPr>
              <a:t>Asst. </a:t>
            </a:r>
            <a:r>
              <a:rPr dirty="0" sz="1100" spc="-5" i="1">
                <a:latin typeface="Lucida Calligraphy"/>
                <a:cs typeface="Lucida Calligraphy"/>
              </a:rPr>
              <a:t>Lec. Hussien Yossif  Radhi</a:t>
            </a:r>
            <a:endParaRPr sz="11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63955" y="467969"/>
            <a:ext cx="1892935" cy="4648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75310" marR="5080" indent="-563245">
              <a:lnSpc>
                <a:spcPct val="130900"/>
              </a:lnSpc>
              <a:spcBef>
                <a:spcPts val="100"/>
              </a:spcBef>
            </a:pPr>
            <a:r>
              <a:rPr dirty="0" sz="1100" i="1">
                <a:latin typeface="Lucida Calligraphy"/>
                <a:cs typeface="Lucida Calligraphy"/>
              </a:rPr>
              <a:t>Lecture </a:t>
            </a:r>
            <a:r>
              <a:rPr dirty="0" sz="1100" spc="-5" i="1">
                <a:latin typeface="Lucida Calligraphy"/>
                <a:cs typeface="Lucida Calligraphy"/>
              </a:rPr>
              <a:t>One: Differential  Equations</a:t>
            </a:r>
            <a:endParaRPr sz="1100">
              <a:latin typeface="Lucida Calligraphy"/>
              <a:cs typeface="Lucida Calligraphy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19174" y="1382013"/>
            <a:ext cx="521334" cy="2012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50">
                <a:latin typeface="Cambria Math"/>
                <a:cs typeface="Cambria Math"/>
              </a:rPr>
              <a:t>∫ </a:t>
            </a:r>
            <a:r>
              <a:rPr dirty="0" baseline="2415" sz="1725" spc="75">
                <a:latin typeface="Cambria Math"/>
                <a:cs typeface="Cambria Math"/>
              </a:rPr>
              <a:t>3𝑥</a:t>
            </a:r>
            <a:r>
              <a:rPr dirty="0" baseline="2415" sz="1725" spc="-172">
                <a:latin typeface="Cambria Math"/>
                <a:cs typeface="Cambria Math"/>
              </a:rPr>
              <a:t> </a:t>
            </a:r>
            <a:r>
              <a:rPr dirty="0" baseline="2415" sz="1725" spc="89">
                <a:latin typeface="Cambria Math"/>
                <a:cs typeface="Cambria Math"/>
              </a:rPr>
              <a:t>𝑑𝑥</a:t>
            </a:r>
            <a:endParaRPr baseline="2415" sz="1725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29080" y="1392681"/>
            <a:ext cx="137350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967740" algn="l"/>
              </a:tabLst>
            </a:pPr>
            <a:r>
              <a:rPr dirty="0" sz="1400">
                <a:latin typeface="Times New Roman"/>
                <a:cs typeface="Times New Roman"/>
              </a:rPr>
              <a:t>ρ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=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Cambria Math"/>
                <a:cs typeface="Cambria Math"/>
              </a:rPr>
              <a:t>𝑒	=</a:t>
            </a:r>
            <a:r>
              <a:rPr dirty="0" sz="1600" spc="15">
                <a:latin typeface="Cambria Math"/>
                <a:cs typeface="Cambria Math"/>
              </a:rPr>
              <a:t> </a:t>
            </a:r>
            <a:r>
              <a:rPr dirty="0" sz="1600" spc="65">
                <a:latin typeface="Cambria Math"/>
                <a:cs typeface="Cambria Math"/>
              </a:rPr>
              <a:t>𝑒</a:t>
            </a:r>
            <a:r>
              <a:rPr dirty="0" baseline="11695" sz="1425" spc="97">
                <a:latin typeface="Cambria Math"/>
                <a:cs typeface="Cambria Math"/>
              </a:rPr>
              <a:t>2</a:t>
            </a:r>
            <a:endParaRPr baseline="11695" sz="1425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404998" y="1266189"/>
            <a:ext cx="263525" cy="2012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sng" sz="950" spc="-24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950" spc="3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3</a:t>
            </a:r>
            <a:r>
              <a:rPr dirty="0" baseline="-31400" sz="1725" spc="277">
                <a:latin typeface="Cambria Math"/>
                <a:cs typeface="Cambria Math"/>
              </a:rPr>
              <a:t>𝑥</a:t>
            </a:r>
            <a:r>
              <a:rPr dirty="0" baseline="-14619" sz="1425" spc="52">
                <a:latin typeface="Cambria Math"/>
                <a:cs typeface="Cambria Math"/>
              </a:rPr>
              <a:t>2</a:t>
            </a:r>
            <a:endParaRPr baseline="-14619" sz="1425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607566" y="1866645"/>
            <a:ext cx="12446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488694" y="2128773"/>
            <a:ext cx="28511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baseline="-26041" sz="2400" spc="-7">
                <a:latin typeface="Cambria Math"/>
                <a:cs typeface="Cambria Math"/>
              </a:rPr>
              <a:t>𝑒</a:t>
            </a:r>
            <a:r>
              <a:rPr dirty="0" baseline="-28985" sz="1725" spc="-7">
                <a:latin typeface="Cambria Math"/>
                <a:cs typeface="Cambria Math"/>
              </a:rPr>
              <a:t>2</a:t>
            </a:r>
            <a:r>
              <a:rPr dirty="0" sz="1150">
                <a:latin typeface="Cambria Math"/>
                <a:cs typeface="Cambria Math"/>
              </a:rPr>
              <a:t>𝑥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501394" y="2142997"/>
            <a:ext cx="338455" cy="0"/>
          </a:xfrm>
          <a:custGeom>
            <a:avLst/>
            <a:gdLst/>
            <a:ahLst/>
            <a:cxnLst/>
            <a:rect l="l" t="t" r="r" b="b"/>
            <a:pathLst>
              <a:path w="338455" h="0">
                <a:moveTo>
                  <a:pt x="0" y="0"/>
                </a:moveTo>
                <a:lnTo>
                  <a:pt x="33832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2131822" y="1863598"/>
            <a:ext cx="251460" cy="2012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sng" sz="1150" spc="-29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15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3</a:t>
            </a:r>
            <a:r>
              <a:rPr dirty="0" baseline="-28985" sz="1725" spc="-7">
                <a:latin typeface="Cambria Math"/>
                <a:cs typeface="Cambria Math"/>
              </a:rPr>
              <a:t>𝑥</a:t>
            </a:r>
            <a:r>
              <a:rPr dirty="0" baseline="-11695" sz="1425" spc="-7">
                <a:latin typeface="Cambria Math"/>
                <a:cs typeface="Cambria Math"/>
              </a:rPr>
              <a:t>2</a:t>
            </a:r>
            <a:endParaRPr baseline="-11695" sz="1425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29080" y="1977898"/>
            <a:ext cx="195580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72440" algn="l"/>
                <a:tab pos="1292860" algn="l"/>
              </a:tabLst>
            </a:pPr>
            <a:r>
              <a:rPr dirty="0" sz="1400">
                <a:latin typeface="Cambria Math"/>
                <a:cs typeface="Cambria Math"/>
              </a:rPr>
              <a:t>𝑧</a:t>
            </a:r>
            <a:r>
              <a:rPr dirty="0" sz="1400" spc="10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=	</a:t>
            </a:r>
            <a:r>
              <a:rPr dirty="0" u="sng" baseline="-23809" sz="210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baseline="-28985" sz="172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3</a:t>
            </a:r>
            <a:r>
              <a:rPr dirty="0" baseline="-28985" sz="1725">
                <a:latin typeface="Cambria Math"/>
                <a:cs typeface="Cambria Math"/>
              </a:rPr>
              <a:t>   </a:t>
            </a:r>
            <a:r>
              <a:rPr dirty="0" baseline="-49707" sz="1425" spc="-7">
                <a:latin typeface="Cambria Math"/>
                <a:cs typeface="Cambria Math"/>
              </a:rPr>
              <a:t>2</a:t>
            </a:r>
            <a:r>
              <a:rPr dirty="0" baseline="-49707" sz="1425" spc="-22">
                <a:latin typeface="Cambria Math"/>
                <a:cs typeface="Cambria Math"/>
              </a:rPr>
              <a:t> </a:t>
            </a:r>
            <a:r>
              <a:rPr dirty="0" sz="1400" spc="310">
                <a:latin typeface="Cambria Math"/>
                <a:cs typeface="Cambria Math"/>
              </a:rPr>
              <a:t>∫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600">
                <a:latin typeface="Cambria Math"/>
                <a:cs typeface="Cambria Math"/>
              </a:rPr>
              <a:t>𝑒</a:t>
            </a:r>
            <a:r>
              <a:rPr dirty="0" baseline="7246" sz="1725">
                <a:latin typeface="Cambria Math"/>
                <a:cs typeface="Cambria Math"/>
              </a:rPr>
              <a:t>2	</a:t>
            </a:r>
            <a:r>
              <a:rPr dirty="0" sz="1400">
                <a:latin typeface="Cambria Math"/>
                <a:cs typeface="Cambria Math"/>
              </a:rPr>
              <a:t>∗</a:t>
            </a:r>
            <a:r>
              <a:rPr dirty="0" sz="1400" spc="-65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−3𝑥𝑑𝑥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129080" y="2767330"/>
            <a:ext cx="1587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368297" y="2713989"/>
            <a:ext cx="19177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20">
                <a:latin typeface="Cambria Math"/>
                <a:cs typeface="Cambria Math"/>
              </a:rPr>
              <a:t>−</a:t>
            </a:r>
            <a:r>
              <a:rPr dirty="0" sz="1000" spc="20">
                <a:latin typeface="Cambria Math"/>
                <a:cs typeface="Cambria Math"/>
              </a:rPr>
              <a:t>1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385061" y="2874009"/>
            <a:ext cx="92710" cy="1701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u="sng" sz="950" spc="-24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950" spc="-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3</a:t>
            </a:r>
            <a:endParaRPr sz="95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311910" y="2968498"/>
            <a:ext cx="165735" cy="2012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-7246" sz="1725">
                <a:latin typeface="Cambria Math"/>
                <a:cs typeface="Cambria Math"/>
              </a:rPr>
              <a:t>𝑒</a:t>
            </a:r>
            <a:r>
              <a:rPr dirty="0" sz="950" spc="-5">
                <a:latin typeface="Cambria Math"/>
                <a:cs typeface="Cambria Math"/>
              </a:rPr>
              <a:t>2</a:t>
            </a:r>
            <a:endParaRPr sz="95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452117" y="2933445"/>
            <a:ext cx="89535" cy="1701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50" spc="-5">
                <a:latin typeface="Cambria Math"/>
                <a:cs typeface="Cambria Math"/>
              </a:rPr>
              <a:t>𝑥</a:t>
            </a:r>
            <a:endParaRPr sz="95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516125" y="2898394"/>
            <a:ext cx="92075" cy="1701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50" spc="-5">
                <a:latin typeface="Cambria Math"/>
                <a:cs typeface="Cambria Math"/>
              </a:rPr>
              <a:t>2</a:t>
            </a:r>
            <a:endParaRPr sz="950">
              <a:latin typeface="Cambria Math"/>
              <a:cs typeface="Cambria Math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324610" y="2908045"/>
            <a:ext cx="280670" cy="0"/>
          </a:xfrm>
          <a:custGeom>
            <a:avLst/>
            <a:gdLst/>
            <a:ahLst/>
            <a:cxnLst/>
            <a:rect l="l" t="t" r="r" b="b"/>
            <a:pathLst>
              <a:path w="280669" h="0">
                <a:moveTo>
                  <a:pt x="0" y="0"/>
                </a:moveTo>
                <a:lnTo>
                  <a:pt x="28041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1788922" y="2803906"/>
            <a:ext cx="92075" cy="1701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50" spc="-5">
                <a:latin typeface="Cambria Math"/>
                <a:cs typeface="Cambria Math"/>
              </a:rPr>
              <a:t>2</a:t>
            </a:r>
            <a:endParaRPr sz="950">
              <a:latin typeface="Cambria Math"/>
              <a:cs typeface="Cambria Math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788922" y="2639313"/>
            <a:ext cx="236854" cy="2012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sng" sz="950" spc="-24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950" spc="-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3</a:t>
            </a:r>
            <a:r>
              <a:rPr dirty="0" baseline="-28985" sz="1725" spc="-7">
                <a:latin typeface="Cambria Math"/>
                <a:cs typeface="Cambria Math"/>
              </a:rPr>
              <a:t>𝑥</a:t>
            </a:r>
            <a:r>
              <a:rPr dirty="0" baseline="-11695" sz="1425" spc="-7">
                <a:latin typeface="Cambria Math"/>
                <a:cs typeface="Cambria Math"/>
              </a:rPr>
              <a:t>2</a:t>
            </a:r>
            <a:endParaRPr baseline="-11695" sz="1425">
              <a:latin typeface="Cambria Math"/>
              <a:cs typeface="Cambria Math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322446" y="2616453"/>
            <a:ext cx="353060" cy="2012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sng" sz="950" spc="-24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950" spc="-1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−</a:t>
            </a:r>
            <a:r>
              <a:rPr dirty="0" u="sng" sz="950" spc="3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3</a:t>
            </a:r>
            <a:r>
              <a:rPr dirty="0" baseline="-31400" sz="1725" spc="277">
                <a:latin typeface="Cambria Math"/>
                <a:cs typeface="Cambria Math"/>
              </a:rPr>
              <a:t>𝑥</a:t>
            </a:r>
            <a:r>
              <a:rPr dirty="0" baseline="-14619" sz="1425" spc="52">
                <a:latin typeface="Cambria Math"/>
                <a:cs typeface="Cambria Math"/>
              </a:rPr>
              <a:t>2</a:t>
            </a:r>
            <a:endParaRPr baseline="-14619" sz="1425">
              <a:latin typeface="Cambria Math"/>
              <a:cs typeface="Cambria Math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621282" y="2744469"/>
            <a:ext cx="238950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43865" algn="l"/>
                <a:tab pos="2099310" algn="l"/>
              </a:tabLst>
            </a:pPr>
            <a:r>
              <a:rPr dirty="0" sz="1400" spc="15">
                <a:latin typeface="Cambria Math"/>
                <a:cs typeface="Cambria Math"/>
              </a:rPr>
              <a:t>[</a:t>
            </a:r>
            <a:r>
              <a:rPr dirty="0" sz="1600" spc="15">
                <a:latin typeface="Cambria Math"/>
                <a:cs typeface="Cambria Math"/>
              </a:rPr>
              <a:t>𝑒	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sz="1400" spc="45">
                <a:latin typeface="Cambria Math"/>
                <a:cs typeface="Cambria Math"/>
              </a:rPr>
              <a:t>𝑐] </a:t>
            </a:r>
            <a:r>
              <a:rPr dirty="0" sz="1400">
                <a:latin typeface="Times New Roman"/>
                <a:cs typeface="Times New Roman"/>
              </a:rPr>
              <a:t>→ z = </a:t>
            </a:r>
            <a:r>
              <a:rPr dirty="0" sz="1400">
                <a:latin typeface="Cambria Math"/>
                <a:cs typeface="Cambria Math"/>
              </a:rPr>
              <a:t>− </a:t>
            </a:r>
            <a:r>
              <a:rPr dirty="0" sz="1400">
                <a:latin typeface="Times New Roman"/>
                <a:cs typeface="Times New Roman"/>
              </a:rPr>
              <a:t>c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Cambria Math"/>
                <a:cs typeface="Cambria Math"/>
              </a:rPr>
              <a:t>𝑒</a:t>
            </a:r>
            <a:r>
              <a:rPr dirty="0" sz="1600" spc="90">
                <a:latin typeface="Cambria Math"/>
                <a:cs typeface="Cambria Math"/>
              </a:rPr>
              <a:t> </a:t>
            </a:r>
            <a:r>
              <a:rPr dirty="0" baseline="11695" sz="1425" spc="52">
                <a:latin typeface="Cambria Math"/>
                <a:cs typeface="Cambria Math"/>
              </a:rPr>
              <a:t>2	</a:t>
            </a:r>
            <a:r>
              <a:rPr dirty="0" sz="1400">
                <a:latin typeface="Cambria Math"/>
                <a:cs typeface="Cambria Math"/>
              </a:rPr>
              <a:t>−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435353" y="3532759"/>
            <a:ext cx="19177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20">
                <a:latin typeface="Cambria Math"/>
                <a:cs typeface="Cambria Math"/>
              </a:rPr>
              <a:t>−</a:t>
            </a:r>
            <a:r>
              <a:rPr dirty="0" sz="1000" spc="20">
                <a:latin typeface="Cambria Math"/>
                <a:cs typeface="Cambria Math"/>
              </a:rPr>
              <a:t>3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246502" y="3407410"/>
            <a:ext cx="360680" cy="2012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sng" sz="1150" spc="-29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15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−</a:t>
            </a:r>
            <a:r>
              <a:rPr dirty="0" u="sng" sz="1150" spc="-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3</a:t>
            </a:r>
            <a:r>
              <a:rPr dirty="0" baseline="-28985" sz="1725" spc="-7">
                <a:latin typeface="Cambria Math"/>
                <a:cs typeface="Cambria Math"/>
              </a:rPr>
              <a:t>𝑥</a:t>
            </a:r>
            <a:r>
              <a:rPr dirty="0" baseline="-11695" sz="1425" spc="-7">
                <a:latin typeface="Cambria Math"/>
                <a:cs typeface="Cambria Math"/>
              </a:rPr>
              <a:t>2</a:t>
            </a:r>
            <a:endParaRPr baseline="-11695" sz="1425">
              <a:latin typeface="Cambria Math"/>
              <a:cs typeface="Cambria Math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129080" y="3522090"/>
            <a:ext cx="252793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41020" algn="l"/>
                <a:tab pos="1515110" algn="l"/>
              </a:tabLst>
            </a:pPr>
            <a:r>
              <a:rPr dirty="0" sz="1400">
                <a:latin typeface="Cambria Math"/>
                <a:cs typeface="Cambria Math"/>
              </a:rPr>
              <a:t>→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𝑦	=  −𝑐</a:t>
            </a:r>
            <a:r>
              <a:rPr dirty="0" sz="1400" spc="150">
                <a:latin typeface="Cambria Math"/>
                <a:cs typeface="Cambria Math"/>
              </a:rPr>
              <a:t> </a:t>
            </a:r>
            <a:r>
              <a:rPr dirty="0" sz="1600" spc="-5">
                <a:latin typeface="Cambria Math"/>
                <a:cs typeface="Cambria Math"/>
              </a:rPr>
              <a:t>𝑒</a:t>
            </a:r>
            <a:r>
              <a:rPr dirty="0" sz="1600" spc="95">
                <a:latin typeface="Cambria Math"/>
                <a:cs typeface="Cambria Math"/>
              </a:rPr>
              <a:t> </a:t>
            </a:r>
            <a:r>
              <a:rPr dirty="0" baseline="7246" sz="1725">
                <a:latin typeface="Cambria Math"/>
                <a:cs typeface="Cambria Math"/>
              </a:rPr>
              <a:t>2	</a:t>
            </a:r>
            <a:r>
              <a:rPr dirty="0" sz="1400">
                <a:latin typeface="Cambria Math"/>
                <a:cs typeface="Cambria Math"/>
              </a:rPr>
              <a:t>− 1 ∴ 𝑦 =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baseline="-13888" sz="2100" spc="225">
                <a:latin typeface="Cambria Math"/>
                <a:cs typeface="Cambria Math"/>
              </a:rPr>
              <a:t>√</a:t>
            </a:r>
            <a:endParaRPr baseline="-13888" sz="2100">
              <a:latin typeface="Cambria Math"/>
              <a:cs typeface="Cambria Math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979545" y="3410457"/>
            <a:ext cx="25717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Cambria Math"/>
                <a:cs typeface="Cambria Math"/>
              </a:rPr>
              <a:t>−</a:t>
            </a:r>
            <a:r>
              <a:rPr dirty="0" sz="140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862196" y="3654678"/>
            <a:ext cx="360680" cy="2012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sng" sz="1150" spc="-29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15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−3</a:t>
            </a:r>
            <a:r>
              <a:rPr dirty="0" sz="1150" spc="25">
                <a:latin typeface="Cambria Math"/>
                <a:cs typeface="Cambria Math"/>
              </a:rPr>
              <a:t> </a:t>
            </a:r>
            <a:r>
              <a:rPr dirty="0" baseline="-14619" sz="1425" spc="-7">
                <a:latin typeface="Cambria Math"/>
                <a:cs typeface="Cambria Math"/>
              </a:rPr>
              <a:t>2</a:t>
            </a:r>
            <a:endParaRPr baseline="-14619" sz="1425">
              <a:latin typeface="Cambria Math"/>
              <a:cs typeface="Cambria Math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3642995" y="3687190"/>
            <a:ext cx="930275" cy="0"/>
          </a:xfrm>
          <a:custGeom>
            <a:avLst/>
            <a:gdLst/>
            <a:ahLst/>
            <a:cxnLst/>
            <a:rect l="l" t="t" r="r" b="b"/>
            <a:pathLst>
              <a:path w="930275" h="0">
                <a:moveTo>
                  <a:pt x="0" y="0"/>
                </a:moveTo>
                <a:lnTo>
                  <a:pt x="92994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3642995" y="3432301"/>
            <a:ext cx="930275" cy="0"/>
          </a:xfrm>
          <a:custGeom>
            <a:avLst/>
            <a:gdLst/>
            <a:ahLst/>
            <a:cxnLst/>
            <a:rect l="l" t="t" r="r" b="b"/>
            <a:pathLst>
              <a:path w="930275" h="0">
                <a:moveTo>
                  <a:pt x="0" y="0"/>
                </a:moveTo>
                <a:lnTo>
                  <a:pt x="92994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3490086" y="3519042"/>
            <a:ext cx="86360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spc="35">
                <a:latin typeface="Cambria Math"/>
                <a:cs typeface="Cambria Math"/>
              </a:rPr>
              <a:t>3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357630" y="3768978"/>
            <a:ext cx="3712210" cy="7264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285365">
              <a:lnSpc>
                <a:spcPct val="100000"/>
              </a:lnSpc>
              <a:spcBef>
                <a:spcPts val="95"/>
              </a:spcBef>
            </a:pPr>
            <a:r>
              <a:rPr dirty="0" sz="1400">
                <a:latin typeface="Cambria Math"/>
                <a:cs typeface="Cambria Math"/>
              </a:rPr>
              <a:t>𝑐 </a:t>
            </a:r>
            <a:r>
              <a:rPr dirty="0" sz="1600" spc="-5">
                <a:latin typeface="Cambria Math"/>
                <a:cs typeface="Cambria Math"/>
              </a:rPr>
              <a:t>𝑒 </a:t>
            </a:r>
            <a:r>
              <a:rPr dirty="0" baseline="7246" sz="1725">
                <a:latin typeface="Cambria Math"/>
                <a:cs typeface="Cambria Math"/>
              </a:rPr>
              <a:t>2 </a:t>
            </a:r>
            <a:r>
              <a:rPr dirty="0" baseline="36231" sz="1725">
                <a:latin typeface="Cambria Math"/>
                <a:cs typeface="Cambria Math"/>
              </a:rPr>
              <a:t>𝑥 </a:t>
            </a:r>
            <a:r>
              <a:rPr dirty="0" sz="1400">
                <a:latin typeface="Cambria Math"/>
                <a:cs typeface="Cambria Math"/>
              </a:rPr>
              <a:t>+</a:t>
            </a:r>
            <a:r>
              <a:rPr dirty="0" sz="1400" spc="-4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  <a:p>
            <a:pPr marL="241300" indent="-228600">
              <a:lnSpc>
                <a:spcPct val="100000"/>
              </a:lnSpc>
              <a:spcBef>
                <a:spcPts val="1680"/>
              </a:spcBef>
              <a:buFont typeface="Wingdings"/>
              <a:buChar char=""/>
              <a:tabLst>
                <a:tab pos="241300" algn="l"/>
              </a:tabLst>
            </a:pPr>
            <a:r>
              <a:rPr dirty="0" u="heavy" sz="16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Special Case of First-Order Linear</a:t>
            </a:r>
            <a:r>
              <a:rPr dirty="0" u="heavy" sz="1600" spc="2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16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D.E.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060319" y="4812919"/>
            <a:ext cx="18097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95">
                <a:latin typeface="Cambria Math"/>
                <a:cs typeface="Cambria Math"/>
              </a:rPr>
              <a:t>𝑑𝑥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3071495" y="4811902"/>
            <a:ext cx="165100" cy="0"/>
          </a:xfrm>
          <a:custGeom>
            <a:avLst/>
            <a:gdLst/>
            <a:ahLst/>
            <a:cxnLst/>
            <a:rect l="l" t="t" r="r" b="b"/>
            <a:pathLst>
              <a:path w="165100" h="0">
                <a:moveTo>
                  <a:pt x="0" y="0"/>
                </a:moveTo>
                <a:lnTo>
                  <a:pt x="16459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 txBox="1"/>
          <p:nvPr/>
        </p:nvSpPr>
        <p:spPr>
          <a:xfrm>
            <a:off x="1305813" y="4671186"/>
            <a:ext cx="512699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5">
                <a:latin typeface="Times New Roman"/>
                <a:cs typeface="Times New Roman"/>
              </a:rPr>
              <a:t>the following </a:t>
            </a:r>
            <a:r>
              <a:rPr dirty="0" sz="1400" spc="15">
                <a:latin typeface="Cambria Math"/>
                <a:cs typeface="Cambria Math"/>
              </a:rPr>
              <a:t>𝑓(𝑦) </a:t>
            </a:r>
            <a:r>
              <a:rPr dirty="0" baseline="47222" sz="1500" spc="89">
                <a:latin typeface="Cambria Math"/>
                <a:cs typeface="Cambria Math"/>
              </a:rPr>
              <a:t>𝑑𝑦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sz="1400" spc="15">
                <a:latin typeface="Cambria Math"/>
                <a:cs typeface="Cambria Math"/>
              </a:rPr>
              <a:t>𝑝</a:t>
            </a:r>
            <a:r>
              <a:rPr dirty="0" baseline="1984" sz="2100" spc="22">
                <a:latin typeface="Cambria Math"/>
                <a:cs typeface="Cambria Math"/>
              </a:rPr>
              <a:t>(</a:t>
            </a:r>
            <a:r>
              <a:rPr dirty="0" sz="1400" spc="15">
                <a:latin typeface="Cambria Math"/>
                <a:cs typeface="Cambria Math"/>
              </a:rPr>
              <a:t>𝑥</a:t>
            </a:r>
            <a:r>
              <a:rPr dirty="0" baseline="1984" sz="2100" spc="22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∗ </a:t>
            </a:r>
            <a:r>
              <a:rPr dirty="0" sz="1400" spc="10">
                <a:latin typeface="Cambria Math"/>
                <a:cs typeface="Cambria Math"/>
              </a:rPr>
              <a:t>𝑔</a:t>
            </a:r>
            <a:r>
              <a:rPr dirty="0" baseline="1984" sz="2100" spc="15">
                <a:latin typeface="Cambria Math"/>
                <a:cs typeface="Cambria Math"/>
              </a:rPr>
              <a:t>(</a:t>
            </a:r>
            <a:r>
              <a:rPr dirty="0" sz="1400" spc="10">
                <a:latin typeface="Cambria Math"/>
                <a:cs typeface="Cambria Math"/>
              </a:rPr>
              <a:t>𝑦</a:t>
            </a:r>
            <a:r>
              <a:rPr dirty="0" baseline="1984" sz="2100" spc="15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sz="1400" spc="10">
                <a:latin typeface="Cambria Math"/>
                <a:cs typeface="Cambria Math"/>
              </a:rPr>
              <a:t>𝑄(𝑥)</a:t>
            </a:r>
            <a:r>
              <a:rPr dirty="0" sz="1400" spc="10">
                <a:latin typeface="Times New Roman"/>
                <a:cs typeface="Times New Roman"/>
              </a:rPr>
              <a:t>, </a:t>
            </a:r>
            <a:r>
              <a:rPr dirty="0" sz="1400" spc="-5">
                <a:latin typeface="Times New Roman"/>
                <a:cs typeface="Times New Roman"/>
              </a:rPr>
              <a:t>the solution can</a:t>
            </a:r>
            <a:r>
              <a:rPr dirty="0" sz="1400" spc="-1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2100326" y="5520563"/>
            <a:ext cx="160655" cy="0"/>
          </a:xfrm>
          <a:custGeom>
            <a:avLst/>
            <a:gdLst/>
            <a:ahLst/>
            <a:cxnLst/>
            <a:rect l="l" t="t" r="r" b="b"/>
            <a:pathLst>
              <a:path w="160655" h="0">
                <a:moveTo>
                  <a:pt x="0" y="0"/>
                </a:moveTo>
                <a:lnTo>
                  <a:pt x="16032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2448179" y="5520563"/>
            <a:ext cx="449580" cy="0"/>
          </a:xfrm>
          <a:custGeom>
            <a:avLst/>
            <a:gdLst/>
            <a:ahLst/>
            <a:cxnLst/>
            <a:rect l="l" t="t" r="r" b="b"/>
            <a:pathLst>
              <a:path w="449580" h="0">
                <a:moveTo>
                  <a:pt x="0" y="0"/>
                </a:moveTo>
                <a:lnTo>
                  <a:pt x="44958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2986151" y="5520563"/>
            <a:ext cx="165100" cy="0"/>
          </a:xfrm>
          <a:custGeom>
            <a:avLst/>
            <a:gdLst/>
            <a:ahLst/>
            <a:cxnLst/>
            <a:rect l="l" t="t" r="r" b="b"/>
            <a:pathLst>
              <a:path w="165100" h="0">
                <a:moveTo>
                  <a:pt x="0" y="0"/>
                </a:moveTo>
                <a:lnTo>
                  <a:pt x="16459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 txBox="1"/>
          <p:nvPr/>
        </p:nvSpPr>
        <p:spPr>
          <a:xfrm>
            <a:off x="1129080" y="4960746"/>
            <a:ext cx="2999105" cy="73850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Times New Roman"/>
                <a:cs typeface="Times New Roman"/>
              </a:rPr>
              <a:t>performed</a:t>
            </a:r>
            <a:r>
              <a:rPr dirty="0" sz="1400">
                <a:latin typeface="Times New Roman"/>
                <a:cs typeface="Times New Roman"/>
              </a:rPr>
              <a:t> as: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395"/>
              </a:lnSpc>
              <a:spcBef>
                <a:spcPts val="5"/>
              </a:spcBef>
            </a:pPr>
            <a:r>
              <a:rPr dirty="0" sz="1400">
                <a:latin typeface="Cambria Math"/>
                <a:cs typeface="Cambria Math"/>
              </a:rPr>
              <a:t>𝑉 = </a:t>
            </a:r>
            <a:r>
              <a:rPr dirty="0" sz="1400" spc="10">
                <a:latin typeface="Cambria Math"/>
                <a:cs typeface="Cambria Math"/>
              </a:rPr>
              <a:t>𝑔</a:t>
            </a:r>
            <a:r>
              <a:rPr dirty="0" baseline="1984" sz="2100" spc="15">
                <a:latin typeface="Cambria Math"/>
                <a:cs typeface="Cambria Math"/>
              </a:rPr>
              <a:t>(</a:t>
            </a:r>
            <a:r>
              <a:rPr dirty="0" sz="1400" spc="10">
                <a:latin typeface="Cambria Math"/>
                <a:cs typeface="Cambria Math"/>
              </a:rPr>
              <a:t>𝑦</a:t>
            </a:r>
            <a:r>
              <a:rPr dirty="0" baseline="1984" sz="2100" spc="15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→ </a:t>
            </a:r>
            <a:r>
              <a:rPr dirty="0" baseline="47222" sz="1500" spc="52">
                <a:latin typeface="Cambria Math"/>
                <a:cs typeface="Cambria Math"/>
              </a:rPr>
              <a:t>𝑑𝑣 </a:t>
            </a:r>
            <a:r>
              <a:rPr dirty="0" sz="1400">
                <a:latin typeface="Times New Roman"/>
                <a:cs typeface="Times New Roman"/>
              </a:rPr>
              <a:t>= </a:t>
            </a:r>
            <a:r>
              <a:rPr dirty="0" baseline="47222" sz="1500" spc="44">
                <a:latin typeface="Cambria Math"/>
                <a:cs typeface="Cambria Math"/>
              </a:rPr>
              <a:t>𝑑[𝑔(𝑦)] </a:t>
            </a:r>
            <a:r>
              <a:rPr dirty="0" sz="1400" spc="35">
                <a:latin typeface="Times New Roman"/>
                <a:cs typeface="Times New Roman"/>
              </a:rPr>
              <a:t>.</a:t>
            </a:r>
            <a:r>
              <a:rPr dirty="0" baseline="47222" sz="1500" spc="52">
                <a:latin typeface="Cambria Math"/>
                <a:cs typeface="Cambria Math"/>
              </a:rPr>
              <a:t>𝑑𝑦 </a:t>
            </a:r>
            <a:r>
              <a:rPr dirty="0" sz="1400">
                <a:latin typeface="Times New Roman"/>
                <a:cs typeface="Times New Roman"/>
              </a:rPr>
              <a:t>……….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(16)</a:t>
            </a:r>
            <a:endParaRPr sz="1400">
              <a:latin typeface="Times New Roman"/>
              <a:cs typeface="Times New Roman"/>
            </a:endParaRPr>
          </a:p>
          <a:p>
            <a:pPr algn="ctr" marR="5715">
              <a:lnSpc>
                <a:spcPts val="915"/>
              </a:lnSpc>
              <a:tabLst>
                <a:tab pos="492125" algn="l"/>
                <a:tab pos="887094" algn="l"/>
              </a:tabLst>
            </a:pPr>
            <a:r>
              <a:rPr dirty="0" sz="1000" spc="50">
                <a:latin typeface="Cambria Math"/>
                <a:cs typeface="Cambria Math"/>
              </a:rPr>
              <a:t>𝑑𝑥	𝑑𝑥	𝑑𝑥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129080" y="5843396"/>
            <a:ext cx="214630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Ex</a:t>
            </a:r>
            <a:r>
              <a:rPr dirty="0" baseline="-9259" sz="1350">
                <a:latin typeface="Times New Roman"/>
                <a:cs typeface="Times New Roman"/>
              </a:rPr>
              <a:t>9</a:t>
            </a:r>
            <a:r>
              <a:rPr dirty="0" sz="1400">
                <a:latin typeface="Times New Roman"/>
                <a:cs typeface="Times New Roman"/>
              </a:rPr>
              <a:t>/ </a:t>
            </a:r>
            <a:r>
              <a:rPr dirty="0" sz="1400" spc="-10">
                <a:latin typeface="Times New Roman"/>
                <a:cs typeface="Times New Roman"/>
              </a:rPr>
              <a:t>Solve </a:t>
            </a:r>
            <a:r>
              <a:rPr dirty="0" sz="1400" spc="-5">
                <a:latin typeface="Times New Roman"/>
                <a:cs typeface="Times New Roman"/>
              </a:rPr>
              <a:t>the following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D.E.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3416934" y="5789802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20">
                <a:latin typeface="Cambria Math"/>
                <a:cs typeface="Cambria Math"/>
              </a:rPr>
              <a:t>1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3307715" y="5983858"/>
            <a:ext cx="317500" cy="0"/>
          </a:xfrm>
          <a:custGeom>
            <a:avLst/>
            <a:gdLst/>
            <a:ahLst/>
            <a:cxnLst/>
            <a:rect l="l" t="t" r="r" b="b"/>
            <a:pathLst>
              <a:path w="317500" h="0">
                <a:moveTo>
                  <a:pt x="0" y="0"/>
                </a:moveTo>
                <a:lnTo>
                  <a:pt x="316991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3693540" y="5983858"/>
            <a:ext cx="165100" cy="0"/>
          </a:xfrm>
          <a:custGeom>
            <a:avLst/>
            <a:gdLst/>
            <a:ahLst/>
            <a:cxnLst/>
            <a:rect l="l" t="t" r="r" b="b"/>
            <a:pathLst>
              <a:path w="165100" h="0">
                <a:moveTo>
                  <a:pt x="0" y="0"/>
                </a:moveTo>
                <a:lnTo>
                  <a:pt x="164591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 txBox="1"/>
          <p:nvPr/>
        </p:nvSpPr>
        <p:spPr>
          <a:xfrm>
            <a:off x="3295015" y="5985128"/>
            <a:ext cx="86296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774700" algn="l"/>
              </a:tabLst>
            </a:pPr>
            <a:r>
              <a:rPr dirty="0" sz="1000" spc="15">
                <a:latin typeface="Cambria Math"/>
                <a:cs typeface="Cambria Math"/>
              </a:rPr>
              <a:t>1</a:t>
            </a:r>
            <a:r>
              <a:rPr dirty="0" sz="1000" spc="-20">
                <a:latin typeface="Cambria Math"/>
                <a:cs typeface="Cambria Math"/>
              </a:rPr>
              <a:t>+</a:t>
            </a:r>
            <a:r>
              <a:rPr dirty="0" sz="1000" spc="165">
                <a:latin typeface="Cambria Math"/>
                <a:cs typeface="Cambria Math"/>
              </a:rPr>
              <a:t>𝑦</a:t>
            </a:r>
            <a:r>
              <a:rPr dirty="0" baseline="20833" sz="1200" spc="52">
                <a:latin typeface="Cambria Math"/>
                <a:cs typeface="Cambria Math"/>
              </a:rPr>
              <a:t>2</a:t>
            </a:r>
            <a:r>
              <a:rPr dirty="0" baseline="20833" sz="1200">
                <a:latin typeface="Cambria Math"/>
                <a:cs typeface="Cambria Math"/>
              </a:rPr>
              <a:t>  </a:t>
            </a:r>
            <a:r>
              <a:rPr dirty="0" baseline="20833" sz="1200" spc="89">
                <a:latin typeface="Cambria Math"/>
                <a:cs typeface="Cambria Math"/>
              </a:rPr>
              <a:t> </a:t>
            </a:r>
            <a:r>
              <a:rPr dirty="0" sz="1000" spc="95">
                <a:latin typeface="Cambria Math"/>
                <a:cs typeface="Cambria Math"/>
              </a:rPr>
              <a:t>𝑑</a:t>
            </a:r>
            <a:r>
              <a:rPr dirty="0" sz="1000" spc="100">
                <a:latin typeface="Cambria Math"/>
                <a:cs typeface="Cambria Math"/>
              </a:rPr>
              <a:t>𝑥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sz="1000" spc="105">
                <a:latin typeface="Cambria Math"/>
                <a:cs typeface="Cambria Math"/>
              </a:rPr>
              <a:t>𝑥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4069969" y="5977763"/>
            <a:ext cx="78105" cy="12700"/>
          </a:xfrm>
          <a:custGeom>
            <a:avLst/>
            <a:gdLst/>
            <a:ahLst/>
            <a:cxnLst/>
            <a:rect l="l" t="t" r="r" b="b"/>
            <a:pathLst>
              <a:path w="78104" h="12700">
                <a:moveTo>
                  <a:pt x="0" y="12191"/>
                </a:moveTo>
                <a:lnTo>
                  <a:pt x="77724" y="12191"/>
                </a:lnTo>
                <a:lnTo>
                  <a:pt x="77724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 txBox="1"/>
          <p:nvPr/>
        </p:nvSpPr>
        <p:spPr>
          <a:xfrm>
            <a:off x="3680840" y="5843396"/>
            <a:ext cx="130937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47222" sz="1500" spc="89">
                <a:latin typeface="Cambria Math"/>
                <a:cs typeface="Cambria Math"/>
              </a:rPr>
              <a:t>𝑑𝑦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baseline="47222" sz="1500" spc="30">
                <a:latin typeface="Cambria Math"/>
                <a:cs typeface="Cambria Math"/>
              </a:rPr>
              <a:t>1 </a:t>
            </a:r>
            <a:r>
              <a:rPr dirty="0" sz="1400">
                <a:latin typeface="Cambria Math"/>
                <a:cs typeface="Cambria Math"/>
              </a:rPr>
              <a:t>𝑡𝑎𝑛</a:t>
            </a:r>
            <a:r>
              <a:rPr dirty="0" baseline="30864" sz="1350">
                <a:latin typeface="Times New Roman"/>
                <a:cs typeface="Times New Roman"/>
              </a:rPr>
              <a:t>-1</a:t>
            </a:r>
            <a:r>
              <a:rPr dirty="0" sz="1400">
                <a:latin typeface="Cambria Math"/>
                <a:cs typeface="Cambria Math"/>
              </a:rPr>
              <a:t>𝑦 =</a:t>
            </a:r>
            <a:r>
              <a:rPr dirty="0" sz="1400" spc="20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𝑥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129080" y="6283832"/>
            <a:ext cx="31305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So</a:t>
            </a:r>
            <a:r>
              <a:rPr dirty="0" sz="1400" spc="-10">
                <a:latin typeface="Times New Roman"/>
                <a:cs typeface="Times New Roman"/>
              </a:rPr>
              <a:t>l</a:t>
            </a:r>
            <a:r>
              <a:rPr dirty="0" sz="140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1141780" y="6906132"/>
            <a:ext cx="165100" cy="0"/>
          </a:xfrm>
          <a:custGeom>
            <a:avLst/>
            <a:gdLst/>
            <a:ahLst/>
            <a:cxnLst/>
            <a:rect l="l" t="t" r="r" b="b"/>
            <a:pathLst>
              <a:path w="165100" h="0">
                <a:moveTo>
                  <a:pt x="0" y="0"/>
                </a:moveTo>
                <a:lnTo>
                  <a:pt x="16459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 txBox="1"/>
          <p:nvPr/>
        </p:nvSpPr>
        <p:spPr>
          <a:xfrm>
            <a:off x="1130604" y="6907148"/>
            <a:ext cx="47561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87350" algn="l"/>
              </a:tabLst>
            </a:pPr>
            <a:r>
              <a:rPr dirty="0" sz="1000" spc="95">
                <a:latin typeface="Cambria Math"/>
                <a:cs typeface="Cambria Math"/>
              </a:rPr>
              <a:t>𝑑</a:t>
            </a:r>
            <a:r>
              <a:rPr dirty="0" sz="1000" spc="100">
                <a:latin typeface="Cambria Math"/>
                <a:cs typeface="Cambria Math"/>
              </a:rPr>
              <a:t>𝑥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sz="1000" spc="105">
                <a:latin typeface="Cambria Math"/>
                <a:cs typeface="Cambria Math"/>
              </a:rPr>
              <a:t>𝑥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1518158" y="6900036"/>
            <a:ext cx="78105" cy="12700"/>
          </a:xfrm>
          <a:custGeom>
            <a:avLst/>
            <a:gdLst/>
            <a:ahLst/>
            <a:cxnLst/>
            <a:rect l="l" t="t" r="r" b="b"/>
            <a:pathLst>
              <a:path w="78105" h="12700">
                <a:moveTo>
                  <a:pt x="0" y="12192"/>
                </a:moveTo>
                <a:lnTo>
                  <a:pt x="77724" y="12192"/>
                </a:lnTo>
                <a:lnTo>
                  <a:pt x="77724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 txBox="1"/>
          <p:nvPr/>
        </p:nvSpPr>
        <p:spPr>
          <a:xfrm>
            <a:off x="1129080" y="6765416"/>
            <a:ext cx="253428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47222" sz="1500" spc="89">
                <a:latin typeface="Cambria Math"/>
                <a:cs typeface="Cambria Math"/>
              </a:rPr>
              <a:t>𝑑𝑦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baseline="47222" sz="1500" spc="30">
                <a:latin typeface="Cambria Math"/>
                <a:cs typeface="Cambria Math"/>
              </a:rPr>
              <a:t>1 </a:t>
            </a:r>
            <a:r>
              <a:rPr dirty="0" sz="1400">
                <a:latin typeface="Cambria Math"/>
                <a:cs typeface="Cambria Math"/>
              </a:rPr>
              <a:t>(1 + 𝑦</a:t>
            </a:r>
            <a:r>
              <a:rPr dirty="0" baseline="30864" sz="1350">
                <a:latin typeface="Times New Roman"/>
                <a:cs typeface="Times New Roman"/>
              </a:rPr>
              <a:t>2</a:t>
            </a:r>
            <a:r>
              <a:rPr dirty="0" sz="1400">
                <a:latin typeface="Cambria Math"/>
                <a:cs typeface="Cambria Math"/>
              </a:rPr>
              <a:t>)𝑡𝑎𝑛</a:t>
            </a:r>
            <a:r>
              <a:rPr dirty="0" baseline="30864" sz="1350">
                <a:latin typeface="Times New Roman"/>
                <a:cs typeface="Times New Roman"/>
              </a:rPr>
              <a:t>-1</a:t>
            </a:r>
            <a:r>
              <a:rPr dirty="0" sz="1400">
                <a:latin typeface="Cambria Math"/>
                <a:cs typeface="Cambria Math"/>
              </a:rPr>
              <a:t>𝑦 = </a:t>
            </a:r>
            <a:r>
              <a:rPr dirty="0" sz="1400" spc="15">
                <a:latin typeface="Cambria Math"/>
                <a:cs typeface="Cambria Math"/>
              </a:rPr>
              <a:t>𝑥(1 </a:t>
            </a:r>
            <a:r>
              <a:rPr dirty="0" sz="1400">
                <a:latin typeface="Cambria Math"/>
                <a:cs typeface="Cambria Math"/>
              </a:rPr>
              <a:t>+</a:t>
            </a:r>
            <a:r>
              <a:rPr dirty="0" sz="1400" spc="190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𝑦</a:t>
            </a:r>
            <a:r>
              <a:rPr dirty="0" baseline="30864" sz="1350" spc="7">
                <a:latin typeface="Times New Roman"/>
                <a:cs typeface="Times New Roman"/>
              </a:rPr>
              <a:t>2</a:t>
            </a:r>
            <a:r>
              <a:rPr dirty="0" sz="1400" spc="5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1129080" y="7297292"/>
            <a:ext cx="56134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10">
                <a:latin typeface="Cambria Math"/>
                <a:cs typeface="Cambria Math"/>
              </a:rPr>
              <a:t>𝑓(𝑦)</a:t>
            </a:r>
            <a:r>
              <a:rPr dirty="0" sz="1400" spc="1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1919985" y="7243952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20">
                <a:latin typeface="Cambria Math"/>
                <a:cs typeface="Cambria Math"/>
              </a:rPr>
              <a:t>1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1798066" y="7439025"/>
            <a:ext cx="33782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15">
                <a:latin typeface="Cambria Math"/>
                <a:cs typeface="Cambria Math"/>
              </a:rPr>
              <a:t>1</a:t>
            </a:r>
            <a:r>
              <a:rPr dirty="0" sz="1000" spc="-20">
                <a:latin typeface="Cambria Math"/>
                <a:cs typeface="Cambria Math"/>
              </a:rPr>
              <a:t>+</a:t>
            </a:r>
            <a:r>
              <a:rPr dirty="0" sz="1000" spc="165">
                <a:latin typeface="Cambria Math"/>
                <a:cs typeface="Cambria Math"/>
              </a:rPr>
              <a:t>𝑦</a:t>
            </a:r>
            <a:r>
              <a:rPr dirty="0" baseline="20833" sz="1200" spc="52">
                <a:latin typeface="Cambria Math"/>
                <a:cs typeface="Cambria Math"/>
              </a:rPr>
              <a:t>2</a:t>
            </a:r>
            <a:endParaRPr baseline="20833" sz="1200">
              <a:latin typeface="Cambria Math"/>
              <a:cs typeface="Cambria Math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1810766" y="7438008"/>
            <a:ext cx="317500" cy="0"/>
          </a:xfrm>
          <a:custGeom>
            <a:avLst/>
            <a:gdLst/>
            <a:ahLst/>
            <a:cxnLst/>
            <a:rect l="l" t="t" r="r" b="b"/>
            <a:pathLst>
              <a:path w="317500" h="0">
                <a:moveTo>
                  <a:pt x="0" y="0"/>
                </a:moveTo>
                <a:lnTo>
                  <a:pt x="31699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 txBox="1"/>
          <p:nvPr/>
        </p:nvSpPr>
        <p:spPr>
          <a:xfrm>
            <a:off x="2203830" y="7297292"/>
            <a:ext cx="1967864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5">
                <a:latin typeface="Times New Roman"/>
                <a:cs typeface="Times New Roman"/>
              </a:rPr>
              <a:t>,</a:t>
            </a:r>
            <a:r>
              <a:rPr dirty="0" sz="1400" spc="5">
                <a:latin typeface="Cambria Math"/>
                <a:cs typeface="Cambria Math"/>
              </a:rPr>
              <a:t>𝑔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5">
                <a:latin typeface="Cambria Math"/>
                <a:cs typeface="Cambria Math"/>
              </a:rPr>
              <a:t>𝑦</a:t>
            </a:r>
            <a:r>
              <a:rPr dirty="0" baseline="1984" sz="2100" spc="7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sz="1400" spc="-5">
                <a:latin typeface="Cambria Math"/>
                <a:cs typeface="Cambria Math"/>
              </a:rPr>
              <a:t>𝑡𝑎𝑛</a:t>
            </a:r>
            <a:r>
              <a:rPr dirty="0" baseline="30864" sz="1350" spc="-7">
                <a:latin typeface="Times New Roman"/>
                <a:cs typeface="Times New Roman"/>
              </a:rPr>
              <a:t>-1</a:t>
            </a:r>
            <a:r>
              <a:rPr dirty="0" sz="1400" spc="-5">
                <a:latin typeface="Cambria Math"/>
                <a:cs typeface="Cambria Math"/>
              </a:rPr>
              <a:t>𝑦 </a:t>
            </a:r>
            <a:r>
              <a:rPr dirty="0" sz="1400">
                <a:latin typeface="Times New Roman"/>
                <a:cs typeface="Times New Roman"/>
              </a:rPr>
              <a:t>, </a:t>
            </a:r>
            <a:r>
              <a:rPr dirty="0" sz="1400" spc="20">
                <a:latin typeface="Cambria Math"/>
                <a:cs typeface="Cambria Math"/>
              </a:rPr>
              <a:t>𝑄</a:t>
            </a:r>
            <a:r>
              <a:rPr dirty="0" baseline="1984" sz="2100" spc="30">
                <a:latin typeface="Cambria Math"/>
                <a:cs typeface="Cambria Math"/>
              </a:rPr>
              <a:t>(</a:t>
            </a:r>
            <a:r>
              <a:rPr dirty="0" sz="1400" spc="20">
                <a:latin typeface="Cambria Math"/>
                <a:cs typeface="Cambria Math"/>
              </a:rPr>
              <a:t>𝑥</a:t>
            </a:r>
            <a:r>
              <a:rPr dirty="0" baseline="1984" sz="2100" spc="30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29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𝑥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2184145" y="7997316"/>
            <a:ext cx="160655" cy="0"/>
          </a:xfrm>
          <a:custGeom>
            <a:avLst/>
            <a:gdLst/>
            <a:ahLst/>
            <a:cxnLst/>
            <a:rect l="l" t="t" r="r" b="b"/>
            <a:pathLst>
              <a:path w="160655" h="0">
                <a:moveTo>
                  <a:pt x="0" y="0"/>
                </a:moveTo>
                <a:lnTo>
                  <a:pt x="16032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 txBox="1"/>
          <p:nvPr/>
        </p:nvSpPr>
        <p:spPr>
          <a:xfrm>
            <a:off x="1129080" y="7856601"/>
            <a:ext cx="141033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mbria Math"/>
                <a:cs typeface="Cambria Math"/>
              </a:rPr>
              <a:t>𝑉 = 𝑡𝑎𝑛</a:t>
            </a:r>
            <a:r>
              <a:rPr dirty="0" baseline="30864" sz="1350">
                <a:latin typeface="Times New Roman"/>
                <a:cs typeface="Times New Roman"/>
              </a:rPr>
              <a:t>-1</a:t>
            </a:r>
            <a:r>
              <a:rPr dirty="0" sz="1400">
                <a:latin typeface="Cambria Math"/>
                <a:cs typeface="Cambria Math"/>
              </a:rPr>
              <a:t>𝑦</a:t>
            </a:r>
            <a:r>
              <a:rPr dirty="0" sz="1400">
                <a:latin typeface="Times New Roman"/>
                <a:cs typeface="Times New Roman"/>
              </a:rPr>
              <a:t>→ </a:t>
            </a:r>
            <a:r>
              <a:rPr dirty="0" baseline="47222" sz="1500" spc="52">
                <a:latin typeface="Cambria Math"/>
                <a:cs typeface="Cambria Math"/>
              </a:rPr>
              <a:t>𝑑𝑣</a:t>
            </a:r>
            <a:r>
              <a:rPr dirty="0" baseline="47222" sz="1500" spc="82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2653919" y="7997316"/>
            <a:ext cx="317500" cy="0"/>
          </a:xfrm>
          <a:custGeom>
            <a:avLst/>
            <a:gdLst/>
            <a:ahLst/>
            <a:cxnLst/>
            <a:rect l="l" t="t" r="r" b="b"/>
            <a:pathLst>
              <a:path w="317500" h="0">
                <a:moveTo>
                  <a:pt x="0" y="0"/>
                </a:moveTo>
                <a:lnTo>
                  <a:pt x="31699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 txBox="1"/>
          <p:nvPr/>
        </p:nvSpPr>
        <p:spPr>
          <a:xfrm>
            <a:off x="2763139" y="7803260"/>
            <a:ext cx="47180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97180" algn="l"/>
              </a:tabLst>
            </a:pPr>
            <a:r>
              <a:rPr dirty="0" sz="1000" spc="20">
                <a:latin typeface="Cambria Math"/>
                <a:cs typeface="Cambria Math"/>
              </a:rPr>
              <a:t>1</a:t>
            </a:r>
            <a:r>
              <a:rPr dirty="0" sz="1000" spc="20">
                <a:latin typeface="Cambria Math"/>
                <a:cs typeface="Cambria Math"/>
              </a:rPr>
              <a:t>	</a:t>
            </a:r>
            <a:r>
              <a:rPr dirty="0" sz="1000" spc="105">
                <a:latin typeface="Cambria Math"/>
                <a:cs typeface="Cambria Math"/>
              </a:rPr>
              <a:t>𝑑𝑦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2171445" y="7998332"/>
            <a:ext cx="105918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81965" algn="l"/>
              </a:tabLst>
            </a:pPr>
            <a:r>
              <a:rPr dirty="0" sz="1000" spc="50">
                <a:latin typeface="Cambria Math"/>
                <a:cs typeface="Cambria Math"/>
              </a:rPr>
              <a:t>𝑑𝑥	</a:t>
            </a:r>
            <a:r>
              <a:rPr dirty="0" sz="1000" spc="35">
                <a:latin typeface="Cambria Math"/>
                <a:cs typeface="Cambria Math"/>
              </a:rPr>
              <a:t>1+𝑦</a:t>
            </a:r>
            <a:r>
              <a:rPr dirty="0" baseline="20833" sz="1200" spc="52">
                <a:latin typeface="Cambria Math"/>
                <a:cs typeface="Cambria Math"/>
              </a:rPr>
              <a:t>2</a:t>
            </a:r>
            <a:r>
              <a:rPr dirty="0" baseline="20833" sz="1200" spc="120">
                <a:latin typeface="Cambria Math"/>
                <a:cs typeface="Cambria Math"/>
              </a:rPr>
              <a:t> </a:t>
            </a:r>
            <a:r>
              <a:rPr dirty="0" sz="1000" spc="50">
                <a:latin typeface="Cambria Math"/>
                <a:cs typeface="Cambria Math"/>
              </a:rPr>
              <a:t>𝑑𝑥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3060826" y="7997316"/>
            <a:ext cx="165100" cy="0"/>
          </a:xfrm>
          <a:custGeom>
            <a:avLst/>
            <a:gdLst/>
            <a:ahLst/>
            <a:cxnLst/>
            <a:rect l="l" t="t" r="r" b="b"/>
            <a:pathLst>
              <a:path w="165100" h="0">
                <a:moveTo>
                  <a:pt x="0" y="0"/>
                </a:moveTo>
                <a:lnTo>
                  <a:pt x="16459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 txBox="1"/>
          <p:nvPr/>
        </p:nvSpPr>
        <p:spPr>
          <a:xfrm>
            <a:off x="1129080" y="8474202"/>
            <a:ext cx="20383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→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1407922" y="8302904"/>
            <a:ext cx="433070" cy="522605"/>
          </a:xfrm>
          <a:prstGeom prst="rect">
            <a:avLst/>
          </a:prstGeom>
        </p:spPr>
        <p:txBody>
          <a:bodyPr wrap="square" lIns="0" tIns="62865" rIns="0" bIns="0" rtlCol="0" vert="horz">
            <a:spAutoFit/>
          </a:bodyPr>
          <a:lstStyle/>
          <a:p>
            <a:pPr algn="ctr" marL="4445">
              <a:lnSpc>
                <a:spcPct val="100000"/>
              </a:lnSpc>
              <a:spcBef>
                <a:spcPts val="495"/>
              </a:spcBef>
            </a:pPr>
            <a:r>
              <a:rPr dirty="0" sz="1300" spc="30">
                <a:latin typeface="Cambria Math"/>
                <a:cs typeface="Cambria Math"/>
              </a:rPr>
              <a:t>1</a:t>
            </a:r>
            <a:endParaRPr sz="1300">
              <a:latin typeface="Cambria Math"/>
              <a:cs typeface="Cambria Math"/>
            </a:endParaRPr>
          </a:p>
          <a:p>
            <a:pPr algn="ctr">
              <a:lnSpc>
                <a:spcPct val="100000"/>
              </a:lnSpc>
              <a:spcBef>
                <a:spcPts val="395"/>
              </a:spcBef>
            </a:pPr>
            <a:r>
              <a:rPr dirty="0" sz="1300" spc="35">
                <a:latin typeface="Cambria Math"/>
                <a:cs typeface="Cambria Math"/>
              </a:rPr>
              <a:t>1</a:t>
            </a:r>
            <a:r>
              <a:rPr dirty="0" sz="1300" spc="-25">
                <a:latin typeface="Cambria Math"/>
                <a:cs typeface="Cambria Math"/>
              </a:rPr>
              <a:t>+</a:t>
            </a:r>
            <a:r>
              <a:rPr dirty="0" sz="1300" spc="220">
                <a:latin typeface="Cambria Math"/>
                <a:cs typeface="Cambria Math"/>
              </a:rPr>
              <a:t>𝑦</a:t>
            </a:r>
            <a:r>
              <a:rPr dirty="0" baseline="21164" sz="1575" spc="67">
                <a:latin typeface="Cambria Math"/>
                <a:cs typeface="Cambria Math"/>
              </a:rPr>
              <a:t>2</a:t>
            </a:r>
            <a:endParaRPr baseline="21164" sz="1575">
              <a:latin typeface="Cambria Math"/>
              <a:cs typeface="Cambria Math"/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1420622" y="8599677"/>
            <a:ext cx="413384" cy="0"/>
          </a:xfrm>
          <a:custGeom>
            <a:avLst/>
            <a:gdLst/>
            <a:ahLst/>
            <a:cxnLst/>
            <a:rect l="l" t="t" r="r" b="b"/>
            <a:pathLst>
              <a:path w="413385" h="0">
                <a:moveTo>
                  <a:pt x="0" y="0"/>
                </a:moveTo>
                <a:lnTo>
                  <a:pt x="413003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2512186" y="8614918"/>
            <a:ext cx="167640" cy="0"/>
          </a:xfrm>
          <a:custGeom>
            <a:avLst/>
            <a:gdLst/>
            <a:ahLst/>
            <a:cxnLst/>
            <a:rect l="l" t="t" r="r" b="b"/>
            <a:pathLst>
              <a:path w="167639" h="0">
                <a:moveTo>
                  <a:pt x="0" y="0"/>
                </a:moveTo>
                <a:lnTo>
                  <a:pt x="16763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 txBox="1"/>
          <p:nvPr/>
        </p:nvSpPr>
        <p:spPr>
          <a:xfrm>
            <a:off x="2502535" y="8615933"/>
            <a:ext cx="476884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88620" algn="l"/>
              </a:tabLst>
            </a:pPr>
            <a:r>
              <a:rPr dirty="0" sz="1000" spc="95">
                <a:latin typeface="Cambria Math"/>
                <a:cs typeface="Cambria Math"/>
              </a:rPr>
              <a:t>𝑑</a:t>
            </a:r>
            <a:r>
              <a:rPr dirty="0" sz="1000" spc="100">
                <a:latin typeface="Cambria Math"/>
                <a:cs typeface="Cambria Math"/>
              </a:rPr>
              <a:t>𝑥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sz="1000" spc="105">
                <a:latin typeface="Cambria Math"/>
                <a:cs typeface="Cambria Math"/>
              </a:rPr>
              <a:t>𝑥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2891663" y="8608822"/>
            <a:ext cx="78105" cy="12700"/>
          </a:xfrm>
          <a:custGeom>
            <a:avLst/>
            <a:gdLst/>
            <a:ahLst/>
            <a:cxnLst/>
            <a:rect l="l" t="t" r="r" b="b"/>
            <a:pathLst>
              <a:path w="78105" h="12700">
                <a:moveTo>
                  <a:pt x="0" y="12191"/>
                </a:moveTo>
                <a:lnTo>
                  <a:pt x="77724" y="12191"/>
                </a:lnTo>
                <a:lnTo>
                  <a:pt x="77724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 txBox="1"/>
          <p:nvPr/>
        </p:nvSpPr>
        <p:spPr>
          <a:xfrm>
            <a:off x="1865122" y="8474202"/>
            <a:ext cx="194373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(</a:t>
            </a:r>
            <a:r>
              <a:rPr dirty="0" sz="1400">
                <a:latin typeface="Cambria Math"/>
                <a:cs typeface="Cambria Math"/>
              </a:rPr>
              <a:t>1 + </a:t>
            </a:r>
            <a:r>
              <a:rPr dirty="0" sz="1400" spc="5">
                <a:latin typeface="Cambria Math"/>
                <a:cs typeface="Cambria Math"/>
              </a:rPr>
              <a:t>𝑦</a:t>
            </a:r>
            <a:r>
              <a:rPr dirty="0" baseline="30864" sz="1350" spc="7">
                <a:latin typeface="Times New Roman"/>
                <a:cs typeface="Times New Roman"/>
              </a:rPr>
              <a:t>2</a:t>
            </a:r>
            <a:r>
              <a:rPr dirty="0" sz="1400" spc="5">
                <a:latin typeface="Times New Roman"/>
                <a:cs typeface="Times New Roman"/>
              </a:rPr>
              <a:t>) </a:t>
            </a:r>
            <a:r>
              <a:rPr dirty="0" baseline="47222" sz="1500" spc="52">
                <a:latin typeface="Cambria Math"/>
                <a:cs typeface="Cambria Math"/>
              </a:rPr>
              <a:t>𝑑𝑉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baseline="47222" sz="1500" spc="30">
                <a:latin typeface="Cambria Math"/>
                <a:cs typeface="Cambria Math"/>
              </a:rPr>
              <a:t>1 </a:t>
            </a:r>
            <a:r>
              <a:rPr dirty="0" sz="1400">
                <a:latin typeface="Cambria Math"/>
                <a:cs typeface="Cambria Math"/>
              </a:rPr>
              <a:t>𝑡𝑎𝑛</a:t>
            </a:r>
            <a:r>
              <a:rPr dirty="0" baseline="30864" sz="1350">
                <a:latin typeface="Times New Roman"/>
                <a:cs typeface="Times New Roman"/>
              </a:rPr>
              <a:t>-1</a:t>
            </a:r>
            <a:r>
              <a:rPr dirty="0" sz="1400">
                <a:latin typeface="Cambria Math"/>
                <a:cs typeface="Cambria Math"/>
              </a:rPr>
              <a:t>𝑦 </a:t>
            </a:r>
            <a:r>
              <a:rPr dirty="0" sz="1400">
                <a:latin typeface="Times New Roman"/>
                <a:cs typeface="Times New Roman"/>
              </a:rPr>
              <a:t>=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>
                <a:latin typeface="Cambria Math"/>
                <a:cs typeface="Cambria Math"/>
              </a:rPr>
              <a:t>𝑥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1141780" y="9306813"/>
            <a:ext cx="219710" cy="0"/>
          </a:xfrm>
          <a:custGeom>
            <a:avLst/>
            <a:gdLst/>
            <a:ahLst/>
            <a:cxnLst/>
            <a:rect l="l" t="t" r="r" b="b"/>
            <a:pathLst>
              <a:path w="219709" h="0">
                <a:moveTo>
                  <a:pt x="0" y="0"/>
                </a:moveTo>
                <a:lnTo>
                  <a:pt x="21945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1612646" y="9306813"/>
            <a:ext cx="117475" cy="0"/>
          </a:xfrm>
          <a:custGeom>
            <a:avLst/>
            <a:gdLst/>
            <a:ahLst/>
            <a:cxnLst/>
            <a:rect l="l" t="t" r="r" b="b"/>
            <a:pathLst>
              <a:path w="117475" h="0">
                <a:moveTo>
                  <a:pt x="0" y="0"/>
                </a:moveTo>
                <a:lnTo>
                  <a:pt x="117347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 txBox="1"/>
          <p:nvPr/>
        </p:nvSpPr>
        <p:spPr>
          <a:xfrm>
            <a:off x="1129080" y="8989974"/>
            <a:ext cx="940435" cy="534670"/>
          </a:xfrm>
          <a:prstGeom prst="rect">
            <a:avLst/>
          </a:prstGeom>
        </p:spPr>
        <p:txBody>
          <a:bodyPr wrap="square" lIns="0" tIns="533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20"/>
              </a:spcBef>
            </a:pPr>
            <a:r>
              <a:rPr dirty="0" sz="1400">
                <a:latin typeface="Cambria Math"/>
                <a:cs typeface="Cambria Math"/>
              </a:rPr>
              <a:t>𝑑𝑉 </a:t>
            </a:r>
            <a:r>
              <a:rPr dirty="0" baseline="-41666" sz="2100">
                <a:latin typeface="Cambria Math"/>
                <a:cs typeface="Cambria Math"/>
              </a:rPr>
              <a:t>+ </a:t>
            </a:r>
            <a:r>
              <a:rPr dirty="0" sz="1400">
                <a:latin typeface="Cambria Math"/>
                <a:cs typeface="Cambria Math"/>
              </a:rPr>
              <a:t>𝑉 </a:t>
            </a:r>
            <a:r>
              <a:rPr dirty="0" baseline="-41666" sz="2100">
                <a:latin typeface="Cambria Math"/>
                <a:cs typeface="Cambria Math"/>
              </a:rPr>
              <a:t>=</a:t>
            </a:r>
            <a:r>
              <a:rPr dirty="0" baseline="-41666" sz="2100" spc="-232">
                <a:latin typeface="Cambria Math"/>
                <a:cs typeface="Cambria Math"/>
              </a:rPr>
              <a:t> </a:t>
            </a:r>
            <a:r>
              <a:rPr dirty="0" baseline="-41666" sz="2100">
                <a:latin typeface="Cambria Math"/>
                <a:cs typeface="Cambria Math"/>
              </a:rPr>
              <a:t>𝑥</a:t>
            </a:r>
            <a:endParaRPr baseline="-41666" sz="2100">
              <a:latin typeface="Cambria Math"/>
              <a:cs typeface="Cambria Math"/>
            </a:endParaRPr>
          </a:p>
          <a:p>
            <a:pPr marL="20320">
              <a:lnSpc>
                <a:spcPct val="100000"/>
              </a:lnSpc>
              <a:spcBef>
                <a:spcPts val="325"/>
              </a:spcBef>
              <a:tabLst>
                <a:tab pos="490855" algn="l"/>
              </a:tabLst>
            </a:pPr>
            <a:r>
              <a:rPr dirty="0" sz="1400">
                <a:latin typeface="Cambria Math"/>
                <a:cs typeface="Cambria Math"/>
              </a:rPr>
              <a:t>𝑑𝑥	𝑥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2" name="object 72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 txBox="1"/>
          <p:nvPr/>
        </p:nvSpPr>
        <p:spPr>
          <a:xfrm>
            <a:off x="3694048" y="9799649"/>
            <a:ext cx="18034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2005"/>
              </a:lnSpc>
            </a:pPr>
            <a:fld id="{81D60167-4931-47E6-BA6A-407CBD079E47}" type="slidenum">
              <a:rPr dirty="0" sz="2000">
                <a:latin typeface="Calibri"/>
                <a:cs typeface="Calibri"/>
              </a:rPr>
              <a:t>9</a:t>
            </a:fld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73217" y="487780"/>
            <a:ext cx="1842770" cy="4648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695325" marR="5080" indent="-683260">
              <a:lnSpc>
                <a:spcPct val="130900"/>
              </a:lnSpc>
              <a:spcBef>
                <a:spcPts val="100"/>
              </a:spcBef>
            </a:pPr>
            <a:r>
              <a:rPr dirty="0" sz="1100" i="1">
                <a:latin typeface="Lucida Calligraphy"/>
                <a:cs typeface="Lucida Calligraphy"/>
              </a:rPr>
              <a:t>Asst. </a:t>
            </a:r>
            <a:r>
              <a:rPr dirty="0" sz="1100" spc="-5" i="1">
                <a:latin typeface="Lucida Calligraphy"/>
                <a:cs typeface="Lucida Calligraphy"/>
              </a:rPr>
              <a:t>Lec. Hussien Yossif  Radhi</a:t>
            </a:r>
            <a:endParaRPr sz="11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63955" y="467969"/>
            <a:ext cx="1892935" cy="4648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75310" marR="5080" indent="-563245">
              <a:lnSpc>
                <a:spcPct val="130900"/>
              </a:lnSpc>
              <a:spcBef>
                <a:spcPts val="100"/>
              </a:spcBef>
            </a:pPr>
            <a:r>
              <a:rPr dirty="0" sz="1100" i="1">
                <a:latin typeface="Lucida Calligraphy"/>
                <a:cs typeface="Lucida Calligraphy"/>
              </a:rPr>
              <a:t>Lecture </a:t>
            </a:r>
            <a:r>
              <a:rPr dirty="0" sz="1100" spc="-5" i="1">
                <a:latin typeface="Lucida Calligraphy"/>
                <a:cs typeface="Lucida Calligraphy"/>
              </a:rPr>
              <a:t>One: Differential  Equations</a:t>
            </a:r>
            <a:endParaRPr sz="1100">
              <a:latin typeface="Lucida Calligraphy"/>
              <a:cs typeface="Lucida Calligraphy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19758" y="1293621"/>
            <a:ext cx="86360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spc="35">
                <a:latin typeface="Cambria Math"/>
                <a:cs typeface="Cambria Math"/>
              </a:rPr>
              <a:t>1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18233" y="1432306"/>
            <a:ext cx="90170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spc="155">
                <a:latin typeface="Cambria Math"/>
                <a:cs typeface="Cambria Math"/>
              </a:rPr>
              <a:t>𝑥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630933" y="1443481"/>
            <a:ext cx="64135" cy="7620"/>
          </a:xfrm>
          <a:custGeom>
            <a:avLst/>
            <a:gdLst/>
            <a:ahLst/>
            <a:cxnLst/>
            <a:rect l="l" t="t" r="r" b="b"/>
            <a:pathLst>
              <a:path w="64135" h="7619">
                <a:moveTo>
                  <a:pt x="0" y="7620"/>
                </a:moveTo>
                <a:lnTo>
                  <a:pt x="64007" y="7620"/>
                </a:lnTo>
                <a:lnTo>
                  <a:pt x="64007" y="0"/>
                </a:lnTo>
                <a:lnTo>
                  <a:pt x="0" y="0"/>
                </a:lnTo>
                <a:lnTo>
                  <a:pt x="0" y="76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545082" y="1350010"/>
            <a:ext cx="34734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>
                <a:latin typeface="Cambria Math"/>
                <a:cs typeface="Cambria Math"/>
              </a:rPr>
              <a:t>∫</a:t>
            </a:r>
            <a:r>
              <a:rPr dirty="0" sz="1000" spc="200">
                <a:latin typeface="Cambria Math"/>
                <a:cs typeface="Cambria Math"/>
              </a:rPr>
              <a:t> </a:t>
            </a:r>
            <a:r>
              <a:rPr dirty="0" baseline="2777" sz="1500" spc="75">
                <a:latin typeface="Cambria Math"/>
                <a:cs typeface="Cambria Math"/>
              </a:rPr>
              <a:t>𝑑𝑥</a:t>
            </a:r>
            <a:endParaRPr baseline="2777" sz="15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73276" y="1378965"/>
            <a:ext cx="199898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66445" algn="l"/>
              </a:tabLst>
            </a:pPr>
            <a:r>
              <a:rPr dirty="0" sz="1400">
                <a:latin typeface="Times New Roman"/>
                <a:cs typeface="Times New Roman"/>
              </a:rPr>
              <a:t>ρ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=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>
                <a:latin typeface="Cambria Math"/>
                <a:cs typeface="Cambria Math"/>
              </a:rPr>
              <a:t>𝑒	→ 𝜌 = 𝑥 → 𝑉</a:t>
            </a:r>
            <a:r>
              <a:rPr dirty="0" sz="1400" spc="17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195954" y="1282343"/>
            <a:ext cx="100330" cy="415925"/>
          </a:xfrm>
          <a:prstGeom prst="rect">
            <a:avLst/>
          </a:prstGeom>
        </p:spPr>
        <p:txBody>
          <a:bodyPr wrap="square" lIns="0" tIns="55244" rIns="0" bIns="0" rtlCol="0" vert="horz">
            <a:spAutoFit/>
          </a:bodyPr>
          <a:lstStyle/>
          <a:p>
            <a:pPr marL="13970">
              <a:lnSpc>
                <a:spcPct val="100000"/>
              </a:lnSpc>
              <a:spcBef>
                <a:spcPts val="434"/>
              </a:spcBef>
            </a:pPr>
            <a:r>
              <a:rPr dirty="0" sz="1000" spc="20">
                <a:latin typeface="Cambria Math"/>
                <a:cs typeface="Cambria Math"/>
              </a:rPr>
              <a:t>1</a:t>
            </a:r>
            <a:endParaRPr sz="10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dirty="0" sz="1000" spc="105">
                <a:latin typeface="Cambria Math"/>
                <a:cs typeface="Cambria Math"/>
              </a:rPr>
              <a:t>𝑥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208654" y="1513585"/>
            <a:ext cx="78105" cy="12700"/>
          </a:xfrm>
          <a:custGeom>
            <a:avLst/>
            <a:gdLst/>
            <a:ahLst/>
            <a:cxnLst/>
            <a:rect l="l" t="t" r="r" b="b"/>
            <a:pathLst>
              <a:path w="78104" h="12700">
                <a:moveTo>
                  <a:pt x="0" y="12192"/>
                </a:moveTo>
                <a:lnTo>
                  <a:pt x="77723" y="12192"/>
                </a:lnTo>
                <a:lnTo>
                  <a:pt x="77723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4648580" y="1325625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20">
                <a:latin typeface="Cambria Math"/>
                <a:cs typeface="Cambria Math"/>
              </a:rPr>
              <a:t>1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648580" y="1520698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20">
                <a:latin typeface="Cambria Math"/>
                <a:cs typeface="Cambria Math"/>
              </a:rPr>
              <a:t>3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4661280" y="1513585"/>
            <a:ext cx="73660" cy="12700"/>
          </a:xfrm>
          <a:custGeom>
            <a:avLst/>
            <a:gdLst/>
            <a:ahLst/>
            <a:cxnLst/>
            <a:rect l="l" t="t" r="r" b="b"/>
            <a:pathLst>
              <a:path w="73660" h="12700">
                <a:moveTo>
                  <a:pt x="0" y="12192"/>
                </a:moveTo>
                <a:lnTo>
                  <a:pt x="73151" y="12192"/>
                </a:lnTo>
                <a:lnTo>
                  <a:pt x="73151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3644265" y="1365249"/>
            <a:ext cx="131064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223645" algn="l"/>
              </a:tabLst>
            </a:pPr>
            <a:r>
              <a:rPr dirty="0" sz="1000" spc="20">
                <a:latin typeface="Cambria Math"/>
                <a:cs typeface="Cambria Math"/>
              </a:rPr>
              <a:t>2</a:t>
            </a:r>
            <a:r>
              <a:rPr dirty="0" sz="1000" spc="20">
                <a:latin typeface="Cambria Math"/>
                <a:cs typeface="Cambria Math"/>
              </a:rPr>
              <a:t>	</a:t>
            </a:r>
            <a:r>
              <a:rPr dirty="0" sz="1000" spc="2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153405" y="1325625"/>
            <a:ext cx="8953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90">
                <a:latin typeface="Cambria Math"/>
                <a:cs typeface="Cambria Math"/>
              </a:rPr>
              <a:t>𝑐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148834" y="1520698"/>
            <a:ext cx="10033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105">
                <a:latin typeface="Cambria Math"/>
                <a:cs typeface="Cambria Math"/>
              </a:rPr>
              <a:t>𝑥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5161534" y="1513585"/>
            <a:ext cx="78105" cy="12700"/>
          </a:xfrm>
          <a:custGeom>
            <a:avLst/>
            <a:gdLst/>
            <a:ahLst/>
            <a:cxnLst/>
            <a:rect l="l" t="t" r="r" b="b"/>
            <a:pathLst>
              <a:path w="78104" h="12700">
                <a:moveTo>
                  <a:pt x="0" y="12192"/>
                </a:moveTo>
                <a:lnTo>
                  <a:pt x="77724" y="12192"/>
                </a:lnTo>
                <a:lnTo>
                  <a:pt x="77724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3342259" y="1389633"/>
            <a:ext cx="197231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646555" algn="l"/>
              </a:tabLst>
            </a:pPr>
            <a:r>
              <a:rPr dirty="0" baseline="3968" sz="2100">
                <a:latin typeface="Cambria Math"/>
                <a:cs typeface="Cambria Math"/>
              </a:rPr>
              <a:t>[</a:t>
            </a:r>
            <a:r>
              <a:rPr dirty="0" sz="1400">
                <a:latin typeface="Cambria Math"/>
                <a:cs typeface="Cambria Math"/>
              </a:rPr>
              <a:t>∫ </a:t>
            </a:r>
            <a:r>
              <a:rPr dirty="0" baseline="3968" sz="2100">
                <a:latin typeface="Cambria Math"/>
                <a:cs typeface="Cambria Math"/>
              </a:rPr>
              <a:t>𝑥  </a:t>
            </a:r>
            <a:r>
              <a:rPr dirty="0" baseline="3968" sz="2100" spc="15">
                <a:latin typeface="Cambria Math"/>
                <a:cs typeface="Cambria Math"/>
              </a:rPr>
              <a:t>𝑑𝑥] </a:t>
            </a:r>
            <a:r>
              <a:rPr dirty="0" baseline="3968" sz="2100">
                <a:latin typeface="Cambria Math"/>
                <a:cs typeface="Cambria Math"/>
              </a:rPr>
              <a:t>→ 𝑉  =</a:t>
            </a:r>
            <a:r>
              <a:rPr dirty="0" baseline="3968" sz="2100" spc="97">
                <a:latin typeface="Cambria Math"/>
                <a:cs typeface="Cambria Math"/>
              </a:rPr>
              <a:t> </a:t>
            </a:r>
            <a:r>
              <a:rPr dirty="0" baseline="3968" sz="2100">
                <a:latin typeface="Cambria Math"/>
                <a:cs typeface="Cambria Math"/>
              </a:rPr>
              <a:t>[ </a:t>
            </a:r>
            <a:r>
              <a:rPr dirty="0" baseline="3968" sz="2100" spc="277">
                <a:latin typeface="Cambria Math"/>
                <a:cs typeface="Cambria Math"/>
              </a:rPr>
              <a:t> </a:t>
            </a:r>
            <a:r>
              <a:rPr dirty="0" baseline="3968" sz="2100">
                <a:latin typeface="Cambria Math"/>
                <a:cs typeface="Cambria Math"/>
              </a:rPr>
              <a:t>𝑥	+</a:t>
            </a:r>
            <a:r>
              <a:rPr dirty="0" baseline="3968" sz="2100" spc="330">
                <a:latin typeface="Cambria Math"/>
                <a:cs typeface="Cambria Math"/>
              </a:rPr>
              <a:t> </a:t>
            </a:r>
            <a:r>
              <a:rPr dirty="0" baseline="3968" sz="2100">
                <a:latin typeface="Cambria Math"/>
                <a:cs typeface="Cambria Math"/>
              </a:rPr>
              <a:t>]</a:t>
            </a:r>
            <a:endParaRPr baseline="3968" sz="2100">
              <a:latin typeface="Cambria Math"/>
              <a:cs typeface="Cambria Math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1979929" y="2045461"/>
            <a:ext cx="73660" cy="12700"/>
          </a:xfrm>
          <a:custGeom>
            <a:avLst/>
            <a:gdLst/>
            <a:ahLst/>
            <a:cxnLst/>
            <a:rect l="l" t="t" r="r" b="b"/>
            <a:pathLst>
              <a:path w="73660" h="12700">
                <a:moveTo>
                  <a:pt x="0" y="12192"/>
                </a:moveTo>
                <a:lnTo>
                  <a:pt x="73151" y="12192"/>
                </a:lnTo>
                <a:lnTo>
                  <a:pt x="73151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557907" y="2045461"/>
            <a:ext cx="78105" cy="12700"/>
          </a:xfrm>
          <a:custGeom>
            <a:avLst/>
            <a:gdLst/>
            <a:ahLst/>
            <a:cxnLst/>
            <a:rect l="l" t="t" r="r" b="b"/>
            <a:pathLst>
              <a:path w="78105" h="12700">
                <a:moveTo>
                  <a:pt x="0" y="12192"/>
                </a:moveTo>
                <a:lnTo>
                  <a:pt x="77724" y="12192"/>
                </a:lnTo>
                <a:lnTo>
                  <a:pt x="77724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563746" y="2045461"/>
            <a:ext cx="73660" cy="12700"/>
          </a:xfrm>
          <a:custGeom>
            <a:avLst/>
            <a:gdLst/>
            <a:ahLst/>
            <a:cxnLst/>
            <a:rect l="l" t="t" r="r" b="b"/>
            <a:pathLst>
              <a:path w="73660" h="12700">
                <a:moveTo>
                  <a:pt x="0" y="12192"/>
                </a:moveTo>
                <a:lnTo>
                  <a:pt x="73151" y="12192"/>
                </a:lnTo>
                <a:lnTo>
                  <a:pt x="73151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4140072" y="2045461"/>
            <a:ext cx="78105" cy="12700"/>
          </a:xfrm>
          <a:custGeom>
            <a:avLst/>
            <a:gdLst/>
            <a:ahLst/>
            <a:cxnLst/>
            <a:rect l="l" t="t" r="r" b="b"/>
            <a:pathLst>
              <a:path w="78104" h="12700">
                <a:moveTo>
                  <a:pt x="0" y="12192"/>
                </a:moveTo>
                <a:lnTo>
                  <a:pt x="77724" y="12192"/>
                </a:lnTo>
                <a:lnTo>
                  <a:pt x="77724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1129080" y="1910842"/>
            <a:ext cx="5298440" cy="20840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395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→ </a:t>
            </a:r>
            <a:r>
              <a:rPr dirty="0" sz="1400">
                <a:latin typeface="Cambria Math"/>
                <a:cs typeface="Cambria Math"/>
              </a:rPr>
              <a:t>𝑡𝑎𝑛</a:t>
            </a:r>
            <a:r>
              <a:rPr dirty="0" baseline="30864" sz="1350">
                <a:latin typeface="Times New Roman"/>
                <a:cs typeface="Times New Roman"/>
              </a:rPr>
              <a:t>-1</a:t>
            </a:r>
            <a:r>
              <a:rPr dirty="0" sz="1400">
                <a:latin typeface="Cambria Math"/>
                <a:cs typeface="Cambria Math"/>
              </a:rPr>
              <a:t>𝑦</a:t>
            </a:r>
            <a:r>
              <a:rPr dirty="0" sz="1400">
                <a:latin typeface="Times New Roman"/>
                <a:cs typeface="Times New Roman"/>
              </a:rPr>
              <a:t>= </a:t>
            </a:r>
            <a:r>
              <a:rPr dirty="0" baseline="47222" sz="1500" spc="30">
                <a:latin typeface="Cambria Math"/>
                <a:cs typeface="Cambria Math"/>
              </a:rPr>
              <a:t>1  </a:t>
            </a:r>
            <a:r>
              <a:rPr dirty="0" sz="1400" spc="50">
                <a:latin typeface="Cambria Math"/>
                <a:cs typeface="Cambria Math"/>
              </a:rPr>
              <a:t>𝑥</a:t>
            </a:r>
            <a:r>
              <a:rPr dirty="0" baseline="27777" sz="1500" spc="75">
                <a:latin typeface="Cambria Math"/>
                <a:cs typeface="Cambria Math"/>
              </a:rPr>
              <a:t>2 </a:t>
            </a:r>
            <a:r>
              <a:rPr dirty="0" sz="1400">
                <a:latin typeface="Cambria Math"/>
                <a:cs typeface="Cambria Math"/>
              </a:rPr>
              <a:t>+  </a:t>
            </a:r>
            <a:r>
              <a:rPr dirty="0" baseline="47222" sz="1500" spc="60">
                <a:latin typeface="Cambria Math"/>
                <a:cs typeface="Cambria Math"/>
              </a:rPr>
              <a:t>𝑐   </a:t>
            </a:r>
            <a:r>
              <a:rPr dirty="0" sz="1400">
                <a:latin typeface="Times New Roman"/>
                <a:cs typeface="Times New Roman"/>
              </a:rPr>
              <a:t>or </a:t>
            </a:r>
            <a:r>
              <a:rPr dirty="0" sz="1400">
                <a:latin typeface="Cambria Math"/>
                <a:cs typeface="Cambria Math"/>
              </a:rPr>
              <a:t>𝑦 = tan[</a:t>
            </a:r>
            <a:r>
              <a:rPr dirty="0" baseline="47222" sz="1500">
                <a:latin typeface="Cambria Math"/>
                <a:cs typeface="Cambria Math"/>
              </a:rPr>
              <a:t>1   </a:t>
            </a:r>
            <a:r>
              <a:rPr dirty="0" sz="1400" spc="50">
                <a:latin typeface="Cambria Math"/>
                <a:cs typeface="Cambria Math"/>
              </a:rPr>
              <a:t>𝑥</a:t>
            </a:r>
            <a:r>
              <a:rPr dirty="0" baseline="27777" sz="1500" spc="75">
                <a:latin typeface="Cambria Math"/>
                <a:cs typeface="Cambria Math"/>
              </a:rPr>
              <a:t>2 </a:t>
            </a:r>
            <a:r>
              <a:rPr dirty="0" sz="1400">
                <a:latin typeface="Cambria Math"/>
                <a:cs typeface="Cambria Math"/>
              </a:rPr>
              <a:t>+  </a:t>
            </a:r>
            <a:r>
              <a:rPr dirty="0" sz="1400" spc="20">
                <a:latin typeface="Cambria Math"/>
                <a:cs typeface="Cambria Math"/>
              </a:rPr>
              <a:t> </a:t>
            </a:r>
            <a:r>
              <a:rPr dirty="0" baseline="47222" sz="1500" spc="89">
                <a:latin typeface="Cambria Math"/>
                <a:cs typeface="Cambria Math"/>
              </a:rPr>
              <a:t>𝑐</a:t>
            </a:r>
            <a:r>
              <a:rPr dirty="0" sz="1400" spc="60">
                <a:latin typeface="Cambria Math"/>
                <a:cs typeface="Cambria Math"/>
              </a:rPr>
              <a:t>]</a:t>
            </a:r>
            <a:endParaRPr sz="1400">
              <a:latin typeface="Cambria Math"/>
              <a:cs typeface="Cambria Math"/>
            </a:endParaRPr>
          </a:p>
          <a:p>
            <a:pPr marL="850265">
              <a:lnSpc>
                <a:spcPts val="915"/>
              </a:lnSpc>
              <a:tabLst>
                <a:tab pos="1428750" algn="l"/>
                <a:tab pos="2434590" algn="l"/>
                <a:tab pos="3010535" algn="l"/>
              </a:tabLst>
            </a:pPr>
            <a:r>
              <a:rPr dirty="0" sz="1000" spc="20">
                <a:latin typeface="Cambria Math"/>
                <a:cs typeface="Cambria Math"/>
              </a:rPr>
              <a:t>3	</a:t>
            </a:r>
            <a:r>
              <a:rPr dirty="0" sz="1000" spc="55">
                <a:latin typeface="Cambria Math"/>
                <a:cs typeface="Cambria Math"/>
              </a:rPr>
              <a:t>𝑥	</a:t>
            </a:r>
            <a:r>
              <a:rPr dirty="0" sz="1000" spc="20">
                <a:latin typeface="Cambria Math"/>
                <a:cs typeface="Cambria Math"/>
              </a:rPr>
              <a:t>3	</a:t>
            </a:r>
            <a:r>
              <a:rPr dirty="0" sz="1000" spc="55">
                <a:latin typeface="Cambria Math"/>
                <a:cs typeface="Cambria Math"/>
              </a:rPr>
              <a:t>𝑥</a:t>
            </a:r>
            <a:endParaRPr sz="10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300">
              <a:latin typeface="Times New Roman"/>
              <a:cs typeface="Times New Roman"/>
            </a:endParaRPr>
          </a:p>
          <a:p>
            <a:pPr marL="469265" indent="-228600">
              <a:lnSpc>
                <a:spcPct val="100000"/>
              </a:lnSpc>
              <a:buFont typeface="Wingdings"/>
              <a:buChar char=""/>
              <a:tabLst>
                <a:tab pos="469900" algn="l"/>
              </a:tabLst>
            </a:pPr>
            <a:r>
              <a:rPr dirty="0" u="heavy" sz="16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Second – Order</a:t>
            </a:r>
            <a:r>
              <a:rPr dirty="0" u="heavy" sz="1600" spc="3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16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D.E.</a:t>
            </a:r>
            <a:endParaRPr sz="1600">
              <a:latin typeface="Times New Roman"/>
              <a:cs typeface="Times New Roman"/>
            </a:endParaRPr>
          </a:p>
          <a:p>
            <a:pPr marL="12700" marR="5080">
              <a:lnSpc>
                <a:spcPct val="110700"/>
              </a:lnSpc>
              <a:spcBef>
                <a:spcPts val="1030"/>
              </a:spcBef>
            </a:pPr>
            <a:r>
              <a:rPr dirty="0" sz="1400" spc="-5">
                <a:latin typeface="Times New Roman"/>
                <a:cs typeface="Times New Roman"/>
              </a:rPr>
              <a:t>There are many forms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second order differential equations </a:t>
            </a:r>
            <a:r>
              <a:rPr dirty="0" sz="1400" spc="-10">
                <a:latin typeface="Times New Roman"/>
                <a:cs typeface="Times New Roman"/>
              </a:rPr>
              <a:t>which  </a:t>
            </a:r>
            <a:r>
              <a:rPr dirty="0" sz="1400">
                <a:latin typeface="Times New Roman"/>
                <a:cs typeface="Times New Roman"/>
              </a:rPr>
              <a:t>are:</a:t>
            </a:r>
            <a:endParaRPr sz="1400">
              <a:latin typeface="Times New Roman"/>
              <a:cs typeface="Times New Roman"/>
            </a:endParaRPr>
          </a:p>
          <a:p>
            <a:pPr marL="240665">
              <a:lnSpc>
                <a:spcPct val="100000"/>
              </a:lnSpc>
              <a:spcBef>
                <a:spcPts val="1165"/>
              </a:spcBef>
            </a:pPr>
            <a:r>
              <a:rPr dirty="0" sz="1400" b="1">
                <a:latin typeface="Times New Roman"/>
                <a:cs typeface="Times New Roman"/>
              </a:rPr>
              <a:t>1- </a:t>
            </a:r>
            <a:r>
              <a:rPr dirty="0" sz="1400" spc="-5" b="1">
                <a:latin typeface="Times New Roman"/>
                <a:cs typeface="Times New Roman"/>
              </a:rPr>
              <a:t>Equation immediately</a:t>
            </a:r>
            <a:r>
              <a:rPr dirty="0" sz="1400" spc="-95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integrable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180"/>
              </a:spcBef>
            </a:pPr>
            <a:r>
              <a:rPr dirty="0" sz="1400" spc="-5">
                <a:latin typeface="Times New Roman"/>
                <a:cs typeface="Times New Roman"/>
              </a:rPr>
              <a:t>The general form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this type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1141780" y="4330319"/>
            <a:ext cx="234950" cy="0"/>
          </a:xfrm>
          <a:custGeom>
            <a:avLst/>
            <a:gdLst/>
            <a:ahLst/>
            <a:cxnLst/>
            <a:rect l="l" t="t" r="r" b="b"/>
            <a:pathLst>
              <a:path w="234950" h="0">
                <a:moveTo>
                  <a:pt x="0" y="0"/>
                </a:moveTo>
                <a:lnTo>
                  <a:pt x="23469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1129080" y="4189602"/>
            <a:ext cx="180721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47222" sz="1500" spc="112">
                <a:latin typeface="Cambria Math"/>
                <a:cs typeface="Cambria Math"/>
              </a:rPr>
              <a:t>𝑑</a:t>
            </a:r>
            <a:r>
              <a:rPr dirty="0" baseline="83333" sz="1200" spc="112">
                <a:latin typeface="Cambria Math"/>
                <a:cs typeface="Cambria Math"/>
              </a:rPr>
              <a:t>2</a:t>
            </a:r>
            <a:r>
              <a:rPr dirty="0" baseline="47222" sz="1500" spc="112">
                <a:latin typeface="Cambria Math"/>
                <a:cs typeface="Cambria Math"/>
              </a:rPr>
              <a:t>𝑦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sz="1400" spc="15">
                <a:latin typeface="Cambria Math"/>
                <a:cs typeface="Cambria Math"/>
              </a:rPr>
              <a:t>𝑓(𝑥) </a:t>
            </a:r>
            <a:r>
              <a:rPr dirty="0" sz="1400">
                <a:latin typeface="Times New Roman"/>
                <a:cs typeface="Times New Roman"/>
              </a:rPr>
              <a:t>……….</a:t>
            </a:r>
            <a:r>
              <a:rPr dirty="0" sz="1400" spc="-1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(17)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129080" y="4245493"/>
            <a:ext cx="4733290" cy="598170"/>
          </a:xfrm>
          <a:prstGeom prst="rect">
            <a:avLst/>
          </a:prstGeom>
        </p:spPr>
        <p:txBody>
          <a:bodyPr wrap="square" lIns="0" tIns="97790" rIns="0" bIns="0" rtlCol="0" vert="horz">
            <a:spAutoFit/>
          </a:bodyPr>
          <a:lstStyle/>
          <a:p>
            <a:pPr marL="13970">
              <a:lnSpc>
                <a:spcPct val="100000"/>
              </a:lnSpc>
              <a:spcBef>
                <a:spcPts val="770"/>
              </a:spcBef>
            </a:pPr>
            <a:r>
              <a:rPr dirty="0" sz="1000" spc="75">
                <a:latin typeface="Cambria Math"/>
                <a:cs typeface="Cambria Math"/>
              </a:rPr>
              <a:t>𝑑𝑥</a:t>
            </a:r>
            <a:r>
              <a:rPr dirty="0" baseline="20833" sz="1200" spc="112">
                <a:latin typeface="Cambria Math"/>
                <a:cs typeface="Cambria Math"/>
              </a:rPr>
              <a:t>2</a:t>
            </a:r>
            <a:endParaRPr baseline="20833" sz="12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955"/>
              </a:spcBef>
            </a:pPr>
            <a:r>
              <a:rPr dirty="0" sz="1400" spc="-5">
                <a:latin typeface="Times New Roman"/>
                <a:cs typeface="Times New Roman"/>
              </a:rPr>
              <a:t>Which can be solved </a:t>
            </a:r>
            <a:r>
              <a:rPr dirty="0" sz="1400">
                <a:latin typeface="Times New Roman"/>
                <a:cs typeface="Times New Roman"/>
              </a:rPr>
              <a:t>by two </a:t>
            </a:r>
            <a:r>
              <a:rPr dirty="0" sz="1400" spc="-5">
                <a:latin typeface="Times New Roman"/>
                <a:cs typeface="Times New Roman"/>
              </a:rPr>
              <a:t>integration, the first integration</a:t>
            </a:r>
            <a:r>
              <a:rPr dirty="0" sz="1400" spc="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gives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130604" y="5155819"/>
            <a:ext cx="18097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95">
                <a:latin typeface="Cambria Math"/>
                <a:cs typeface="Cambria Math"/>
              </a:rPr>
              <a:t>𝑑𝑥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1141780" y="5154802"/>
            <a:ext cx="165100" cy="0"/>
          </a:xfrm>
          <a:custGeom>
            <a:avLst/>
            <a:gdLst/>
            <a:ahLst/>
            <a:cxnLst/>
            <a:rect l="l" t="t" r="r" b="b"/>
            <a:pathLst>
              <a:path w="165100" h="0">
                <a:moveTo>
                  <a:pt x="0" y="0"/>
                </a:moveTo>
                <a:lnTo>
                  <a:pt x="16459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1129080" y="5014086"/>
            <a:ext cx="251460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47222" sz="1500" spc="89">
                <a:latin typeface="Cambria Math"/>
                <a:cs typeface="Cambria Math"/>
              </a:rPr>
              <a:t>𝑑𝑦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baseline="-3968" sz="2100">
                <a:latin typeface="Cambria Math"/>
                <a:cs typeface="Cambria Math"/>
              </a:rPr>
              <a:t>∫ </a:t>
            </a:r>
            <a:r>
              <a:rPr dirty="0" sz="1400" spc="10">
                <a:latin typeface="Cambria Math"/>
                <a:cs typeface="Cambria Math"/>
              </a:rPr>
              <a:t>𝑓</a:t>
            </a:r>
            <a:r>
              <a:rPr dirty="0" baseline="1984" sz="2100" spc="15">
                <a:latin typeface="Cambria Math"/>
                <a:cs typeface="Cambria Math"/>
              </a:rPr>
              <a:t>(</a:t>
            </a:r>
            <a:r>
              <a:rPr dirty="0" sz="1400" spc="10">
                <a:latin typeface="Cambria Math"/>
                <a:cs typeface="Cambria Math"/>
              </a:rPr>
              <a:t>𝑥</a:t>
            </a:r>
            <a:r>
              <a:rPr dirty="0" baseline="1984" sz="2100" spc="15">
                <a:latin typeface="Cambria Math"/>
                <a:cs typeface="Cambria Math"/>
              </a:rPr>
              <a:t>)</a:t>
            </a:r>
            <a:r>
              <a:rPr dirty="0" sz="1400" spc="10">
                <a:latin typeface="Cambria Math"/>
                <a:cs typeface="Cambria Math"/>
              </a:rPr>
              <a:t>𝑑𝑥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sz="1400" spc="15">
                <a:latin typeface="Cambria Math"/>
                <a:cs typeface="Cambria Math"/>
              </a:rPr>
              <a:t>𝑐</a:t>
            </a:r>
            <a:r>
              <a:rPr dirty="0" baseline="-9259" sz="1350" spc="22">
                <a:latin typeface="Times New Roman"/>
                <a:cs typeface="Times New Roman"/>
              </a:rPr>
              <a:t>1 </a:t>
            </a:r>
            <a:r>
              <a:rPr dirty="0" sz="1400">
                <a:latin typeface="Times New Roman"/>
                <a:cs typeface="Times New Roman"/>
              </a:rPr>
              <a:t>……….</a:t>
            </a:r>
            <a:r>
              <a:rPr dirty="0" sz="1400" spc="-17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(18)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129080" y="5430138"/>
            <a:ext cx="4186554" cy="1710689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A second </a:t>
            </a:r>
            <a:r>
              <a:rPr dirty="0" sz="1400" spc="-5">
                <a:latin typeface="Times New Roman"/>
                <a:cs typeface="Times New Roman"/>
              </a:rPr>
              <a:t>integration gives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general solution for this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case:</a:t>
            </a:r>
            <a:endParaRPr sz="1400">
              <a:latin typeface="Times New Roman"/>
              <a:cs typeface="Times New Roman"/>
            </a:endParaRPr>
          </a:p>
          <a:p>
            <a:pPr marL="12700" marR="1061085" indent="88265">
              <a:lnSpc>
                <a:spcPts val="2920"/>
              </a:lnSpc>
              <a:spcBef>
                <a:spcPts val="285"/>
              </a:spcBef>
            </a:pPr>
            <a:r>
              <a:rPr dirty="0" sz="1400">
                <a:latin typeface="Cambria Math"/>
                <a:cs typeface="Cambria Math"/>
              </a:rPr>
              <a:t>𝑦 = </a:t>
            </a:r>
            <a:r>
              <a:rPr dirty="0" baseline="-3968" sz="2100">
                <a:latin typeface="Cambria Math"/>
                <a:cs typeface="Cambria Math"/>
              </a:rPr>
              <a:t>∫</a:t>
            </a:r>
            <a:r>
              <a:rPr dirty="0" sz="1400">
                <a:latin typeface="Cambria Math"/>
                <a:cs typeface="Cambria Math"/>
              </a:rPr>
              <a:t>(</a:t>
            </a:r>
            <a:r>
              <a:rPr dirty="0" baseline="-3968" sz="2100">
                <a:latin typeface="Cambria Math"/>
                <a:cs typeface="Cambria Math"/>
              </a:rPr>
              <a:t>∫ </a:t>
            </a:r>
            <a:r>
              <a:rPr dirty="0" sz="1400" spc="15">
                <a:latin typeface="Cambria Math"/>
                <a:cs typeface="Cambria Math"/>
              </a:rPr>
              <a:t>𝑓</a:t>
            </a:r>
            <a:r>
              <a:rPr dirty="0" baseline="1984" sz="2100" spc="22">
                <a:latin typeface="Cambria Math"/>
                <a:cs typeface="Cambria Math"/>
              </a:rPr>
              <a:t>(</a:t>
            </a:r>
            <a:r>
              <a:rPr dirty="0" sz="1400" spc="15">
                <a:latin typeface="Cambria Math"/>
                <a:cs typeface="Cambria Math"/>
              </a:rPr>
              <a:t>𝑥</a:t>
            </a:r>
            <a:r>
              <a:rPr dirty="0" baseline="1984" sz="2100" spc="22">
                <a:latin typeface="Cambria Math"/>
                <a:cs typeface="Cambria Math"/>
              </a:rPr>
              <a:t>)</a:t>
            </a:r>
            <a:r>
              <a:rPr dirty="0" sz="1400" spc="15">
                <a:latin typeface="Cambria Math"/>
                <a:cs typeface="Cambria Math"/>
              </a:rPr>
              <a:t>𝑑𝑥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sz="1400" spc="10">
                <a:latin typeface="Cambria Math"/>
                <a:cs typeface="Cambria Math"/>
              </a:rPr>
              <a:t>𝑐</a:t>
            </a:r>
            <a:r>
              <a:rPr dirty="0" baseline="-9259" sz="1350" spc="15">
                <a:latin typeface="Times New Roman"/>
                <a:cs typeface="Times New Roman"/>
              </a:rPr>
              <a:t>1</a:t>
            </a:r>
            <a:r>
              <a:rPr dirty="0" sz="1400" spc="10">
                <a:latin typeface="Cambria Math"/>
                <a:cs typeface="Cambria Math"/>
              </a:rPr>
              <a:t>𝑥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sz="1400" spc="15">
                <a:latin typeface="Cambria Math"/>
                <a:cs typeface="Cambria Math"/>
              </a:rPr>
              <a:t>𝑐</a:t>
            </a:r>
            <a:r>
              <a:rPr dirty="0" baseline="-9259" sz="1350" spc="22">
                <a:latin typeface="Times New Roman"/>
                <a:cs typeface="Times New Roman"/>
              </a:rPr>
              <a:t>2 </a:t>
            </a:r>
            <a:r>
              <a:rPr dirty="0" sz="1400">
                <a:latin typeface="Times New Roman"/>
                <a:cs typeface="Times New Roman"/>
              </a:rPr>
              <a:t>………. </a:t>
            </a:r>
            <a:r>
              <a:rPr dirty="0" sz="1400" spc="-5">
                <a:latin typeface="Times New Roman"/>
                <a:cs typeface="Times New Roman"/>
              </a:rPr>
              <a:t>(19)  </a:t>
            </a:r>
            <a:r>
              <a:rPr dirty="0" sz="1400">
                <a:latin typeface="Times New Roman"/>
                <a:cs typeface="Times New Roman"/>
              </a:rPr>
              <a:t>Ex</a:t>
            </a:r>
            <a:r>
              <a:rPr dirty="0" baseline="-9259" sz="1350">
                <a:latin typeface="Times New Roman"/>
                <a:cs typeface="Times New Roman"/>
              </a:rPr>
              <a:t>10 </a:t>
            </a:r>
            <a:r>
              <a:rPr dirty="0" sz="1400">
                <a:latin typeface="Times New Roman"/>
                <a:cs typeface="Times New Roman"/>
              </a:rPr>
              <a:t>/ </a:t>
            </a:r>
            <a:r>
              <a:rPr dirty="0" sz="1400" spc="-5">
                <a:latin typeface="Times New Roman"/>
                <a:cs typeface="Times New Roman"/>
              </a:rPr>
              <a:t>Solve the following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D.E.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05"/>
              </a:spcBef>
            </a:pPr>
            <a:r>
              <a:rPr dirty="0" sz="1400" spc="40">
                <a:latin typeface="Cambria Math"/>
                <a:cs typeface="Cambria Math"/>
              </a:rPr>
              <a:t>𝑑</a:t>
            </a:r>
            <a:r>
              <a:rPr dirty="0" baseline="27777" sz="1500" spc="60">
                <a:latin typeface="Cambria Math"/>
                <a:cs typeface="Cambria Math"/>
              </a:rPr>
              <a:t>2</a:t>
            </a:r>
            <a:r>
              <a:rPr dirty="0" sz="1400" spc="40">
                <a:latin typeface="Cambria Math"/>
                <a:cs typeface="Cambria Math"/>
              </a:rPr>
              <a:t>𝑦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baseline="1984" sz="2100">
                <a:latin typeface="Cambria Math"/>
                <a:cs typeface="Cambria Math"/>
              </a:rPr>
              <a:t>(</a:t>
            </a:r>
            <a:r>
              <a:rPr dirty="0" sz="1400">
                <a:latin typeface="Cambria Math"/>
                <a:cs typeface="Cambria Math"/>
              </a:rPr>
              <a:t>3𝑥 −</a:t>
            </a:r>
            <a:r>
              <a:rPr dirty="0" sz="1400" spc="140">
                <a:latin typeface="Cambria Math"/>
                <a:cs typeface="Cambria Math"/>
              </a:rPr>
              <a:t> </a:t>
            </a:r>
            <a:r>
              <a:rPr dirty="0" sz="1400" spc="30">
                <a:latin typeface="Cambria Math"/>
                <a:cs typeface="Cambria Math"/>
              </a:rPr>
              <a:t>2</a:t>
            </a:r>
            <a:r>
              <a:rPr dirty="0" baseline="1984" sz="2100" spc="44">
                <a:latin typeface="Cambria Math"/>
                <a:cs typeface="Cambria Math"/>
              </a:rPr>
              <a:t>)</a:t>
            </a:r>
            <a:r>
              <a:rPr dirty="0" sz="1400" spc="30">
                <a:latin typeface="Cambria Math"/>
                <a:cs typeface="Cambria Math"/>
              </a:rPr>
              <a:t>𝑑𝑥</a:t>
            </a:r>
            <a:r>
              <a:rPr dirty="0" baseline="27777" sz="1500" spc="44">
                <a:latin typeface="Cambria Math"/>
                <a:cs typeface="Cambria Math"/>
              </a:rPr>
              <a:t>2</a:t>
            </a:r>
            <a:endParaRPr baseline="27777" sz="15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190"/>
              </a:spcBef>
            </a:pPr>
            <a:r>
              <a:rPr dirty="0" sz="1400" spc="-5">
                <a:latin typeface="Times New Roman"/>
                <a:cs typeface="Times New Roman"/>
              </a:rPr>
              <a:t>Sol: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130604" y="7265289"/>
            <a:ext cx="31623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50">
                <a:latin typeface="Cambria Math"/>
                <a:cs typeface="Cambria Math"/>
              </a:rPr>
              <a:t>𝑑</a:t>
            </a:r>
            <a:r>
              <a:rPr dirty="0" baseline="27777" sz="1500" spc="112">
                <a:latin typeface="Cambria Math"/>
                <a:cs typeface="Cambria Math"/>
              </a:rPr>
              <a:t>2</a:t>
            </a:r>
            <a:r>
              <a:rPr dirty="0" sz="1400">
                <a:latin typeface="Cambria Math"/>
                <a:cs typeface="Cambria Math"/>
              </a:rPr>
              <a:t>𝑦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1141780" y="7541640"/>
            <a:ext cx="294640" cy="0"/>
          </a:xfrm>
          <a:custGeom>
            <a:avLst/>
            <a:gdLst/>
            <a:ahLst/>
            <a:cxnLst/>
            <a:rect l="l" t="t" r="r" b="b"/>
            <a:pathLst>
              <a:path w="294640" h="0">
                <a:moveTo>
                  <a:pt x="0" y="0"/>
                </a:moveTo>
                <a:lnTo>
                  <a:pt x="294131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 txBox="1"/>
          <p:nvPr/>
        </p:nvSpPr>
        <p:spPr>
          <a:xfrm>
            <a:off x="1129080" y="7400925"/>
            <a:ext cx="105981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-37698" sz="2100" spc="67">
                <a:latin typeface="Cambria Math"/>
                <a:cs typeface="Cambria Math"/>
              </a:rPr>
              <a:t>𝑑𝑥</a:t>
            </a:r>
            <a:r>
              <a:rPr dirty="0" baseline="-27777" sz="1500" spc="67">
                <a:latin typeface="Cambria Math"/>
                <a:cs typeface="Cambria Math"/>
              </a:rPr>
              <a:t>2 </a:t>
            </a:r>
            <a:r>
              <a:rPr dirty="0" sz="1400">
                <a:latin typeface="Cambria Math"/>
                <a:cs typeface="Cambria Math"/>
              </a:rPr>
              <a:t>= 3𝑥 −</a:t>
            </a:r>
            <a:r>
              <a:rPr dirty="0" sz="1400" spc="-5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1141780" y="8035416"/>
            <a:ext cx="165100" cy="0"/>
          </a:xfrm>
          <a:custGeom>
            <a:avLst/>
            <a:gdLst/>
            <a:ahLst/>
            <a:cxnLst/>
            <a:rect l="l" t="t" r="r" b="b"/>
            <a:pathLst>
              <a:path w="165100" h="0">
                <a:moveTo>
                  <a:pt x="0" y="0"/>
                </a:moveTo>
                <a:lnTo>
                  <a:pt x="16459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1537969" y="8029320"/>
            <a:ext cx="73660" cy="12700"/>
          </a:xfrm>
          <a:custGeom>
            <a:avLst/>
            <a:gdLst/>
            <a:ahLst/>
            <a:cxnLst/>
            <a:rect l="l" t="t" r="r" b="b"/>
            <a:pathLst>
              <a:path w="73659" h="12700">
                <a:moveTo>
                  <a:pt x="0" y="12192"/>
                </a:moveTo>
                <a:lnTo>
                  <a:pt x="73152" y="12192"/>
                </a:lnTo>
                <a:lnTo>
                  <a:pt x="7315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3205607" y="8029320"/>
            <a:ext cx="73660" cy="12700"/>
          </a:xfrm>
          <a:custGeom>
            <a:avLst/>
            <a:gdLst/>
            <a:ahLst/>
            <a:cxnLst/>
            <a:rect l="l" t="t" r="r" b="b"/>
            <a:pathLst>
              <a:path w="73660" h="12700">
                <a:moveTo>
                  <a:pt x="0" y="12192"/>
                </a:moveTo>
                <a:lnTo>
                  <a:pt x="73152" y="12192"/>
                </a:lnTo>
                <a:lnTo>
                  <a:pt x="7315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1755901" y="9614610"/>
            <a:ext cx="187960" cy="0"/>
          </a:xfrm>
          <a:custGeom>
            <a:avLst/>
            <a:gdLst/>
            <a:ahLst/>
            <a:cxnLst/>
            <a:rect l="l" t="t" r="r" b="b"/>
            <a:pathLst>
              <a:path w="187960" h="0">
                <a:moveTo>
                  <a:pt x="0" y="0"/>
                </a:moveTo>
                <a:lnTo>
                  <a:pt x="187451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2230247" y="9614610"/>
            <a:ext cx="163195" cy="0"/>
          </a:xfrm>
          <a:custGeom>
            <a:avLst/>
            <a:gdLst/>
            <a:ahLst/>
            <a:cxnLst/>
            <a:rect l="l" t="t" r="r" b="b"/>
            <a:pathLst>
              <a:path w="163194" h="0">
                <a:moveTo>
                  <a:pt x="0" y="0"/>
                </a:moveTo>
                <a:lnTo>
                  <a:pt x="16306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 txBox="1"/>
          <p:nvPr/>
        </p:nvSpPr>
        <p:spPr>
          <a:xfrm>
            <a:off x="1129080" y="7894701"/>
            <a:ext cx="3626485" cy="18986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395"/>
              </a:lnSpc>
              <a:spcBef>
                <a:spcPts val="100"/>
              </a:spcBef>
            </a:pPr>
            <a:r>
              <a:rPr dirty="0" baseline="47222" sz="1500" spc="89">
                <a:latin typeface="Cambria Math"/>
                <a:cs typeface="Cambria Math"/>
              </a:rPr>
              <a:t>𝑑𝑦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baseline="47222" sz="1500" spc="30">
                <a:latin typeface="Cambria Math"/>
                <a:cs typeface="Cambria Math"/>
              </a:rPr>
              <a:t>3 </a:t>
            </a:r>
            <a:r>
              <a:rPr dirty="0" sz="1400" spc="50">
                <a:latin typeface="Cambria Math"/>
                <a:cs typeface="Cambria Math"/>
              </a:rPr>
              <a:t>𝑥</a:t>
            </a:r>
            <a:r>
              <a:rPr dirty="0" baseline="27777" sz="1500" spc="75">
                <a:latin typeface="Cambria Math"/>
                <a:cs typeface="Cambria Math"/>
              </a:rPr>
              <a:t>2 </a:t>
            </a:r>
            <a:r>
              <a:rPr dirty="0" sz="1400">
                <a:latin typeface="Cambria Math"/>
                <a:cs typeface="Cambria Math"/>
              </a:rPr>
              <a:t>− 2𝑥 + </a:t>
            </a:r>
            <a:r>
              <a:rPr dirty="0" sz="1400" spc="25">
                <a:latin typeface="Cambria Math"/>
                <a:cs typeface="Cambria Math"/>
              </a:rPr>
              <a:t>𝑐</a:t>
            </a:r>
            <a:r>
              <a:rPr dirty="0" baseline="-9259" sz="1350" spc="37">
                <a:latin typeface="Times New Roman"/>
                <a:cs typeface="Times New Roman"/>
              </a:rPr>
              <a:t>1 </a:t>
            </a:r>
            <a:r>
              <a:rPr dirty="0" sz="1400">
                <a:latin typeface="Cambria Math"/>
                <a:cs typeface="Cambria Math"/>
              </a:rPr>
              <a:t>→ 𝑦 = </a:t>
            </a:r>
            <a:r>
              <a:rPr dirty="0" baseline="47222" sz="1500" spc="30">
                <a:latin typeface="Cambria Math"/>
                <a:cs typeface="Cambria Math"/>
              </a:rPr>
              <a:t>1 </a:t>
            </a:r>
            <a:r>
              <a:rPr dirty="0" sz="1400" spc="50">
                <a:latin typeface="Cambria Math"/>
                <a:cs typeface="Cambria Math"/>
              </a:rPr>
              <a:t>𝑥</a:t>
            </a:r>
            <a:r>
              <a:rPr dirty="0" baseline="27777" sz="1500" spc="75">
                <a:latin typeface="Cambria Math"/>
                <a:cs typeface="Cambria Math"/>
              </a:rPr>
              <a:t>3 </a:t>
            </a:r>
            <a:r>
              <a:rPr dirty="0" sz="1400">
                <a:latin typeface="Cambria Math"/>
                <a:cs typeface="Cambria Math"/>
              </a:rPr>
              <a:t>−</a:t>
            </a:r>
            <a:r>
              <a:rPr dirty="0" sz="1400" spc="300">
                <a:latin typeface="Cambria Math"/>
                <a:cs typeface="Cambria Math"/>
              </a:rPr>
              <a:t> </a:t>
            </a:r>
            <a:r>
              <a:rPr dirty="0" sz="1400" spc="50">
                <a:latin typeface="Cambria Math"/>
                <a:cs typeface="Cambria Math"/>
              </a:rPr>
              <a:t>𝑥</a:t>
            </a:r>
            <a:r>
              <a:rPr dirty="0" baseline="27777" sz="1500" spc="75">
                <a:latin typeface="Cambria Math"/>
                <a:cs typeface="Cambria Math"/>
              </a:rPr>
              <a:t>2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sz="1400" spc="5">
                <a:latin typeface="Cambria Math"/>
                <a:cs typeface="Cambria Math"/>
              </a:rPr>
              <a:t>𝑐</a:t>
            </a:r>
            <a:r>
              <a:rPr dirty="0" baseline="-9259" sz="1350" spc="7">
                <a:latin typeface="Times New Roman"/>
                <a:cs typeface="Times New Roman"/>
              </a:rPr>
              <a:t>1</a:t>
            </a:r>
            <a:r>
              <a:rPr dirty="0" sz="1400" spc="5">
                <a:latin typeface="Cambria Math"/>
                <a:cs typeface="Cambria Math"/>
              </a:rPr>
              <a:t>𝑥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sz="1400" spc="15">
                <a:latin typeface="Cambria Math"/>
                <a:cs typeface="Cambria Math"/>
              </a:rPr>
              <a:t>𝑐</a:t>
            </a:r>
            <a:r>
              <a:rPr dirty="0" baseline="-9259" sz="1350" spc="22">
                <a:latin typeface="Times New Roman"/>
                <a:cs typeface="Times New Roman"/>
              </a:rPr>
              <a:t>2</a:t>
            </a:r>
            <a:endParaRPr baseline="-9259" sz="1350">
              <a:latin typeface="Times New Roman"/>
              <a:cs typeface="Times New Roman"/>
            </a:endParaRPr>
          </a:p>
          <a:p>
            <a:pPr marL="13970">
              <a:lnSpc>
                <a:spcPts val="915"/>
              </a:lnSpc>
              <a:tabLst>
                <a:tab pos="408305" algn="l"/>
                <a:tab pos="2076450" algn="l"/>
              </a:tabLst>
            </a:pPr>
            <a:r>
              <a:rPr dirty="0" sz="1000" spc="50">
                <a:latin typeface="Cambria Math"/>
                <a:cs typeface="Cambria Math"/>
              </a:rPr>
              <a:t>𝑑𝑥	</a:t>
            </a:r>
            <a:r>
              <a:rPr dirty="0" sz="1000" spc="20">
                <a:latin typeface="Cambria Math"/>
                <a:cs typeface="Cambria Math"/>
              </a:rPr>
              <a:t>2	2</a:t>
            </a:r>
            <a:endParaRPr sz="1000">
              <a:latin typeface="Cambria Math"/>
              <a:cs typeface="Cambria Math"/>
            </a:endParaRPr>
          </a:p>
          <a:p>
            <a:pPr algn="ctr" marL="49530">
              <a:lnSpc>
                <a:spcPct val="100000"/>
              </a:lnSpc>
              <a:spcBef>
                <a:spcPts val="975"/>
              </a:spcBef>
            </a:pPr>
            <a:r>
              <a:rPr dirty="0" sz="1400" b="1">
                <a:latin typeface="Times New Roman"/>
                <a:cs typeface="Times New Roman"/>
              </a:rPr>
              <a:t>2- Second – </a:t>
            </a:r>
            <a:r>
              <a:rPr dirty="0" sz="1400" spc="-5" b="1">
                <a:latin typeface="Times New Roman"/>
                <a:cs typeface="Times New Roman"/>
              </a:rPr>
              <a:t>Order D.E. </a:t>
            </a:r>
            <a:r>
              <a:rPr dirty="0" sz="1400" b="1">
                <a:latin typeface="Times New Roman"/>
                <a:cs typeface="Times New Roman"/>
              </a:rPr>
              <a:t>not </a:t>
            </a:r>
            <a:r>
              <a:rPr dirty="0" sz="1400" spc="-5" b="1">
                <a:latin typeface="Times New Roman"/>
                <a:cs typeface="Times New Roman"/>
              </a:rPr>
              <a:t>containing</a:t>
            </a:r>
            <a:r>
              <a:rPr dirty="0" sz="1400" spc="-8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(y)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175"/>
              </a:spcBef>
            </a:pPr>
            <a:r>
              <a:rPr dirty="0" sz="1400" spc="-5">
                <a:latin typeface="Times New Roman"/>
                <a:cs typeface="Times New Roman"/>
              </a:rPr>
              <a:t>The equation </a:t>
            </a:r>
            <a:r>
              <a:rPr dirty="0" sz="1400">
                <a:latin typeface="Times New Roman"/>
                <a:cs typeface="Times New Roman"/>
              </a:rPr>
              <a:t>form of this </a:t>
            </a:r>
            <a:r>
              <a:rPr dirty="0" sz="1400" spc="-5">
                <a:latin typeface="Times New Roman"/>
                <a:cs typeface="Times New Roman"/>
              </a:rPr>
              <a:t>type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is: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185"/>
              </a:spcBef>
            </a:pPr>
            <a:r>
              <a:rPr dirty="0" sz="1400" spc="20">
                <a:latin typeface="Cambria Math"/>
                <a:cs typeface="Cambria Math"/>
              </a:rPr>
              <a:t>𝐹(𝑥, </a:t>
            </a:r>
            <a:r>
              <a:rPr dirty="0" sz="1400" spc="-210">
                <a:latin typeface="Cambria Math"/>
                <a:cs typeface="Cambria Math"/>
              </a:rPr>
              <a:t>𝑦̅, </a:t>
            </a:r>
            <a:r>
              <a:rPr dirty="0" sz="1400" spc="-310">
                <a:latin typeface="Cambria Math"/>
                <a:cs typeface="Cambria Math"/>
              </a:rPr>
              <a:t>𝑦̿</a:t>
            </a:r>
            <a:r>
              <a:rPr dirty="0" sz="1400" spc="65">
                <a:latin typeface="Cambria Math"/>
                <a:cs typeface="Cambria Math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)</a:t>
            </a:r>
            <a:r>
              <a:rPr dirty="0" sz="1400">
                <a:latin typeface="Cambria Math"/>
                <a:cs typeface="Cambria Math"/>
              </a:rPr>
              <a:t>= 0 </a:t>
            </a:r>
            <a:r>
              <a:rPr dirty="0" sz="1400">
                <a:latin typeface="Times New Roman"/>
                <a:cs typeface="Times New Roman"/>
              </a:rPr>
              <a:t>……….</a:t>
            </a:r>
            <a:r>
              <a:rPr dirty="0" sz="1400" spc="-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(20)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500">
              <a:latin typeface="Times New Roman"/>
              <a:cs typeface="Times New Roman"/>
            </a:endParaRPr>
          </a:p>
          <a:p>
            <a:pPr marL="12700">
              <a:lnSpc>
                <a:spcPts val="1395"/>
              </a:lnSpc>
            </a:pPr>
            <a:r>
              <a:rPr dirty="0" sz="1400" spc="-5">
                <a:latin typeface="Times New Roman"/>
                <a:cs typeface="Times New Roman"/>
              </a:rPr>
              <a:t>Let </a:t>
            </a:r>
            <a:r>
              <a:rPr dirty="0" sz="1400">
                <a:latin typeface="Cambria Math"/>
                <a:cs typeface="Cambria Math"/>
              </a:rPr>
              <a:t>𝑝 =  </a:t>
            </a:r>
            <a:r>
              <a:rPr dirty="0" baseline="47222" sz="1500" spc="89">
                <a:latin typeface="Cambria Math"/>
                <a:cs typeface="Cambria Math"/>
              </a:rPr>
              <a:t>𝑑𝑦  </a:t>
            </a:r>
            <a:r>
              <a:rPr dirty="0" sz="1400">
                <a:latin typeface="Cambria Math"/>
                <a:cs typeface="Cambria Math"/>
              </a:rPr>
              <a:t>→  </a:t>
            </a:r>
            <a:r>
              <a:rPr dirty="0" baseline="47222" sz="1500" spc="89">
                <a:latin typeface="Cambria Math"/>
                <a:cs typeface="Cambria Math"/>
              </a:rPr>
              <a:t>𝑑𝑝  </a:t>
            </a: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140">
                <a:latin typeface="Cambria Math"/>
                <a:cs typeface="Cambria Math"/>
              </a:rPr>
              <a:t> </a:t>
            </a:r>
            <a:r>
              <a:rPr dirty="0" baseline="47222" sz="1500" spc="112">
                <a:latin typeface="Cambria Math"/>
                <a:cs typeface="Cambria Math"/>
              </a:rPr>
              <a:t>𝑑</a:t>
            </a:r>
            <a:r>
              <a:rPr dirty="0" baseline="83333" sz="1200" spc="112">
                <a:latin typeface="Cambria Math"/>
                <a:cs typeface="Cambria Math"/>
              </a:rPr>
              <a:t>2</a:t>
            </a:r>
            <a:r>
              <a:rPr dirty="0" baseline="47222" sz="1500" spc="112">
                <a:latin typeface="Cambria Math"/>
                <a:cs typeface="Cambria Math"/>
              </a:rPr>
              <a:t>𝑦</a:t>
            </a:r>
            <a:endParaRPr baseline="47222" sz="1500">
              <a:latin typeface="Cambria Math"/>
              <a:cs typeface="Cambria Math"/>
            </a:endParaRPr>
          </a:p>
          <a:p>
            <a:pPr algn="ctr" marR="1228090">
              <a:lnSpc>
                <a:spcPts val="915"/>
              </a:lnSpc>
              <a:tabLst>
                <a:tab pos="475615" algn="l"/>
                <a:tab pos="909955" algn="l"/>
              </a:tabLst>
            </a:pPr>
            <a:r>
              <a:rPr dirty="0" sz="1000" spc="50">
                <a:latin typeface="Cambria Math"/>
                <a:cs typeface="Cambria Math"/>
              </a:rPr>
              <a:t>𝑑𝑥	𝑑𝑥	</a:t>
            </a:r>
            <a:r>
              <a:rPr dirty="0" sz="1000" spc="75">
                <a:latin typeface="Cambria Math"/>
                <a:cs typeface="Cambria Math"/>
              </a:rPr>
              <a:t>𝑑𝑥</a:t>
            </a:r>
            <a:r>
              <a:rPr dirty="0" baseline="20833" sz="1200" spc="112">
                <a:latin typeface="Cambria Math"/>
                <a:cs typeface="Cambria Math"/>
              </a:rPr>
              <a:t>2</a:t>
            </a:r>
            <a:endParaRPr baseline="20833" sz="1200">
              <a:latin typeface="Cambria Math"/>
              <a:cs typeface="Cambria Math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2664586" y="9614610"/>
            <a:ext cx="234950" cy="0"/>
          </a:xfrm>
          <a:custGeom>
            <a:avLst/>
            <a:gdLst/>
            <a:ahLst/>
            <a:cxnLst/>
            <a:rect l="l" t="t" r="r" b="b"/>
            <a:pathLst>
              <a:path w="234950" h="0">
                <a:moveTo>
                  <a:pt x="0" y="0"/>
                </a:moveTo>
                <a:lnTo>
                  <a:pt x="234695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 txBox="1"/>
          <p:nvPr/>
        </p:nvSpPr>
        <p:spPr>
          <a:xfrm>
            <a:off x="3694048" y="9799649"/>
            <a:ext cx="18034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2005"/>
              </a:lnSpc>
            </a:pPr>
            <a:fld id="{81D60167-4931-47E6-BA6A-407CBD079E47}" type="slidenum">
              <a:rPr dirty="0" sz="2000">
                <a:latin typeface="Calibri"/>
                <a:cs typeface="Calibri"/>
              </a:rPr>
              <a:t>9</a:t>
            </a:fld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Hussien</dc:creator>
  <dcterms:created xsi:type="dcterms:W3CDTF">2018-11-10T07:01:42Z</dcterms:created>
  <dcterms:modified xsi:type="dcterms:W3CDTF">2018-11-10T07:01:42Z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2017-10-18T00:00:00Z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2018-11-10T00:00:00Z</vt:filetime>
  </property>
</Properties>
</file>