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41216" y="9799649"/>
            <a:ext cx="29717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2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1298193"/>
            <a:ext cx="5304155" cy="4037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Differential Equation(D.E.)</a:t>
            </a:r>
            <a:endParaRPr sz="1600">
              <a:latin typeface="Times New Roman"/>
              <a:cs typeface="Times New Roman"/>
            </a:endParaRPr>
          </a:p>
          <a:p>
            <a:pPr algn="just" marL="12700" marR="6985" indent="220345">
              <a:lnSpc>
                <a:spcPct val="143900"/>
              </a:lnSpc>
              <a:spcBef>
                <a:spcPts val="459"/>
              </a:spcBef>
            </a:pPr>
            <a:r>
              <a:rPr dirty="0" sz="1400" spc="-5">
                <a:latin typeface="Times New Roman"/>
                <a:cs typeface="Times New Roman"/>
              </a:rPr>
              <a:t>The differential equation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relation between two </a:t>
            </a:r>
            <a:r>
              <a:rPr dirty="0" sz="1400">
                <a:latin typeface="Times New Roman"/>
                <a:cs typeface="Times New Roman"/>
              </a:rPr>
              <a:t>variables. </a:t>
            </a:r>
            <a:r>
              <a:rPr dirty="0" sz="1400" spc="-25">
                <a:latin typeface="Times New Roman"/>
                <a:cs typeface="Times New Roman"/>
              </a:rPr>
              <a:t>It  </a:t>
            </a:r>
            <a:r>
              <a:rPr dirty="0" sz="1400" spc="-5">
                <a:latin typeface="Times New Roman"/>
                <a:cs typeface="Times New Roman"/>
              </a:rPr>
              <a:t>consists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two or more variables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derivatives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one variable 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others.</a:t>
            </a:r>
            <a:endParaRPr sz="1400">
              <a:latin typeface="Times New Roman"/>
              <a:cs typeface="Times New Roman"/>
            </a:endParaRPr>
          </a:p>
          <a:p>
            <a:pPr marL="240665" marR="591185" indent="-228600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general, 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two types of differential equations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are:  </a:t>
            </a: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Ordinary differential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7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This type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two variables which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expressed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following  general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  <a:tabLst>
                <a:tab pos="3359785" algn="l"/>
              </a:tabLst>
            </a:pPr>
            <a:r>
              <a:rPr dirty="0" sz="1400" spc="-5">
                <a:latin typeface="Cambria Math"/>
                <a:cs typeface="Cambria Math"/>
              </a:rPr>
              <a:t>𝑎𝑥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5">
                <a:latin typeface="Cambria Math"/>
                <a:cs typeface="Cambria Math"/>
              </a:rPr>
              <a:t>𝑏𝑦 </a:t>
            </a:r>
            <a:r>
              <a:rPr dirty="0" sz="1400">
                <a:latin typeface="Cambria Math"/>
                <a:cs typeface="Cambria Math"/>
              </a:rPr>
              <a:t>+ 𝑐 </a:t>
            </a:r>
            <a:r>
              <a:rPr dirty="0" sz="1400" spc="-310">
                <a:latin typeface="Cambria Math"/>
                <a:cs typeface="Cambria Math"/>
              </a:rPr>
              <a:t>𝑦̅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 </a:t>
            </a:r>
            <a:r>
              <a:rPr dirty="0" sz="1400" spc="-195">
                <a:latin typeface="Cambria Math"/>
                <a:cs typeface="Cambria Math"/>
              </a:rPr>
              <a:t>𝑑𝑦̿  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50">
                <a:latin typeface="Cambria Math"/>
                <a:cs typeface="Cambria Math"/>
              </a:rPr>
              <a:t>𝑒𝑦</a:t>
            </a:r>
            <a:r>
              <a:rPr dirty="0" baseline="7936" sz="2100" spc="-225">
                <a:latin typeface="Cambria Math"/>
                <a:cs typeface="Cambria Math"/>
              </a:rPr>
              <a:t>̿</a:t>
            </a:r>
            <a:r>
              <a:rPr dirty="0" sz="1400" spc="-150">
                <a:latin typeface="Cambria Math"/>
                <a:cs typeface="Cambria Math"/>
              </a:rPr>
              <a:t>̅  </a:t>
            </a:r>
            <a:r>
              <a:rPr dirty="0" sz="1400">
                <a:latin typeface="Cambria Math"/>
                <a:cs typeface="Cambria Math"/>
              </a:rPr>
              <a:t>+  … … … +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𝑦</a:t>
            </a:r>
            <a:r>
              <a:rPr dirty="0" baseline="27777" sz="1500" spc="104">
                <a:latin typeface="Cambria Math"/>
                <a:cs typeface="Cambria Math"/>
              </a:rPr>
              <a:t>𝑛	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a, b, c, ………. </a:t>
            </a:r>
            <a:r>
              <a:rPr dirty="0" sz="1400" spc="-5">
                <a:latin typeface="Times New Roman"/>
                <a:cs typeface="Times New Roman"/>
              </a:rPr>
              <a:t>Are constants, and </a:t>
            </a:r>
            <a:r>
              <a:rPr dirty="0" sz="1400">
                <a:latin typeface="Cambria Math"/>
                <a:cs typeface="Cambria Math"/>
              </a:rPr>
              <a:t>𝑛 </a:t>
            </a:r>
            <a:r>
              <a:rPr dirty="0" sz="1400" spc="-5">
                <a:latin typeface="Times New Roman"/>
                <a:cs typeface="Times New Roman"/>
              </a:rPr>
              <a:t>is the order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derivative.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60"/>
              </a:spcBef>
            </a:pPr>
            <a:r>
              <a:rPr dirty="0" sz="1400">
                <a:latin typeface="Times New Roman"/>
                <a:cs typeface="Times New Roman"/>
              </a:rPr>
              <a:t>2- Partial </a:t>
            </a:r>
            <a:r>
              <a:rPr dirty="0" sz="1400" spc="-5">
                <a:latin typeface="Times New Roman"/>
                <a:cs typeface="Times New Roman"/>
              </a:rPr>
              <a:t>differential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2700" marR="10795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type, 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more independent variables and one dependent  variable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illustrated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80285" y="5646292"/>
            <a:ext cx="368935" cy="0"/>
          </a:xfrm>
          <a:custGeom>
            <a:avLst/>
            <a:gdLst/>
            <a:ahLst/>
            <a:cxnLst/>
            <a:rect l="l" t="t" r="r" b="b"/>
            <a:pathLst>
              <a:path w="368935" h="0">
                <a:moveTo>
                  <a:pt x="0" y="0"/>
                </a:moveTo>
                <a:lnTo>
                  <a:pt x="368807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73276" y="5488051"/>
            <a:ext cx="1193165" cy="36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585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u="heavy" baseline="3769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baseline="45893" sz="1725" spc="8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𝑑𝑧</a:t>
            </a:r>
            <a:r>
              <a:rPr dirty="0" sz="1600" spc="55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+ ( </a:t>
            </a:r>
            <a:r>
              <a:rPr dirty="0" baseline="45893" sz="1725" spc="112">
                <a:latin typeface="Cambria Math"/>
                <a:cs typeface="Cambria Math"/>
              </a:rPr>
              <a:t>𝑑</a:t>
            </a:r>
            <a:r>
              <a:rPr dirty="0" baseline="78947" sz="1425" spc="112">
                <a:latin typeface="Cambria Math"/>
                <a:cs typeface="Cambria Math"/>
              </a:rPr>
              <a:t>2</a:t>
            </a:r>
            <a:r>
              <a:rPr dirty="0" baseline="45893" sz="1725" spc="112">
                <a:latin typeface="Cambria Math"/>
                <a:cs typeface="Cambria Math"/>
              </a:rPr>
              <a:t>𝑧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  <a:p>
            <a:pPr marL="71755">
              <a:lnSpc>
                <a:spcPts val="1045"/>
              </a:lnSpc>
              <a:tabLst>
                <a:tab pos="606425" algn="l"/>
              </a:tabLst>
            </a:pPr>
            <a:r>
              <a:rPr dirty="0" sz="1150" spc="65">
                <a:latin typeface="Cambria Math"/>
                <a:cs typeface="Cambria Math"/>
              </a:rPr>
              <a:t>𝑑𝑥	</a:t>
            </a:r>
            <a:r>
              <a:rPr dirty="0" sz="1150" spc="70">
                <a:latin typeface="Cambria Math"/>
                <a:cs typeface="Cambria Math"/>
              </a:rPr>
              <a:t>𝑑𝑥𝑑𝑦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2867" y="5512434"/>
            <a:ext cx="857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5836386"/>
            <a:ext cx="5302250" cy="186499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some definitions that must be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considered:</a:t>
            </a:r>
            <a:endParaRPr sz="1400">
              <a:latin typeface="Times New Roman"/>
              <a:cs typeface="Times New Roman"/>
            </a:endParaRPr>
          </a:p>
          <a:p>
            <a:pPr marL="469265" marR="7620" indent="-228600">
              <a:lnSpc>
                <a:spcPct val="14360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Order of </a:t>
            </a:r>
            <a:r>
              <a:rPr dirty="0" sz="1400" spc="-5">
                <a:latin typeface="Times New Roman"/>
                <a:cs typeface="Times New Roman"/>
              </a:rPr>
              <a:t>the differential equation,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represents the order of  highest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derivative.</a:t>
            </a:r>
            <a:endParaRPr sz="140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2420"/>
              </a:lnSpc>
              <a:spcBef>
                <a:spcPts val="19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Degree of </a:t>
            </a:r>
            <a:r>
              <a:rPr dirty="0" sz="1400" spc="-5">
                <a:latin typeface="Times New Roman"/>
                <a:cs typeface="Times New Roman"/>
              </a:rPr>
              <a:t>the differential equation,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highest exponent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highest order derivative.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what </a:t>
            </a:r>
            <a:r>
              <a:rPr dirty="0" sz="1400" spc="-5">
                <a:latin typeface="Times New Roman"/>
                <a:cs typeface="Times New Roman"/>
              </a:rPr>
              <a:t>is the order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degree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following differential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53510" y="7771256"/>
            <a:ext cx="876300" cy="588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(3)</a:t>
            </a:r>
            <a:endParaRPr sz="14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1070"/>
              </a:spcBef>
            </a:pP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7771256"/>
            <a:ext cx="1838960" cy="898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310">
                <a:latin typeface="Cambria Math"/>
                <a:cs typeface="Cambria Math"/>
              </a:rPr>
              <a:t>𝑦</a:t>
            </a:r>
            <a:r>
              <a:rPr dirty="0" baseline="7936" sz="2100" spc="-465">
                <a:latin typeface="Cambria Math"/>
                <a:cs typeface="Cambria Math"/>
              </a:rPr>
              <a:t>̅</a:t>
            </a:r>
            <a:r>
              <a:rPr dirty="0" baseline="7936" sz="2100" spc="4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+ 4𝑦 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1070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>
                <a:latin typeface="Cambria Math"/>
                <a:cs typeface="Cambria Math"/>
              </a:rPr>
              <a:t>𝑦 + </a:t>
            </a:r>
            <a:r>
              <a:rPr dirty="0" sz="1400" spc="-120">
                <a:latin typeface="Cambria Math"/>
                <a:cs typeface="Cambria Math"/>
              </a:rPr>
              <a:t>(𝑦</a:t>
            </a:r>
            <a:r>
              <a:rPr dirty="0" baseline="13888" sz="2100" spc="-179">
                <a:latin typeface="Cambria Math"/>
                <a:cs typeface="Cambria Math"/>
              </a:rPr>
              <a:t>̿</a:t>
            </a:r>
            <a:r>
              <a:rPr dirty="0" sz="1400" spc="-120">
                <a:latin typeface="Cambria Math"/>
                <a:cs typeface="Cambria Math"/>
              </a:rPr>
              <a:t>)</a:t>
            </a:r>
            <a:r>
              <a:rPr dirty="0" baseline="27777" sz="1500" spc="-179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14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(𝑦̅)</a:t>
            </a:r>
            <a:r>
              <a:rPr dirty="0" baseline="30864" sz="1350" spc="-127">
                <a:latin typeface="Times New Roman"/>
                <a:cs typeface="Times New Roman"/>
              </a:rPr>
              <a:t>5</a:t>
            </a:r>
            <a:r>
              <a:rPr dirty="0" sz="1400" spc="-85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8642451"/>
            <a:ext cx="5301615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 first equation has order </a:t>
            </a:r>
            <a:r>
              <a:rPr dirty="0" sz="1400">
                <a:latin typeface="Times New Roman"/>
                <a:cs typeface="Times New Roman"/>
              </a:rPr>
              <a:t>= 2 </a:t>
            </a:r>
            <a:r>
              <a:rPr dirty="0" sz="1400" spc="-5">
                <a:latin typeface="Times New Roman"/>
                <a:cs typeface="Times New Roman"/>
              </a:rPr>
              <a:t>and degree </a:t>
            </a:r>
            <a:r>
              <a:rPr dirty="0" sz="1400">
                <a:latin typeface="Times New Roman"/>
                <a:cs typeface="Times New Roman"/>
              </a:rPr>
              <a:t>= 1&amp; for </a:t>
            </a:r>
            <a:r>
              <a:rPr dirty="0" sz="1400" spc="-5">
                <a:latin typeface="Times New Roman"/>
                <a:cs typeface="Times New Roman"/>
              </a:rPr>
              <a:t>the second equation  order </a:t>
            </a:r>
            <a:r>
              <a:rPr dirty="0" sz="1400">
                <a:latin typeface="Times New Roman"/>
                <a:cs typeface="Times New Roman"/>
              </a:rPr>
              <a:t>= 4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degree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4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7150" y="1455165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85339" y="1512061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74163" y="1513077"/>
            <a:ext cx="5575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8620" algn="l"/>
              </a:tabLst>
            </a:pPr>
            <a:r>
              <a:rPr dirty="0" sz="1000" spc="114">
                <a:latin typeface="Cambria Math"/>
                <a:cs typeface="Cambria Math"/>
              </a:rPr>
              <a:t>𝑑</a:t>
            </a:r>
            <a:r>
              <a:rPr dirty="0" sz="1000" spc="150">
                <a:latin typeface="Cambria Math"/>
                <a:cs typeface="Cambria Math"/>
              </a:rPr>
              <a:t>𝑥</a:t>
            </a:r>
            <a:r>
              <a:rPr dirty="0" baseline="20833" sz="1200" spc="52">
                <a:latin typeface="Cambria Math"/>
                <a:cs typeface="Cambria Math"/>
              </a:rPr>
              <a:t>2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63291" y="1512061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1371345"/>
            <a:ext cx="2364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Solve </a:t>
            </a:r>
            <a:r>
              <a:rPr dirty="0" sz="1400">
                <a:latin typeface="Cambria Math"/>
                <a:cs typeface="Cambria Math"/>
              </a:rPr>
              <a:t>(1 + </a:t>
            </a:r>
            <a:r>
              <a:rPr dirty="0" sz="1400" spc="20">
                <a:latin typeface="Cambria Math"/>
                <a:cs typeface="Cambria Math"/>
              </a:rPr>
              <a:t>𝑥) </a:t>
            </a:r>
            <a:r>
              <a:rPr dirty="0" baseline="47222" sz="1500" spc="89">
                <a:latin typeface="Cambria Math"/>
                <a:cs typeface="Cambria Math"/>
              </a:rPr>
              <a:t>𝑑</a:t>
            </a:r>
            <a:r>
              <a:rPr dirty="0" baseline="83333" sz="1200" spc="89">
                <a:latin typeface="Cambria Math"/>
                <a:cs typeface="Cambria Math"/>
              </a:rPr>
              <a:t>2</a:t>
            </a:r>
            <a:r>
              <a:rPr dirty="0" baseline="47222" sz="1500" spc="89">
                <a:latin typeface="Cambria Math"/>
                <a:cs typeface="Cambria Math"/>
              </a:rPr>
              <a:t>𝑦</a:t>
            </a:r>
            <a:r>
              <a:rPr dirty="0" sz="1400" spc="60">
                <a:latin typeface="Times New Roman"/>
                <a:cs typeface="Times New Roman"/>
              </a:rPr>
              <a:t>+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1785873"/>
            <a:ext cx="800735" cy="673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Cambria Math"/>
                <a:cs typeface="Cambria Math"/>
              </a:rPr>
              <a:t>𝑝 =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baseline="47222" sz="1500" spc="82">
                <a:latin typeface="Cambria Math"/>
                <a:cs typeface="Cambria Math"/>
              </a:rPr>
              <a:t>𝑑𝑦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55901" y="2360929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07386" y="2360929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 h="0">
                <a:moveTo>
                  <a:pt x="0" y="0"/>
                </a:moveTo>
                <a:lnTo>
                  <a:pt x="1630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996185" y="2115057"/>
            <a:ext cx="8496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3730" sz="2100">
                <a:latin typeface="Cambria Math"/>
                <a:cs typeface="Cambria Math"/>
              </a:rPr>
              <a:t>→ </a:t>
            </a:r>
            <a:r>
              <a:rPr dirty="0" sz="1000" spc="60">
                <a:latin typeface="Cambria Math"/>
                <a:cs typeface="Cambria Math"/>
              </a:rPr>
              <a:t>𝑑𝑝 </a:t>
            </a:r>
            <a:r>
              <a:rPr dirty="0" baseline="-33730" sz="2100">
                <a:latin typeface="Cambria Math"/>
                <a:cs typeface="Cambria Math"/>
              </a:rPr>
              <a:t>=</a:t>
            </a:r>
            <a:r>
              <a:rPr dirty="0" baseline="-33730" sz="2100" spc="-120">
                <a:latin typeface="Cambria Math"/>
                <a:cs typeface="Cambria Math"/>
              </a:rPr>
              <a:t> </a:t>
            </a:r>
            <a:r>
              <a:rPr dirty="0" sz="1000" spc="75">
                <a:latin typeface="Cambria Math"/>
                <a:cs typeface="Cambria Math"/>
              </a:rPr>
              <a:t>𝑑</a:t>
            </a:r>
            <a:r>
              <a:rPr dirty="0" baseline="24305" sz="1200" spc="112">
                <a:latin typeface="Cambria Math"/>
                <a:cs typeface="Cambria Math"/>
              </a:rPr>
              <a:t>2</a:t>
            </a:r>
            <a:r>
              <a:rPr dirty="0" sz="1000" spc="75">
                <a:latin typeface="Cambria Math"/>
                <a:cs typeface="Cambria Math"/>
              </a:rPr>
              <a:t>𝑦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44726" y="2361945"/>
            <a:ext cx="1098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3550" algn="l"/>
                <a:tab pos="858519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30">
                <a:latin typeface="Cambria Math"/>
                <a:cs typeface="Cambria Math"/>
              </a:rPr>
              <a:t>𝑑</a:t>
            </a:r>
            <a:r>
              <a:rPr dirty="0" sz="1000" spc="150">
                <a:latin typeface="Cambria Math"/>
                <a:cs typeface="Cambria Math"/>
              </a:rPr>
              <a:t>𝑥</a:t>
            </a:r>
            <a:r>
              <a:rPr dirty="0" baseline="20833" sz="1200" spc="52">
                <a:latin typeface="Cambria Math"/>
                <a:cs typeface="Cambria Math"/>
              </a:rPr>
              <a:t>2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02102" y="236092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39798" y="2823717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50973" y="2822701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 h="0">
                <a:moveTo>
                  <a:pt x="0" y="0"/>
                </a:moveTo>
                <a:lnTo>
                  <a:pt x="1630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29080" y="2681985"/>
            <a:ext cx="41275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 + 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baseline="47222" sz="1500" spc="89">
                <a:latin typeface="Cambria Math"/>
                <a:cs typeface="Cambria Math"/>
              </a:rPr>
              <a:t>𝑑𝑝 </a:t>
            </a:r>
            <a:r>
              <a:rPr dirty="0" sz="1400">
                <a:latin typeface="Cambria Math"/>
                <a:cs typeface="Cambria Math"/>
              </a:rPr>
              <a:t>+ 𝑝 = </a:t>
            </a:r>
            <a:r>
              <a:rPr dirty="0" sz="1400" spc="-5">
                <a:latin typeface="Cambria Math"/>
                <a:cs typeface="Cambria Math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 Which exact and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solved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26130" y="3287521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3146806"/>
            <a:ext cx="269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 + 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𝑐</a:t>
            </a:r>
            <a:r>
              <a:rPr dirty="0" baseline="-9259" sz="1350" spc="22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but </a:t>
            </a:r>
            <a:r>
              <a:rPr dirty="0" sz="1400">
                <a:latin typeface="Cambria Math"/>
                <a:cs typeface="Cambria Math"/>
              </a:rPr>
              <a:t>𝑝 =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>
                <a:latin typeface="Cambria Math"/>
                <a:cs typeface="Cambria Math"/>
              </a:rPr>
              <a:t>𝑑𝑦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21633" y="3093465"/>
            <a:ext cx="307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5">
                <a:latin typeface="Cambria Math"/>
                <a:cs typeface="Cambria Math"/>
              </a:rPr>
              <a:t>𝑐</a:t>
            </a:r>
            <a:r>
              <a:rPr dirty="0" baseline="-13888" sz="1200" spc="104">
                <a:latin typeface="Cambria Math"/>
                <a:cs typeface="Cambria Math"/>
              </a:rPr>
              <a:t>1</a:t>
            </a: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14954" y="3288537"/>
            <a:ext cx="1450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87120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-15">
                <a:latin typeface="Cambria Math"/>
                <a:cs typeface="Cambria Math"/>
              </a:rPr>
              <a:t>(</a:t>
            </a:r>
            <a:r>
              <a:rPr dirty="0" sz="1000" spc="30">
                <a:latin typeface="Cambria Math"/>
                <a:cs typeface="Cambria Math"/>
              </a:rPr>
              <a:t>1</a:t>
            </a:r>
            <a:r>
              <a:rPr dirty="0" sz="1000" spc="-30">
                <a:latin typeface="Cambria Math"/>
                <a:cs typeface="Cambria Math"/>
              </a:rPr>
              <a:t>+</a:t>
            </a:r>
            <a:r>
              <a:rPr dirty="0" sz="1000" spc="140">
                <a:latin typeface="Cambria Math"/>
                <a:cs typeface="Cambria Math"/>
              </a:rPr>
              <a:t>𝑥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02328" y="3287521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 h="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41780" y="489115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96694" y="4891150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29080" y="3592194"/>
            <a:ext cx="3448050" cy="1477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𝑦 = </a:t>
            </a:r>
            <a:r>
              <a:rPr dirty="0" sz="1400" spc="-25">
                <a:latin typeface="Cambria Math"/>
                <a:cs typeface="Cambria Math"/>
              </a:rPr>
              <a:t>𝑐</a:t>
            </a:r>
            <a:r>
              <a:rPr dirty="0" baseline="-16666" sz="1500" spc="-3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ln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 + 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𝑐</a:t>
            </a:r>
            <a:r>
              <a:rPr dirty="0" baseline="-16666" sz="1500" spc="-15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1190"/>
              </a:spcBef>
            </a:pPr>
            <a:r>
              <a:rPr dirty="0" sz="1400" b="1">
                <a:latin typeface="Times New Roman"/>
                <a:cs typeface="Times New Roman"/>
              </a:rPr>
              <a:t>3- Second – </a:t>
            </a:r>
            <a:r>
              <a:rPr dirty="0" sz="1400" spc="-5" b="1">
                <a:latin typeface="Times New Roman"/>
                <a:cs typeface="Times New Roman"/>
              </a:rPr>
              <a:t>Order D.E. </a:t>
            </a:r>
            <a:r>
              <a:rPr dirty="0" sz="1400" b="1">
                <a:latin typeface="Times New Roman"/>
                <a:cs typeface="Times New Roman"/>
              </a:rPr>
              <a:t>not </a:t>
            </a:r>
            <a:r>
              <a:rPr dirty="0" sz="1400" spc="-5" b="1">
                <a:latin typeface="Times New Roman"/>
                <a:cs typeface="Times New Roman"/>
              </a:rPr>
              <a:t>containing</a:t>
            </a:r>
            <a:r>
              <a:rPr dirty="0" sz="1400" spc="-7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(x)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case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differential equation 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390"/>
              </a:lnSpc>
            </a:pPr>
            <a:r>
              <a:rPr dirty="0" baseline="47222" sz="1500" spc="112">
                <a:latin typeface="Cambria Math"/>
                <a:cs typeface="Cambria Math"/>
              </a:rPr>
              <a:t>𝑑</a:t>
            </a:r>
            <a:r>
              <a:rPr dirty="0" baseline="83333" sz="1200" spc="112">
                <a:latin typeface="Cambria Math"/>
                <a:cs typeface="Cambria Math"/>
              </a:rPr>
              <a:t>2</a:t>
            </a:r>
            <a:r>
              <a:rPr dirty="0" baseline="47222" sz="1500" spc="112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= 𝑓 </a:t>
            </a:r>
            <a:r>
              <a:rPr dirty="0" sz="1400" spc="40">
                <a:latin typeface="Cambria Math"/>
                <a:cs typeface="Cambria Math"/>
              </a:rPr>
              <a:t>(𝑦, </a:t>
            </a:r>
            <a:r>
              <a:rPr dirty="0" baseline="47222" sz="1500" spc="127">
                <a:latin typeface="Cambria Math"/>
                <a:cs typeface="Cambria Math"/>
              </a:rPr>
              <a:t>𝑑𝑦</a:t>
            </a:r>
            <a:r>
              <a:rPr dirty="0" sz="1400" spc="85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(21)</a:t>
            </a:r>
            <a:endParaRPr sz="1400">
              <a:latin typeface="Times New Roman"/>
              <a:cs typeface="Times New Roman"/>
            </a:endParaRPr>
          </a:p>
          <a:p>
            <a:pPr marL="13970">
              <a:lnSpc>
                <a:spcPts val="910"/>
              </a:lnSpc>
              <a:tabLst>
                <a:tab pos="868680" algn="l"/>
              </a:tabLst>
            </a:pPr>
            <a:r>
              <a:rPr dirty="0" sz="1000" spc="75">
                <a:latin typeface="Cambria Math"/>
                <a:cs typeface="Cambria Math"/>
              </a:rPr>
              <a:t>𝑑𝑥</a:t>
            </a:r>
            <a:r>
              <a:rPr dirty="0" baseline="20833" sz="1200" spc="112">
                <a:latin typeface="Cambria Math"/>
                <a:cs typeface="Cambria Math"/>
              </a:rPr>
              <a:t>2	</a:t>
            </a:r>
            <a:r>
              <a:rPr dirty="0" sz="1000" spc="50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58695" y="5361558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269870" y="5360542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5219826"/>
            <a:ext cx="44202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Substitute </a:t>
            </a:r>
            <a:r>
              <a:rPr dirty="0" sz="1400">
                <a:latin typeface="Cambria Math"/>
                <a:cs typeface="Cambria Math"/>
              </a:rPr>
              <a:t>𝑝 =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write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second derivative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141780" y="5916802"/>
            <a:ext cx="294640" cy="0"/>
          </a:xfrm>
          <a:custGeom>
            <a:avLst/>
            <a:gdLst/>
            <a:ahLst/>
            <a:cxnLst/>
            <a:rect l="l" t="t" r="r" b="b"/>
            <a:pathLst>
              <a:path w="294640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707133" y="5916802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81098" y="5916802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 h="0">
                <a:moveTo>
                  <a:pt x="0" y="0"/>
                </a:moveTo>
                <a:lnTo>
                  <a:pt x="2060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455798" y="5916802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29080" y="5599658"/>
            <a:ext cx="2151380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425"/>
              </a:spcBef>
              <a:tabLst>
                <a:tab pos="577850" algn="l"/>
                <a:tab pos="1051560" algn="l"/>
                <a:tab pos="1934210" algn="l"/>
              </a:tabLst>
            </a:pPr>
            <a:r>
              <a:rPr dirty="0" sz="1400" spc="50">
                <a:latin typeface="Cambria Math"/>
                <a:cs typeface="Cambria Math"/>
              </a:rPr>
              <a:t>𝑑</a:t>
            </a:r>
            <a:r>
              <a:rPr dirty="0" baseline="27777" sz="1500" spc="112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𝑑𝑝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𝑑𝑝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𝑑𝑦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𝑑𝑝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45">
                <a:latin typeface="Cambria Math"/>
                <a:cs typeface="Cambria Math"/>
              </a:rPr>
              <a:t>𝑑𝑥</a:t>
            </a:r>
            <a:r>
              <a:rPr dirty="0" baseline="22222" sz="1500" spc="67">
                <a:latin typeface="Cambria Math"/>
                <a:cs typeface="Cambria Math"/>
              </a:rPr>
              <a:t>2  </a:t>
            </a:r>
            <a:r>
              <a:rPr dirty="0" baseline="37698" sz="2100">
                <a:latin typeface="Cambria Math"/>
                <a:cs typeface="Cambria Math"/>
              </a:rPr>
              <a:t>=  </a:t>
            </a:r>
            <a:r>
              <a:rPr dirty="0" sz="1400">
                <a:latin typeface="Cambria Math"/>
                <a:cs typeface="Cambria Math"/>
              </a:rPr>
              <a:t>𝑑𝑥  </a:t>
            </a:r>
            <a:r>
              <a:rPr dirty="0" baseline="37698" sz="2100">
                <a:latin typeface="Cambria Math"/>
                <a:cs typeface="Cambria Math"/>
              </a:rPr>
              <a:t>=  </a:t>
            </a:r>
            <a:r>
              <a:rPr dirty="0" sz="1400">
                <a:latin typeface="Cambria Math"/>
                <a:cs typeface="Cambria Math"/>
              </a:rPr>
              <a:t>𝑑𝑦  𝑑𝑥  </a:t>
            </a:r>
            <a:r>
              <a:rPr dirty="0" baseline="37698" sz="2100">
                <a:latin typeface="Cambria Math"/>
                <a:cs typeface="Cambria Math"/>
              </a:rPr>
              <a:t>= 𝑝</a:t>
            </a:r>
            <a:r>
              <a:rPr dirty="0" baseline="37698" sz="2100" spc="-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𝑑𝑦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063875" y="5916802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000757" y="6446901"/>
            <a:ext cx="186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𝑑𝑦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13457" y="6445884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29080" y="6305168"/>
            <a:ext cx="1814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This lead </a:t>
            </a:r>
            <a:r>
              <a:rPr dirty="0" sz="1400">
                <a:latin typeface="Cambria Math"/>
                <a:cs typeface="Cambria Math"/>
              </a:rPr>
              <a:t>𝑝 </a:t>
            </a:r>
            <a:r>
              <a:rPr dirty="0" baseline="47222" sz="1500" spc="89">
                <a:latin typeface="Cambria Math"/>
                <a:cs typeface="Cambria Math"/>
              </a:rPr>
              <a:t>𝑑𝑝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0">
                <a:latin typeface="Cambria Math"/>
                <a:cs typeface="Cambria Math"/>
              </a:rPr>
              <a:t>𝑓(𝑦,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𝑝)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312417" y="7319136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36317" y="731913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8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527426" y="731913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129080" y="6631913"/>
            <a:ext cx="3322954" cy="1202055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9259" sz="1350" spc="-7">
                <a:latin typeface="Times New Roman"/>
                <a:cs typeface="Times New Roman"/>
              </a:rPr>
              <a:t>12</a:t>
            </a:r>
            <a:r>
              <a:rPr dirty="0" sz="1400" spc="-5">
                <a:latin typeface="Times New Roman"/>
                <a:cs typeface="Times New Roman"/>
              </a:rPr>
              <a:t>/ Solve the </a:t>
            </a:r>
            <a:r>
              <a:rPr dirty="0" sz="1400" spc="-10">
                <a:latin typeface="Times New Roman"/>
                <a:cs typeface="Times New Roman"/>
              </a:rPr>
              <a:t>following </a:t>
            </a:r>
            <a:r>
              <a:rPr dirty="0" sz="1400" spc="-5">
                <a:latin typeface="Times New Roman"/>
                <a:cs typeface="Times New Roman"/>
              </a:rPr>
              <a:t>differential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-33730" sz="2100">
                <a:latin typeface="Cambria Math"/>
                <a:cs typeface="Cambria Math"/>
              </a:rPr>
              <a:t>𝑦 </a:t>
            </a:r>
            <a:r>
              <a:rPr dirty="0" sz="1000" spc="75">
                <a:latin typeface="Cambria Math"/>
                <a:cs typeface="Cambria Math"/>
              </a:rPr>
              <a:t>𝑑</a:t>
            </a:r>
            <a:r>
              <a:rPr dirty="0" baseline="24305" sz="1200" spc="112">
                <a:latin typeface="Cambria Math"/>
                <a:cs typeface="Cambria Math"/>
              </a:rPr>
              <a:t>2</a:t>
            </a:r>
            <a:r>
              <a:rPr dirty="0" sz="1000" spc="75">
                <a:latin typeface="Cambria Math"/>
                <a:cs typeface="Cambria Math"/>
              </a:rPr>
              <a:t>𝑦 </a:t>
            </a:r>
            <a:r>
              <a:rPr dirty="0" baseline="-33730" sz="2100">
                <a:latin typeface="Cambria Math"/>
                <a:cs typeface="Cambria Math"/>
              </a:rPr>
              <a:t>= </a:t>
            </a:r>
            <a:r>
              <a:rPr dirty="0" baseline="-33730" sz="2100" spc="60">
                <a:latin typeface="Cambria Math"/>
                <a:cs typeface="Cambria Math"/>
              </a:rPr>
              <a:t>𝑦</a:t>
            </a:r>
            <a:r>
              <a:rPr dirty="0" baseline="-16666" sz="1500" spc="60">
                <a:latin typeface="Cambria Math"/>
                <a:cs typeface="Cambria Math"/>
              </a:rPr>
              <a:t>2 </a:t>
            </a:r>
            <a:r>
              <a:rPr dirty="0" sz="1000" spc="60">
                <a:latin typeface="Cambria Math"/>
                <a:cs typeface="Cambria Math"/>
              </a:rPr>
              <a:t>𝑑𝑦 </a:t>
            </a:r>
            <a:r>
              <a:rPr dirty="0" baseline="-33730" sz="2100">
                <a:latin typeface="Cambria Math"/>
                <a:cs typeface="Cambria Math"/>
              </a:rPr>
              <a:t>+</a:t>
            </a:r>
            <a:r>
              <a:rPr dirty="0" baseline="-33730" sz="2100" spc="330">
                <a:latin typeface="Cambria Math"/>
                <a:cs typeface="Cambria Math"/>
              </a:rPr>
              <a:t> </a:t>
            </a:r>
            <a:r>
              <a:rPr dirty="0" baseline="-33730" sz="2100" spc="37">
                <a:latin typeface="Cambria Math"/>
                <a:cs typeface="Cambria Math"/>
              </a:rPr>
              <a:t>(</a:t>
            </a:r>
            <a:r>
              <a:rPr dirty="0" sz="1000" spc="25">
                <a:latin typeface="Cambria Math"/>
                <a:cs typeface="Cambria Math"/>
              </a:rPr>
              <a:t>𝑑𝑦</a:t>
            </a:r>
            <a:r>
              <a:rPr dirty="0" baseline="-33730" sz="2100" spc="37">
                <a:latin typeface="Cambria Math"/>
                <a:cs typeface="Cambria Math"/>
              </a:rPr>
              <a:t>)</a:t>
            </a:r>
            <a:r>
              <a:rPr dirty="0" baseline="-18518" sz="1350" spc="37">
                <a:latin typeface="Times New Roman"/>
                <a:cs typeface="Times New Roman"/>
              </a:rPr>
              <a:t>2</a:t>
            </a:r>
            <a:endParaRPr baseline="-18518" sz="1350">
              <a:latin typeface="Times New Roman"/>
              <a:cs typeface="Times New Roman"/>
            </a:endParaRPr>
          </a:p>
          <a:p>
            <a:pPr algn="ctr" marR="1574165">
              <a:lnSpc>
                <a:spcPct val="100000"/>
              </a:lnSpc>
              <a:spcBef>
                <a:spcPts val="254"/>
              </a:spcBef>
              <a:tabLst>
                <a:tab pos="723265" algn="l"/>
                <a:tab pos="1214755" algn="l"/>
              </a:tabLst>
            </a:pPr>
            <a:r>
              <a:rPr dirty="0" sz="1000" spc="75">
                <a:latin typeface="Cambria Math"/>
                <a:cs typeface="Cambria Math"/>
              </a:rPr>
              <a:t>𝑑𝑥</a:t>
            </a:r>
            <a:r>
              <a:rPr dirty="0" baseline="20833" sz="1200" spc="112">
                <a:latin typeface="Cambria Math"/>
                <a:cs typeface="Cambria Math"/>
              </a:rPr>
              <a:t>2	</a:t>
            </a:r>
            <a:r>
              <a:rPr dirty="0" sz="1000" spc="50">
                <a:latin typeface="Cambria Math"/>
                <a:cs typeface="Cambria Math"/>
              </a:rPr>
              <a:t>𝑑𝑥	𝑑𝑥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29080" y="8025765"/>
            <a:ext cx="840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Cambria Math"/>
                <a:cs typeface="Cambria Math"/>
              </a:rPr>
              <a:t>𝑝 =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baseline="47222" sz="1500" spc="82">
                <a:latin typeface="Cambria Math"/>
                <a:cs typeface="Cambria Math"/>
              </a:rPr>
              <a:t>𝑑𝑦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795526" y="8166480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324735" y="816648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075433" y="7920608"/>
            <a:ext cx="1099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3730" sz="2100">
                <a:latin typeface="Cambria Math"/>
                <a:cs typeface="Cambria Math"/>
              </a:rPr>
              <a:t>→ </a:t>
            </a:r>
            <a:r>
              <a:rPr dirty="0" sz="1000" spc="80">
                <a:latin typeface="Cambria Math"/>
                <a:cs typeface="Cambria Math"/>
              </a:rPr>
              <a:t>𝑑</a:t>
            </a:r>
            <a:r>
              <a:rPr dirty="0" baseline="24305" sz="1200" spc="120">
                <a:latin typeface="Cambria Math"/>
                <a:cs typeface="Cambria Math"/>
              </a:rPr>
              <a:t>2</a:t>
            </a:r>
            <a:r>
              <a:rPr dirty="0" sz="1000" spc="80">
                <a:latin typeface="Cambria Math"/>
                <a:cs typeface="Cambria Math"/>
              </a:rPr>
              <a:t>𝑦 </a:t>
            </a:r>
            <a:r>
              <a:rPr dirty="0" baseline="-33730" sz="2100">
                <a:latin typeface="Cambria Math"/>
                <a:cs typeface="Cambria Math"/>
              </a:rPr>
              <a:t>= 𝑝</a:t>
            </a:r>
            <a:r>
              <a:rPr dirty="0" baseline="-33730" sz="2100" spc="179">
                <a:latin typeface="Cambria Math"/>
                <a:cs typeface="Cambria Math"/>
              </a:rPr>
              <a:t> </a:t>
            </a:r>
            <a:r>
              <a:rPr dirty="0" sz="1000" spc="55">
                <a:latin typeface="Cambria Math"/>
                <a:cs typeface="Cambria Math"/>
              </a:rPr>
              <a:t>𝑑𝑝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84350" y="8167496"/>
            <a:ext cx="13906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1655" algn="l"/>
                <a:tab pos="1216660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30">
                <a:latin typeface="Cambria Math"/>
                <a:cs typeface="Cambria Math"/>
              </a:rPr>
              <a:t>𝑑</a:t>
            </a:r>
            <a:r>
              <a:rPr dirty="0" sz="1000" spc="150">
                <a:latin typeface="Cambria Math"/>
                <a:cs typeface="Cambria Math"/>
              </a:rPr>
              <a:t>𝑥</a:t>
            </a:r>
            <a:r>
              <a:rPr dirty="0" baseline="20833" sz="1200" spc="52">
                <a:latin typeface="Cambria Math"/>
                <a:cs typeface="Cambria Math"/>
              </a:rPr>
              <a:t>2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sz="1000" spc="105">
                <a:latin typeface="Cambria Math"/>
                <a:cs typeface="Cambria Math"/>
              </a:rPr>
              <a:t>𝑑𝑦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01391" y="8166480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581658" y="8655557"/>
            <a:ext cx="186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𝑑𝑦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594358" y="8654541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129080" y="8513826"/>
            <a:ext cx="3696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 spc="-5">
                <a:latin typeface="Cambria Math"/>
                <a:cs typeface="Cambria Math"/>
              </a:rPr>
              <a:t>𝑦𝑝 </a:t>
            </a:r>
            <a:r>
              <a:rPr dirty="0" baseline="47222" sz="1500" spc="89">
                <a:latin typeface="Cambria Math"/>
                <a:cs typeface="Cambria Math"/>
              </a:rPr>
              <a:t>𝑑𝑝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0">
                <a:latin typeface="Cambria Math"/>
                <a:cs typeface="Cambria Math"/>
              </a:rPr>
              <a:t>𝑦</a:t>
            </a:r>
            <a:r>
              <a:rPr dirty="0" baseline="27777" sz="1500" spc="75">
                <a:latin typeface="Cambria Math"/>
                <a:cs typeface="Cambria Math"/>
              </a:rPr>
              <a:t>2</a:t>
            </a:r>
            <a:r>
              <a:rPr dirty="0" sz="1400" spc="50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20">
                <a:latin typeface="Cambria Math"/>
                <a:cs typeface="Cambria Math"/>
              </a:rPr>
              <a:t>𝑝</a:t>
            </a:r>
            <a:r>
              <a:rPr dirty="0" baseline="27777" sz="1500" spc="30">
                <a:latin typeface="Cambria Math"/>
                <a:cs typeface="Cambria Math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[linear differential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29080" y="8954261"/>
            <a:ext cx="2284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equation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29080" y="9511995"/>
            <a:ext cx="125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𝑦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141780" y="953383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129080" y="9393122"/>
            <a:ext cx="756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1666" sz="2100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𝑦 +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𝑐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851405" y="948151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1241806"/>
            <a:ext cx="4089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3730" sz="2100">
                <a:latin typeface="Times New Roman"/>
                <a:cs typeface="Times New Roman"/>
              </a:rPr>
              <a:t>→</a:t>
            </a:r>
            <a:r>
              <a:rPr dirty="0" baseline="-33730" sz="2100" spc="-112">
                <a:latin typeface="Times New Roman"/>
                <a:cs typeface="Times New Roman"/>
              </a:rPr>
              <a:t> </a:t>
            </a:r>
            <a:r>
              <a:rPr dirty="0" sz="1000" spc="55">
                <a:latin typeface="Cambria Math"/>
                <a:cs typeface="Cambria Math"/>
              </a:rPr>
              <a:t>𝑑𝑦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64233" y="1487677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53058" y="1488693"/>
            <a:ext cx="16021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33195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4982" y="1487677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604517" y="1346961"/>
            <a:ext cx="2279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+ 𝑐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5">
                <a:latin typeface="Cambria Math"/>
                <a:cs typeface="Cambria Math"/>
              </a:rPr>
              <a:t>𝑦𝑐</a:t>
            </a:r>
            <a:r>
              <a:rPr dirty="0" baseline="-16666" sz="1500" spc="-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𝑦</a:t>
            </a:r>
            <a:r>
              <a:rPr dirty="0" baseline="27777" sz="1500" spc="60">
                <a:latin typeface="Cambria Math"/>
                <a:cs typeface="Cambria Math"/>
              </a:rPr>
              <a:t>2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31414" y="2313685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66566" y="231368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58360" y="231368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1763013"/>
            <a:ext cx="5278120" cy="728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Use Bernoulli's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</a:pPr>
            <a:r>
              <a:rPr dirty="0" sz="1400">
                <a:latin typeface="Times New Roman"/>
                <a:cs typeface="Times New Roman"/>
              </a:rPr>
              <a:t>let </a:t>
            </a:r>
            <a:r>
              <a:rPr dirty="0" sz="1400">
                <a:latin typeface="Cambria Math"/>
                <a:cs typeface="Cambria Math"/>
              </a:rPr>
              <a:t>𝑧 = </a:t>
            </a:r>
            <a:r>
              <a:rPr dirty="0" sz="1400" spc="10">
                <a:latin typeface="Cambria Math"/>
                <a:cs typeface="Cambria Math"/>
              </a:rPr>
              <a:t>𝑦</a:t>
            </a:r>
            <a:r>
              <a:rPr dirty="0" baseline="27777" sz="1500" spc="15">
                <a:latin typeface="Cambria Math"/>
                <a:cs typeface="Cambria Math"/>
              </a:rPr>
              <a:t>(1−2) </a:t>
            </a: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baseline="47222" sz="1500" spc="67">
                <a:latin typeface="Cambria Math"/>
                <a:cs typeface="Cambria Math"/>
              </a:rPr>
              <a:t>𝑑𝑧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−𝑦</a:t>
            </a:r>
            <a:r>
              <a:rPr dirty="0" baseline="27777" sz="1500" spc="22">
                <a:latin typeface="Cambria Math"/>
                <a:cs typeface="Cambria Math"/>
              </a:rPr>
              <a:t>−2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sz="1400" spc="15">
                <a:latin typeface="Cambria Math"/>
                <a:cs typeface="Cambria Math"/>
              </a:rPr>
              <a:t>−𝑦</a:t>
            </a:r>
            <a:r>
              <a:rPr dirty="0" baseline="27777" sz="1500" spc="22">
                <a:latin typeface="Cambria Math"/>
                <a:cs typeface="Cambria Math"/>
              </a:rPr>
              <a:t>−2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20">
                <a:latin typeface="Cambria Math"/>
                <a:cs typeface="Cambria Math"/>
              </a:rPr>
              <a:t>𝑦𝑐</a:t>
            </a:r>
            <a:r>
              <a:rPr dirty="0" baseline="-16666" sz="1500" spc="30">
                <a:latin typeface="Cambria Math"/>
                <a:cs typeface="Cambria Math"/>
              </a:rPr>
              <a:t>1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−𝑦</a:t>
            </a:r>
            <a:r>
              <a:rPr dirty="0" baseline="27777" sz="1500" spc="30">
                <a:latin typeface="Cambria Math"/>
                <a:cs typeface="Cambria Math"/>
              </a:rPr>
              <a:t>2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40">
                <a:latin typeface="Cambria Math"/>
                <a:cs typeface="Cambria Math"/>
              </a:rPr>
              <a:t>𝑦</a:t>
            </a:r>
            <a:r>
              <a:rPr dirty="0" baseline="27777" sz="1500" spc="60">
                <a:latin typeface="Cambria Math"/>
                <a:cs typeface="Cambria Math"/>
              </a:rPr>
              <a:t>2</a:t>
            </a:r>
            <a:r>
              <a:rPr dirty="0" baseline="27777" sz="1500" spc="4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∗ </a:t>
            </a:r>
            <a:r>
              <a:rPr dirty="0" sz="1400" spc="20">
                <a:latin typeface="Cambria Math"/>
                <a:cs typeface="Cambria Math"/>
              </a:rPr>
              <a:t>(−𝑦</a:t>
            </a:r>
            <a:r>
              <a:rPr dirty="0" baseline="27777" sz="1500" spc="30">
                <a:latin typeface="Cambria Math"/>
                <a:cs typeface="Cambria Math"/>
              </a:rPr>
              <a:t>−2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301750">
              <a:lnSpc>
                <a:spcPts val="915"/>
              </a:lnSpc>
              <a:tabLst>
                <a:tab pos="2138680" algn="l"/>
                <a:tab pos="3030220" algn="l"/>
              </a:tabLst>
            </a:pPr>
            <a:r>
              <a:rPr dirty="0" sz="1000" spc="50">
                <a:latin typeface="Cambria Math"/>
                <a:cs typeface="Cambria Math"/>
              </a:rPr>
              <a:t>𝑑𝑥	𝑑𝑥	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41780" y="277698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61895" y="277698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973448" y="2582925"/>
            <a:ext cx="1733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85">
                <a:latin typeface="Cambria Math"/>
                <a:cs typeface="Cambria Math"/>
              </a:rPr>
              <a:t>𝑑𝑧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2777998"/>
            <a:ext cx="3178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32230" algn="l"/>
                <a:tab pos="2698115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30">
                <a:latin typeface="Cambria Math"/>
                <a:cs typeface="Cambria Math"/>
              </a:rPr>
              <a:t>1</a:t>
            </a:r>
            <a:r>
              <a:rPr dirty="0" sz="1000" spc="-30">
                <a:latin typeface="Cambria Math"/>
                <a:cs typeface="Cambria Math"/>
              </a:rPr>
              <a:t>+</a:t>
            </a:r>
            <a:r>
              <a:rPr dirty="0" sz="1000" spc="65">
                <a:latin typeface="Cambria Math"/>
                <a:cs typeface="Cambria Math"/>
              </a:rPr>
              <a:t>𝑐</a:t>
            </a:r>
            <a:r>
              <a:rPr dirty="0" baseline="-13888" sz="1200" spc="104">
                <a:latin typeface="Cambria Math"/>
                <a:cs typeface="Cambria Math"/>
              </a:rPr>
              <a:t>1</a:t>
            </a:r>
            <a:r>
              <a:rPr dirty="0" sz="1000" spc="110">
                <a:latin typeface="Cambria Math"/>
                <a:cs typeface="Cambria Math"/>
              </a:rPr>
              <a:t>𝑧</a:t>
            </a:r>
            <a:r>
              <a:rPr dirty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27653" y="2776981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5" h="0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3652" y="2636266"/>
            <a:ext cx="5248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0560" algn="l"/>
              </a:tabLst>
            </a:pPr>
            <a:r>
              <a:rPr dirty="0" baseline="47222" sz="1500" spc="67">
                <a:latin typeface="Cambria Math"/>
                <a:cs typeface="Cambria Math"/>
              </a:rPr>
              <a:t>𝑑𝑧  </a:t>
            </a:r>
            <a:r>
              <a:rPr dirty="0" sz="1400">
                <a:latin typeface="Cambria Math"/>
                <a:cs typeface="Cambria Math"/>
              </a:rPr>
              <a:t>+ 𝑐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𝑧 = −1 →  </a:t>
            </a:r>
            <a:r>
              <a:rPr dirty="0" baseline="47222" sz="1500" spc="67">
                <a:latin typeface="Cambria Math"/>
                <a:cs typeface="Cambria Math"/>
              </a:rPr>
              <a:t>𝑑𝑧  </a:t>
            </a:r>
            <a:r>
              <a:rPr dirty="0" sz="1400">
                <a:latin typeface="Cambria Math"/>
                <a:cs typeface="Cambria Math"/>
              </a:rPr>
              <a:t>= −1 −</a:t>
            </a:r>
            <a:r>
              <a:rPr dirty="0" sz="1400" spc="-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𝑐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𝑧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→	= 𝑑𝑥 </a:t>
            </a:r>
            <a:r>
              <a:rPr dirty="0" sz="1400" spc="-5">
                <a:latin typeface="Times New Roman"/>
                <a:cs typeface="Times New Roman"/>
              </a:rPr>
              <a:t>integrate the two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9153" y="3276346"/>
            <a:ext cx="1473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5">
                <a:latin typeface="Cambria Math"/>
                <a:cs typeface="Cambria Math"/>
              </a:rPr>
              <a:t>𝑐</a:t>
            </a:r>
            <a:r>
              <a:rPr dirty="0" baseline="-13888" sz="1200" spc="52">
                <a:latin typeface="Cambria Math"/>
                <a:cs typeface="Cambria Math"/>
              </a:rPr>
              <a:t>1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41780" y="3275329"/>
            <a:ext cx="588645" cy="0"/>
          </a:xfrm>
          <a:custGeom>
            <a:avLst/>
            <a:gdLst/>
            <a:ahLst/>
            <a:cxnLst/>
            <a:rect l="l" t="t" r="r" b="b"/>
            <a:pathLst>
              <a:path w="588644" h="0">
                <a:moveTo>
                  <a:pt x="0" y="0"/>
                </a:moveTo>
                <a:lnTo>
                  <a:pt x="5882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29080" y="3134613"/>
            <a:ext cx="48120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7222" sz="1500" spc="37">
                <a:latin typeface="Cambria Math"/>
                <a:cs typeface="Cambria Math"/>
              </a:rPr>
              <a:t>ln(1+𝑐</a:t>
            </a:r>
            <a:r>
              <a:rPr dirty="0" baseline="41666" sz="1200" spc="37">
                <a:latin typeface="Cambria Math"/>
                <a:cs typeface="Cambria Math"/>
              </a:rPr>
              <a:t>1</a:t>
            </a:r>
            <a:r>
              <a:rPr dirty="0" baseline="47222" sz="1500" spc="37">
                <a:latin typeface="Cambria Math"/>
                <a:cs typeface="Cambria Math"/>
              </a:rPr>
              <a:t>𝑧) </a:t>
            </a:r>
            <a:r>
              <a:rPr dirty="0" sz="1400">
                <a:latin typeface="Cambria Math"/>
                <a:cs typeface="Cambria Math"/>
              </a:rPr>
              <a:t>= −𝑥 + </a:t>
            </a:r>
            <a:r>
              <a:rPr dirty="0" sz="1400" spc="-10">
                <a:latin typeface="Cambria Math"/>
                <a:cs typeface="Cambria Math"/>
              </a:rPr>
              <a:t>𝑐</a:t>
            </a:r>
            <a:r>
              <a:rPr dirty="0" baseline="-16666" sz="1500" spc="-15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→ ln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 + </a:t>
            </a:r>
            <a:r>
              <a:rPr dirty="0" sz="1400" spc="5">
                <a:latin typeface="Cambria Math"/>
                <a:cs typeface="Cambria Math"/>
              </a:rPr>
              <a:t>𝑐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𝑧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−𝑐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𝑥 + 𝑐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𝑐</a:t>
            </a:r>
            <a:r>
              <a:rPr dirty="0" baseline="-16666" sz="1500">
                <a:latin typeface="Cambria Math"/>
                <a:cs typeface="Cambria Math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(taking </a:t>
            </a:r>
            <a:r>
              <a:rPr dirty="0" sz="1400" spc="-5">
                <a:latin typeface="Times New Roman"/>
                <a:cs typeface="Times New Roman"/>
              </a:rPr>
              <a:t>Exp.)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13077" y="373392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3580002"/>
            <a:ext cx="1546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>
                <a:latin typeface="Cambria Math"/>
                <a:cs typeface="Cambria Math"/>
              </a:rPr>
              <a:t>1 + 𝑐 𝑧 =</a:t>
            </a:r>
            <a:r>
              <a:rPr dirty="0" baseline="-19841" sz="2100" spc="52">
                <a:latin typeface="Cambria Math"/>
                <a:cs typeface="Cambria Math"/>
              </a:rPr>
              <a:t> 𝑒</a:t>
            </a:r>
            <a:r>
              <a:rPr dirty="0" sz="1000" spc="35">
                <a:latin typeface="Cambria Math"/>
                <a:cs typeface="Cambria Math"/>
              </a:rPr>
              <a:t>−𝑐</a:t>
            </a:r>
            <a:r>
              <a:rPr dirty="0" baseline="-13888" sz="1200" spc="52">
                <a:latin typeface="Cambria Math"/>
                <a:cs typeface="Cambria Math"/>
              </a:rPr>
              <a:t>1</a:t>
            </a:r>
            <a:r>
              <a:rPr dirty="0" sz="1000" spc="35">
                <a:latin typeface="Cambria Math"/>
                <a:cs typeface="Cambria Math"/>
              </a:rPr>
              <a:t>𝑥+𝑐</a:t>
            </a:r>
            <a:r>
              <a:rPr dirty="0" baseline="-13888" sz="1200" spc="52">
                <a:latin typeface="Cambria Math"/>
                <a:cs typeface="Cambria Math"/>
              </a:rPr>
              <a:t>1</a:t>
            </a:r>
            <a:r>
              <a:rPr dirty="0" sz="1000" spc="35">
                <a:latin typeface="Cambria Math"/>
                <a:cs typeface="Cambria Math"/>
              </a:rPr>
              <a:t>𝑐</a:t>
            </a:r>
            <a:r>
              <a:rPr dirty="0" baseline="-13888" sz="1200" spc="52">
                <a:latin typeface="Cambria Math"/>
                <a:cs typeface="Cambria Math"/>
              </a:rPr>
              <a:t>2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46375" y="3645534"/>
            <a:ext cx="26111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, but </a:t>
            </a:r>
            <a:r>
              <a:rPr dirty="0" sz="1400">
                <a:latin typeface="Cambria Math"/>
                <a:cs typeface="Cambria Math"/>
              </a:rPr>
              <a:t>𝑧 = </a:t>
            </a:r>
            <a:r>
              <a:rPr dirty="0" sz="1400" spc="20">
                <a:latin typeface="Cambria Math"/>
                <a:cs typeface="Cambria Math"/>
              </a:rPr>
              <a:t>𝑦</a:t>
            </a:r>
            <a:r>
              <a:rPr dirty="0" baseline="27777" sz="1500" spc="30">
                <a:latin typeface="Cambria Math"/>
                <a:cs typeface="Cambria Math"/>
              </a:rPr>
              <a:t>−1 </a:t>
            </a: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sz="1400" spc="20">
                <a:latin typeface="Cambria Math"/>
                <a:cs typeface="Cambria Math"/>
              </a:rPr>
              <a:t>𝑦</a:t>
            </a:r>
            <a:r>
              <a:rPr dirty="0" baseline="27777" sz="1500" spc="30">
                <a:latin typeface="Cambria Math"/>
                <a:cs typeface="Cambria Math"/>
              </a:rPr>
              <a:t>−1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baseline="47222" sz="1500" spc="67">
                <a:latin typeface="Cambria Math"/>
                <a:cs typeface="Cambria Math"/>
              </a:rPr>
              <a:t>𝑒</a:t>
            </a:r>
            <a:r>
              <a:rPr dirty="0" baseline="83333" sz="1200" spc="67">
                <a:latin typeface="Cambria Math"/>
                <a:cs typeface="Cambria Math"/>
              </a:rPr>
              <a:t>−𝑐</a:t>
            </a:r>
            <a:r>
              <a:rPr dirty="0" baseline="69444" sz="1200" spc="67">
                <a:latin typeface="Cambria Math"/>
                <a:cs typeface="Cambria Math"/>
              </a:rPr>
              <a:t>1</a:t>
            </a:r>
            <a:r>
              <a:rPr dirty="0" baseline="83333" sz="1200" spc="67">
                <a:latin typeface="Cambria Math"/>
                <a:cs typeface="Cambria Math"/>
              </a:rPr>
              <a:t>𝑥+𝑐</a:t>
            </a:r>
            <a:r>
              <a:rPr dirty="0" baseline="69444" sz="1200" spc="67">
                <a:latin typeface="Cambria Math"/>
                <a:cs typeface="Cambria Math"/>
              </a:rPr>
              <a:t>1</a:t>
            </a:r>
            <a:r>
              <a:rPr dirty="0" baseline="83333" sz="1200" spc="67">
                <a:latin typeface="Cambria Math"/>
                <a:cs typeface="Cambria Math"/>
              </a:rPr>
              <a:t>𝑐</a:t>
            </a:r>
            <a:r>
              <a:rPr dirty="0" baseline="69444" sz="1200" spc="67">
                <a:latin typeface="Cambria Math"/>
                <a:cs typeface="Cambria Math"/>
              </a:rPr>
              <a:t>2</a:t>
            </a:r>
            <a:r>
              <a:rPr dirty="0" baseline="47222" sz="1500" spc="67">
                <a:latin typeface="Cambria Math"/>
                <a:cs typeface="Cambria Math"/>
              </a:rPr>
              <a:t>−1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57369" y="3787266"/>
            <a:ext cx="1473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5">
                <a:latin typeface="Cambria Math"/>
                <a:cs typeface="Cambria Math"/>
              </a:rPr>
              <a:t>𝑐</a:t>
            </a:r>
            <a:r>
              <a:rPr dirty="0" baseline="-13888" sz="1200" spc="52">
                <a:latin typeface="Cambria Math"/>
                <a:cs typeface="Cambria Math"/>
              </a:rPr>
              <a:t>1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522596" y="3786250"/>
            <a:ext cx="822325" cy="0"/>
          </a:xfrm>
          <a:custGeom>
            <a:avLst/>
            <a:gdLst/>
            <a:ahLst/>
            <a:cxnLst/>
            <a:rect l="l" t="t" r="r" b="b"/>
            <a:pathLst>
              <a:path w="822325" h="0">
                <a:moveTo>
                  <a:pt x="0" y="0"/>
                </a:moveTo>
                <a:lnTo>
                  <a:pt x="8217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29080" y="4113402"/>
            <a:ext cx="3111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58213" y="4060063"/>
            <a:ext cx="847725" cy="332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000" spc="25">
                <a:latin typeface="Cambria Math"/>
                <a:cs typeface="Cambria Math"/>
              </a:rPr>
              <a:t>𝑐</a:t>
            </a:r>
            <a:r>
              <a:rPr dirty="0" baseline="-13888" sz="1200" spc="37">
                <a:latin typeface="Cambria Math"/>
                <a:cs typeface="Cambria Math"/>
              </a:rPr>
              <a:t>1</a:t>
            </a:r>
            <a:endParaRPr baseline="-13888" sz="12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baseline="-16666" sz="1500" spc="67">
                <a:latin typeface="Cambria Math"/>
                <a:cs typeface="Cambria Math"/>
              </a:rPr>
              <a:t>𝑒</a:t>
            </a:r>
            <a:r>
              <a:rPr dirty="0" sz="800" spc="45">
                <a:latin typeface="Cambria Math"/>
                <a:cs typeface="Cambria Math"/>
              </a:rPr>
              <a:t>−𝑐</a:t>
            </a:r>
            <a:r>
              <a:rPr dirty="0" baseline="-13888" sz="1200" spc="67">
                <a:latin typeface="Cambria Math"/>
                <a:cs typeface="Cambria Math"/>
              </a:rPr>
              <a:t>1</a:t>
            </a:r>
            <a:r>
              <a:rPr dirty="0" sz="800" spc="45">
                <a:latin typeface="Cambria Math"/>
                <a:cs typeface="Cambria Math"/>
              </a:rPr>
              <a:t>𝑥+𝑐</a:t>
            </a:r>
            <a:r>
              <a:rPr dirty="0" baseline="-13888" sz="1200" spc="67">
                <a:latin typeface="Cambria Math"/>
                <a:cs typeface="Cambria Math"/>
              </a:rPr>
              <a:t>1</a:t>
            </a:r>
            <a:r>
              <a:rPr dirty="0" sz="800" spc="45">
                <a:latin typeface="Cambria Math"/>
                <a:cs typeface="Cambria Math"/>
              </a:rPr>
              <a:t>𝑐</a:t>
            </a:r>
            <a:r>
              <a:rPr dirty="0" baseline="-13888" sz="1200" spc="67">
                <a:latin typeface="Cambria Math"/>
                <a:cs typeface="Cambria Math"/>
              </a:rPr>
              <a:t>2</a:t>
            </a:r>
            <a:r>
              <a:rPr dirty="0" baseline="-16666" sz="1500" spc="67">
                <a:latin typeface="Cambria Math"/>
                <a:cs typeface="Cambria Math"/>
              </a:rPr>
              <a:t>−1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470913" y="4254119"/>
            <a:ext cx="822325" cy="0"/>
          </a:xfrm>
          <a:custGeom>
            <a:avLst/>
            <a:gdLst/>
            <a:ahLst/>
            <a:cxnLst/>
            <a:rect l="l" t="t" r="r" b="b"/>
            <a:pathLst>
              <a:path w="822325" h="0">
                <a:moveTo>
                  <a:pt x="0" y="0"/>
                </a:moveTo>
                <a:lnTo>
                  <a:pt x="8217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129080" y="4527930"/>
            <a:ext cx="5304790" cy="46843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Second – Order Homogenous</a:t>
            </a:r>
            <a:r>
              <a:rPr dirty="0" u="heavy" sz="1600" spc="4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D.E.</a:t>
            </a:r>
            <a:endParaRPr sz="160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spcBef>
                <a:spcPts val="1195"/>
              </a:spcBef>
            </a:pPr>
            <a:r>
              <a:rPr dirty="0" sz="1400" spc="-5">
                <a:latin typeface="Times New Roman"/>
                <a:cs typeface="Times New Roman"/>
              </a:rPr>
              <a:t>The general 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second-order homogeneous D.E.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770"/>
              </a:spcBef>
            </a:pPr>
            <a:r>
              <a:rPr dirty="0" sz="1400" spc="-200">
                <a:latin typeface="Cambria Math"/>
                <a:cs typeface="Cambria Math"/>
              </a:rPr>
              <a:t>𝑎𝑦̿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95">
                <a:latin typeface="Cambria Math"/>
                <a:cs typeface="Cambria Math"/>
              </a:rPr>
              <a:t>𝑏𝑦̅ </a:t>
            </a:r>
            <a:r>
              <a:rPr dirty="0" sz="1400">
                <a:latin typeface="Cambria Math"/>
                <a:cs typeface="Cambria Math"/>
              </a:rPr>
              <a:t>+ 𝑐𝑦 = 0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(22)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5100"/>
              </a:lnSpc>
              <a:spcBef>
                <a:spcPts val="45"/>
              </a:spcBef>
              <a:tabLst>
                <a:tab pos="3611245" algn="l"/>
              </a:tabLst>
            </a:pPr>
            <a:r>
              <a:rPr dirty="0" sz="1400" spc="-5">
                <a:latin typeface="Times New Roman"/>
                <a:cs typeface="Times New Roman"/>
              </a:rPr>
              <a:t>To solve this </a:t>
            </a:r>
            <a:r>
              <a:rPr dirty="0" sz="1400" spc="-10">
                <a:latin typeface="Times New Roman"/>
                <a:cs typeface="Times New Roman"/>
              </a:rPr>
              <a:t>equation </a:t>
            </a: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Cambria Math"/>
                <a:cs typeface="Cambria Math"/>
              </a:rPr>
              <a:t>𝑦  =   </a:t>
            </a:r>
            <a:r>
              <a:rPr dirty="0" sz="1400" spc="60">
                <a:latin typeface="Cambria Math"/>
                <a:cs typeface="Cambria Math"/>
              </a:rPr>
              <a:t>𝑒</a:t>
            </a:r>
            <a:r>
              <a:rPr dirty="0" baseline="27777" sz="1500" spc="89">
                <a:latin typeface="Cambria Math"/>
                <a:cs typeface="Cambria Math"/>
              </a:rPr>
              <a:t>𝑟𝑥   </a:t>
            </a:r>
            <a:r>
              <a:rPr dirty="0" sz="1400">
                <a:latin typeface="Cambria Math"/>
                <a:cs typeface="Cambria Math"/>
              </a:rPr>
              <a:t>→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-310">
                <a:latin typeface="Cambria Math"/>
                <a:cs typeface="Cambria Math"/>
              </a:rPr>
              <a:t>𝑦̅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𝑟𝑒</a:t>
            </a:r>
            <a:r>
              <a:rPr dirty="0" baseline="27777" sz="1500" spc="75">
                <a:latin typeface="Cambria Math"/>
                <a:cs typeface="Cambria Math"/>
              </a:rPr>
              <a:t>𝑟𝑥	</a:t>
            </a: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sz="1400" spc="-310">
                <a:latin typeface="Cambria Math"/>
                <a:cs typeface="Cambria Math"/>
              </a:rPr>
              <a:t>𝑦̿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65">
                <a:latin typeface="Cambria Math"/>
                <a:cs typeface="Cambria Math"/>
              </a:rPr>
              <a:t>𝑟</a:t>
            </a:r>
            <a:r>
              <a:rPr dirty="0" baseline="27777" sz="1500" spc="97">
                <a:latin typeface="Cambria Math"/>
                <a:cs typeface="Cambria Math"/>
              </a:rPr>
              <a:t>2</a:t>
            </a:r>
            <a:r>
              <a:rPr dirty="0" sz="1400" spc="65">
                <a:latin typeface="Cambria Math"/>
                <a:cs typeface="Cambria Math"/>
              </a:rPr>
              <a:t>𝑒</a:t>
            </a:r>
            <a:r>
              <a:rPr dirty="0" baseline="27777" sz="1500" spc="97">
                <a:latin typeface="Cambria Math"/>
                <a:cs typeface="Cambria Math"/>
              </a:rPr>
              <a:t>𝑟𝑥 </a:t>
            </a:r>
            <a:r>
              <a:rPr dirty="0" sz="1400" spc="-5">
                <a:latin typeface="Times New Roman"/>
                <a:cs typeface="Times New Roman"/>
              </a:rPr>
              <a:t>this lead  to: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60">
                <a:latin typeface="Cambria Math"/>
                <a:cs typeface="Cambria Math"/>
              </a:rPr>
              <a:t>𝑎𝑟</a:t>
            </a:r>
            <a:r>
              <a:rPr dirty="0" baseline="27777" sz="1500" spc="89">
                <a:latin typeface="Cambria Math"/>
                <a:cs typeface="Cambria Math"/>
              </a:rPr>
              <a:t>2</a:t>
            </a:r>
            <a:r>
              <a:rPr dirty="0" sz="1400" spc="60">
                <a:latin typeface="Cambria Math"/>
                <a:cs typeface="Cambria Math"/>
              </a:rPr>
              <a:t>𝑒</a:t>
            </a:r>
            <a:r>
              <a:rPr dirty="0" baseline="27777" sz="1500" spc="89">
                <a:latin typeface="Cambria Math"/>
                <a:cs typeface="Cambria Math"/>
              </a:rPr>
              <a:t>𝑟𝑥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40">
                <a:latin typeface="Cambria Math"/>
                <a:cs typeface="Cambria Math"/>
              </a:rPr>
              <a:t>𝑏𝑟𝑒</a:t>
            </a:r>
            <a:r>
              <a:rPr dirty="0" baseline="27777" sz="1500" spc="60">
                <a:latin typeface="Cambria Math"/>
                <a:cs typeface="Cambria Math"/>
              </a:rPr>
              <a:t>𝑟𝑥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60">
                <a:latin typeface="Cambria Math"/>
                <a:cs typeface="Cambria Math"/>
              </a:rPr>
              <a:t>𝑐𝑒</a:t>
            </a:r>
            <a:r>
              <a:rPr dirty="0" baseline="27777" sz="1500" spc="89">
                <a:latin typeface="Cambria Math"/>
                <a:cs typeface="Cambria Math"/>
              </a:rPr>
              <a:t>𝑟𝑥 </a:t>
            </a:r>
            <a:r>
              <a:rPr dirty="0" sz="1400">
                <a:latin typeface="Cambria Math"/>
                <a:cs typeface="Cambria Math"/>
              </a:rPr>
              <a:t>= 0 </a:t>
            </a:r>
            <a:r>
              <a:rPr dirty="0" sz="1400">
                <a:latin typeface="Times New Roman"/>
                <a:cs typeface="Times New Roman"/>
              </a:rPr>
              <a:t>………. </a:t>
            </a:r>
            <a:r>
              <a:rPr dirty="0" sz="1400" spc="-5">
                <a:latin typeface="Times New Roman"/>
                <a:cs typeface="Times New Roman"/>
              </a:rPr>
              <a:t>(23) since </a:t>
            </a:r>
            <a:r>
              <a:rPr dirty="0" sz="1400" spc="60">
                <a:latin typeface="Cambria Math"/>
                <a:cs typeface="Cambria Math"/>
              </a:rPr>
              <a:t>𝑒</a:t>
            </a:r>
            <a:r>
              <a:rPr dirty="0" baseline="27777" sz="1500" spc="89">
                <a:latin typeface="Cambria Math"/>
                <a:cs typeface="Cambria Math"/>
              </a:rPr>
              <a:t>𝑟𝑥 </a:t>
            </a:r>
            <a:r>
              <a:rPr dirty="0" sz="1400">
                <a:latin typeface="Cambria Math"/>
                <a:cs typeface="Cambria Math"/>
              </a:rPr>
              <a:t>≠ 0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40">
                <a:latin typeface="Cambria Math"/>
                <a:cs typeface="Cambria Math"/>
              </a:rPr>
              <a:t>𝑎𝑟</a:t>
            </a:r>
            <a:r>
              <a:rPr dirty="0" baseline="27777" sz="1500" spc="6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5">
                <a:latin typeface="Cambria Math"/>
                <a:cs typeface="Cambria Math"/>
              </a:rPr>
              <a:t>𝑏𝑟 </a:t>
            </a:r>
            <a:r>
              <a:rPr dirty="0" sz="1400">
                <a:latin typeface="Cambria Math"/>
                <a:cs typeface="Cambria Math"/>
              </a:rPr>
              <a:t>+ 𝑐 = 0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(24)</a:t>
            </a:r>
            <a:endParaRPr sz="1400">
              <a:latin typeface="Times New Roman"/>
              <a:cs typeface="Times New Roman"/>
            </a:endParaRPr>
          </a:p>
          <a:p>
            <a:pPr marL="12700" marR="11430">
              <a:lnSpc>
                <a:spcPct val="1436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Now the </a:t>
            </a:r>
            <a:r>
              <a:rPr dirty="0" sz="1400" spc="-10">
                <a:latin typeface="Times New Roman"/>
                <a:cs typeface="Times New Roman"/>
              </a:rPr>
              <a:t>roots </a:t>
            </a:r>
            <a:r>
              <a:rPr dirty="0" sz="1400" spc="-5">
                <a:latin typeface="Times New Roman"/>
                <a:cs typeface="Times New Roman"/>
              </a:rPr>
              <a:t>of eq.(24) and according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these roots the solution </a:t>
            </a:r>
            <a:r>
              <a:rPr dirty="0" sz="1400">
                <a:latin typeface="Times New Roman"/>
                <a:cs typeface="Times New Roman"/>
              </a:rPr>
              <a:t>of  eq.(22) </a:t>
            </a:r>
            <a:r>
              <a:rPr dirty="0" sz="1400" spc="-10">
                <a:latin typeface="Times New Roman"/>
                <a:cs typeface="Times New Roman"/>
              </a:rPr>
              <a:t>will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be: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60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85">
                <a:latin typeface="Cambria Math"/>
                <a:cs typeface="Cambria Math"/>
              </a:rPr>
              <a:t>𝑟</a:t>
            </a:r>
            <a:r>
              <a:rPr dirty="0" baseline="-16666" sz="1500" spc="-127">
                <a:latin typeface="Cambria Math"/>
                <a:cs typeface="Cambria Math"/>
              </a:rPr>
              <a:t>1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70">
                <a:latin typeface="Cambria Math"/>
                <a:cs typeface="Cambria Math"/>
              </a:rPr>
              <a:t>𝑟</a:t>
            </a:r>
            <a:r>
              <a:rPr dirty="0" baseline="-16666" sz="1500" spc="-104">
                <a:latin typeface="Cambria Math"/>
                <a:cs typeface="Cambria Math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equal real numbers then </a:t>
            </a:r>
            <a:r>
              <a:rPr dirty="0" sz="1400">
                <a:latin typeface="Cambria Math"/>
                <a:cs typeface="Cambria Math"/>
              </a:rPr>
              <a:t>𝑦 =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𝑒</a:t>
            </a:r>
            <a:r>
              <a:rPr dirty="0" baseline="27777" sz="1500" spc="44">
                <a:latin typeface="Cambria Math"/>
                <a:cs typeface="Cambria Math"/>
              </a:rPr>
              <a:t>𝑟𝑥</a:t>
            </a:r>
            <a:r>
              <a:rPr dirty="0" sz="1400" spc="30">
                <a:latin typeface="Cambria Math"/>
                <a:cs typeface="Cambria Math"/>
              </a:rPr>
              <a:t>(𝑐</a:t>
            </a:r>
            <a:r>
              <a:rPr dirty="0" baseline="-16666" sz="1500" spc="44">
                <a:latin typeface="Cambria Math"/>
                <a:cs typeface="Cambria Math"/>
              </a:rPr>
              <a:t>1</a:t>
            </a:r>
            <a:r>
              <a:rPr dirty="0" sz="1400" spc="30">
                <a:latin typeface="Times New Roman"/>
                <a:cs typeface="Times New Roman"/>
              </a:rPr>
              <a:t>+</a:t>
            </a:r>
            <a:r>
              <a:rPr dirty="0" sz="1400" spc="30">
                <a:latin typeface="Cambria Math"/>
                <a:cs typeface="Cambria Math"/>
              </a:rPr>
              <a:t>𝑥𝑐</a:t>
            </a:r>
            <a:r>
              <a:rPr dirty="0" baseline="-16666" sz="1500" spc="44">
                <a:latin typeface="Cambria Math"/>
                <a:cs typeface="Cambria Math"/>
              </a:rPr>
              <a:t>2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80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85">
                <a:latin typeface="Cambria Math"/>
                <a:cs typeface="Cambria Math"/>
              </a:rPr>
              <a:t>𝑟</a:t>
            </a:r>
            <a:r>
              <a:rPr dirty="0" baseline="-16666" sz="1500" spc="-127">
                <a:latin typeface="Cambria Math"/>
                <a:cs typeface="Cambria Math"/>
              </a:rPr>
              <a:t>1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70">
                <a:latin typeface="Cambria Math"/>
                <a:cs typeface="Cambria Math"/>
              </a:rPr>
              <a:t>𝑟</a:t>
            </a:r>
            <a:r>
              <a:rPr dirty="0" baseline="-16666" sz="1500" spc="-104">
                <a:latin typeface="Cambria Math"/>
                <a:cs typeface="Cambria Math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not equal </a:t>
            </a:r>
            <a:r>
              <a:rPr dirty="0" sz="1400">
                <a:latin typeface="Times New Roman"/>
                <a:cs typeface="Times New Roman"/>
              </a:rPr>
              <a:t>real </a:t>
            </a:r>
            <a:r>
              <a:rPr dirty="0" sz="1400" spc="-5">
                <a:latin typeface="Times New Roman"/>
                <a:cs typeface="Times New Roman"/>
              </a:rPr>
              <a:t>numbers then </a:t>
            </a:r>
            <a:r>
              <a:rPr dirty="0" sz="1400">
                <a:latin typeface="Cambria Math"/>
                <a:cs typeface="Cambria Math"/>
              </a:rPr>
              <a:t>𝑦 </a:t>
            </a:r>
            <a:r>
              <a:rPr dirty="0" sz="1400" spc="20">
                <a:latin typeface="Times New Roman"/>
                <a:cs typeface="Times New Roman"/>
              </a:rPr>
              <a:t>=</a:t>
            </a:r>
            <a:r>
              <a:rPr dirty="0" sz="1400" spc="20">
                <a:latin typeface="Cambria Math"/>
                <a:cs typeface="Cambria Math"/>
              </a:rPr>
              <a:t>(𝑐</a:t>
            </a:r>
            <a:r>
              <a:rPr dirty="0" baseline="-16666" sz="1500" spc="30">
                <a:latin typeface="Cambria Math"/>
                <a:cs typeface="Cambria Math"/>
              </a:rPr>
              <a:t>1</a:t>
            </a:r>
            <a:r>
              <a:rPr dirty="0" sz="1400" spc="20">
                <a:latin typeface="Cambria Math"/>
                <a:cs typeface="Cambria Math"/>
              </a:rPr>
              <a:t>𝑒</a:t>
            </a:r>
            <a:r>
              <a:rPr dirty="0" baseline="27777" sz="1500" spc="30">
                <a:latin typeface="Cambria Math"/>
                <a:cs typeface="Cambria Math"/>
              </a:rPr>
              <a:t>𝑟</a:t>
            </a:r>
            <a:r>
              <a:rPr dirty="0" baseline="20833" sz="1200" spc="30">
                <a:latin typeface="Cambria Math"/>
                <a:cs typeface="Cambria Math"/>
              </a:rPr>
              <a:t>1</a:t>
            </a:r>
            <a:r>
              <a:rPr dirty="0" baseline="27777" sz="1500" spc="30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30">
                <a:latin typeface="Cambria Math"/>
                <a:cs typeface="Cambria Math"/>
              </a:rPr>
              <a:t>𝑐</a:t>
            </a:r>
            <a:r>
              <a:rPr dirty="0" baseline="-16666" sz="1500" spc="44">
                <a:latin typeface="Cambria Math"/>
                <a:cs typeface="Cambria Math"/>
              </a:rPr>
              <a:t>2</a:t>
            </a:r>
            <a:r>
              <a:rPr dirty="0" sz="1400" spc="30">
                <a:latin typeface="Cambria Math"/>
                <a:cs typeface="Cambria Math"/>
              </a:rPr>
              <a:t>𝑒</a:t>
            </a:r>
            <a:r>
              <a:rPr dirty="0" baseline="27777" sz="1500" spc="44">
                <a:latin typeface="Cambria Math"/>
                <a:cs typeface="Cambria Math"/>
              </a:rPr>
              <a:t>𝑟</a:t>
            </a:r>
            <a:r>
              <a:rPr dirty="0" baseline="20833" sz="1200" spc="44">
                <a:latin typeface="Cambria Math"/>
                <a:cs typeface="Cambria Math"/>
              </a:rPr>
              <a:t>2</a:t>
            </a:r>
            <a:r>
              <a:rPr dirty="0" baseline="27777" sz="1500" spc="44">
                <a:latin typeface="Cambria Math"/>
                <a:cs typeface="Cambria Math"/>
              </a:rPr>
              <a:t>𝑥</a:t>
            </a:r>
            <a:r>
              <a:rPr dirty="0" baseline="27777" sz="1500" spc="12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469265" indent="-228600">
              <a:lnSpc>
                <a:spcPct val="100000"/>
              </a:lnSpc>
              <a:spcBef>
                <a:spcPts val="780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85">
                <a:latin typeface="Cambria Math"/>
                <a:cs typeface="Cambria Math"/>
              </a:rPr>
              <a:t>𝑟</a:t>
            </a:r>
            <a:r>
              <a:rPr dirty="0" baseline="-16666" sz="1500" spc="-127">
                <a:latin typeface="Cambria Math"/>
                <a:cs typeface="Cambria Math"/>
              </a:rPr>
              <a:t>1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70">
                <a:latin typeface="Cambria Math"/>
                <a:cs typeface="Cambria Math"/>
              </a:rPr>
              <a:t>𝑟</a:t>
            </a:r>
            <a:r>
              <a:rPr dirty="0" baseline="-16666" sz="1500" spc="-104">
                <a:latin typeface="Cambria Math"/>
                <a:cs typeface="Cambria Math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complex conjugated numbers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𝑦 = </a:t>
            </a:r>
            <a:r>
              <a:rPr dirty="0" sz="1400" spc="20">
                <a:latin typeface="Cambria Math"/>
                <a:cs typeface="Cambria Math"/>
              </a:rPr>
              <a:t>𝑒</a:t>
            </a:r>
            <a:r>
              <a:rPr dirty="0" baseline="27777" sz="1500" spc="30">
                <a:latin typeface="Cambria Math"/>
                <a:cs typeface="Cambria Math"/>
              </a:rPr>
              <a:t>∝𝑥</a:t>
            </a:r>
            <a:r>
              <a:rPr dirty="0" sz="1400" spc="20">
                <a:latin typeface="Cambria Math"/>
                <a:cs typeface="Cambria Math"/>
              </a:rPr>
              <a:t>(𝑐</a:t>
            </a:r>
            <a:r>
              <a:rPr dirty="0" baseline="-16666" sz="1500" spc="30">
                <a:latin typeface="Cambria Math"/>
                <a:cs typeface="Cambria Math"/>
              </a:rPr>
              <a:t>1</a:t>
            </a:r>
            <a:r>
              <a:rPr dirty="0" sz="1400" spc="20">
                <a:latin typeface="Cambria Math"/>
                <a:cs typeface="Cambria Math"/>
              </a:rPr>
              <a:t>𝑐𝑜𝑠𝛽𝑥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0">
                <a:latin typeface="Cambria Math"/>
                <a:cs typeface="Cambria Math"/>
              </a:rPr>
              <a:t>𝑐</a:t>
            </a:r>
            <a:r>
              <a:rPr dirty="0" baseline="-16666" sz="1500" spc="-15">
                <a:latin typeface="Cambria Math"/>
                <a:cs typeface="Cambria Math"/>
              </a:rPr>
              <a:t>2</a:t>
            </a:r>
            <a:r>
              <a:rPr dirty="0" baseline="-16666" sz="15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𝑠𝑖𝑛𝛽𝑥)</a:t>
            </a:r>
            <a:endParaRPr sz="1400">
              <a:latin typeface="Cambria Math"/>
              <a:cs typeface="Cambria Math"/>
            </a:endParaRPr>
          </a:p>
          <a:p>
            <a:pPr marL="12700" marR="6350">
              <a:lnSpc>
                <a:spcPct val="14500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>
                <a:latin typeface="Cambria Math"/>
                <a:cs typeface="Cambria Math"/>
              </a:rPr>
              <a:t>𝑐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, </a:t>
            </a:r>
            <a:r>
              <a:rPr dirty="0" sz="1400" spc="5">
                <a:latin typeface="Cambria Math"/>
                <a:cs typeface="Cambria Math"/>
              </a:rPr>
              <a:t>𝑐</a:t>
            </a:r>
            <a:r>
              <a:rPr dirty="0" baseline="-16666" sz="1500" spc="7">
                <a:latin typeface="Cambria Math"/>
                <a:cs typeface="Cambria Math"/>
              </a:rPr>
              <a:t>2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constants and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>
                <a:latin typeface="Cambria Math"/>
                <a:cs typeface="Cambria Math"/>
              </a:rPr>
              <a:t>∝, </a:t>
            </a:r>
            <a:r>
              <a:rPr dirty="0" sz="1400" spc="15">
                <a:latin typeface="Cambria Math"/>
                <a:cs typeface="Cambria Math"/>
              </a:rPr>
              <a:t>𝛽)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real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imaginary parts of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complex root.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1205839"/>
            <a:ext cx="3554729" cy="158750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56515">
              <a:lnSpc>
                <a:spcPct val="100000"/>
              </a:lnSpc>
              <a:spcBef>
                <a:spcPts val="855"/>
              </a:spcBef>
            </a:pPr>
            <a:r>
              <a:rPr dirty="0" sz="1400" spc="-5">
                <a:latin typeface="Times New Roman"/>
                <a:cs typeface="Times New Roman"/>
              </a:rPr>
              <a:t>Ex13/ Solve </a:t>
            </a:r>
            <a:r>
              <a:rPr dirty="0" sz="1400" spc="-310">
                <a:latin typeface="Cambria Math"/>
                <a:cs typeface="Cambria Math"/>
              </a:rPr>
              <a:t>𝑦̿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210">
                <a:latin typeface="Cambria Math"/>
                <a:cs typeface="Cambria Math"/>
              </a:rPr>
              <a:t>6𝑦̅ </a:t>
            </a:r>
            <a:r>
              <a:rPr dirty="0" sz="1400">
                <a:latin typeface="Cambria Math"/>
                <a:cs typeface="Cambria Math"/>
              </a:rPr>
              <a:t>+13𝑦 =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2045970" algn="l"/>
              </a:tabLst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Cambria Math"/>
                <a:cs typeface="Cambria Math"/>
              </a:rPr>
              <a:t>𝑦  =   </a:t>
            </a:r>
            <a:r>
              <a:rPr dirty="0" sz="1400" spc="60">
                <a:latin typeface="Cambria Math"/>
                <a:cs typeface="Cambria Math"/>
              </a:rPr>
              <a:t>𝑒</a:t>
            </a:r>
            <a:r>
              <a:rPr dirty="0" baseline="27777" sz="1500" spc="89">
                <a:latin typeface="Cambria Math"/>
                <a:cs typeface="Cambria Math"/>
              </a:rPr>
              <a:t>𝑟𝑥   </a:t>
            </a:r>
            <a:r>
              <a:rPr dirty="0" sz="1400">
                <a:latin typeface="Cambria Math"/>
                <a:cs typeface="Cambria Math"/>
              </a:rPr>
              <a:t>→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-310">
                <a:latin typeface="Cambria Math"/>
                <a:cs typeface="Cambria Math"/>
              </a:rPr>
              <a:t>𝑦̅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𝑟𝑒</a:t>
            </a:r>
            <a:r>
              <a:rPr dirty="0" baseline="27777" sz="1500" spc="75">
                <a:latin typeface="Cambria Math"/>
                <a:cs typeface="Cambria Math"/>
              </a:rPr>
              <a:t>𝑟𝑥	</a:t>
            </a: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sz="1400" spc="-310">
                <a:latin typeface="Cambria Math"/>
                <a:cs typeface="Cambria Math"/>
              </a:rPr>
              <a:t>𝑦̿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𝑟</a:t>
            </a:r>
            <a:r>
              <a:rPr dirty="0" baseline="27777" sz="1500" spc="97">
                <a:latin typeface="Cambria Math"/>
                <a:cs typeface="Cambria Math"/>
              </a:rPr>
              <a:t>2</a:t>
            </a:r>
            <a:r>
              <a:rPr dirty="0" sz="1400" spc="65">
                <a:latin typeface="Cambria Math"/>
                <a:cs typeface="Cambria Math"/>
              </a:rPr>
              <a:t>𝑒</a:t>
            </a:r>
            <a:r>
              <a:rPr dirty="0" baseline="27777" sz="1500" spc="97">
                <a:latin typeface="Cambria Math"/>
                <a:cs typeface="Cambria Math"/>
              </a:rPr>
              <a:t>𝑟𝑥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65">
                <a:latin typeface="Cambria Math"/>
                <a:cs typeface="Cambria Math"/>
              </a:rPr>
              <a:t>𝑟</a:t>
            </a:r>
            <a:r>
              <a:rPr dirty="0" baseline="27777" sz="1500" spc="97">
                <a:latin typeface="Cambria Math"/>
                <a:cs typeface="Cambria Math"/>
              </a:rPr>
              <a:t>2</a:t>
            </a:r>
            <a:r>
              <a:rPr dirty="0" sz="1400" spc="65">
                <a:latin typeface="Cambria Math"/>
                <a:cs typeface="Cambria Math"/>
              </a:rPr>
              <a:t>𝑒</a:t>
            </a:r>
            <a:r>
              <a:rPr dirty="0" baseline="27777" sz="1500" spc="97">
                <a:latin typeface="Cambria Math"/>
                <a:cs typeface="Cambria Math"/>
              </a:rPr>
              <a:t>𝑟𝑥 </a:t>
            </a:r>
            <a:r>
              <a:rPr dirty="0" sz="1400">
                <a:latin typeface="Cambria Math"/>
                <a:cs typeface="Cambria Math"/>
              </a:rPr>
              <a:t>− 6 </a:t>
            </a:r>
            <a:r>
              <a:rPr dirty="0" sz="1400" spc="50">
                <a:latin typeface="Cambria Math"/>
                <a:cs typeface="Cambria Math"/>
              </a:rPr>
              <a:t>𝑟𝑒</a:t>
            </a:r>
            <a:r>
              <a:rPr dirty="0" baseline="27777" sz="1500" spc="75">
                <a:latin typeface="Cambria Math"/>
                <a:cs typeface="Cambria Math"/>
              </a:rPr>
              <a:t>𝑟𝑥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35">
                <a:latin typeface="Cambria Math"/>
                <a:cs typeface="Cambria Math"/>
              </a:rPr>
              <a:t>13𝑒</a:t>
            </a:r>
            <a:r>
              <a:rPr dirty="0" baseline="27777" sz="1500" spc="52">
                <a:latin typeface="Cambria Math"/>
                <a:cs typeface="Cambria Math"/>
              </a:rPr>
              <a:t>𝑟𝑥 </a:t>
            </a:r>
            <a:r>
              <a:rPr dirty="0" sz="1400">
                <a:latin typeface="Cambria Math"/>
                <a:cs typeface="Cambria Math"/>
              </a:rPr>
              <a:t>= 0 </a:t>
            </a: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 spc="60">
                <a:latin typeface="Cambria Math"/>
                <a:cs typeface="Cambria Math"/>
              </a:rPr>
              <a:t>𝑒</a:t>
            </a:r>
            <a:r>
              <a:rPr dirty="0" baseline="27777" sz="1500" spc="89">
                <a:latin typeface="Cambria Math"/>
                <a:cs typeface="Cambria Math"/>
              </a:rPr>
              <a:t>𝑟𝑥 </a:t>
            </a:r>
            <a:r>
              <a:rPr dirty="0" sz="1400">
                <a:latin typeface="Cambria Math"/>
                <a:cs typeface="Cambria Math"/>
              </a:rPr>
              <a:t>≠ 0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45">
                <a:latin typeface="Cambria Math"/>
                <a:cs typeface="Cambria Math"/>
              </a:rPr>
              <a:t>𝑟</a:t>
            </a:r>
            <a:r>
              <a:rPr dirty="0" baseline="27777" sz="1500" spc="6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− 6 𝑟 + 13 =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2945637"/>
            <a:ext cx="295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𝑟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52854" y="2927095"/>
            <a:ext cx="386080" cy="0"/>
          </a:xfrm>
          <a:custGeom>
            <a:avLst/>
            <a:gdLst/>
            <a:ahLst/>
            <a:cxnLst/>
            <a:rect l="l" t="t" r="r" b="b"/>
            <a:pathLst>
              <a:path w="386080" h="0">
                <a:moveTo>
                  <a:pt x="0" y="0"/>
                </a:moveTo>
                <a:lnTo>
                  <a:pt x="38557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55442" y="2928619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4" h="0">
                <a:moveTo>
                  <a:pt x="0" y="0"/>
                </a:moveTo>
                <a:lnTo>
                  <a:pt x="239268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88694" y="2849625"/>
            <a:ext cx="1419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baseline="2777" sz="1500" spc="-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777" sz="1500" spc="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6±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√</a:t>
            </a:r>
            <a:r>
              <a:rPr dirty="0" u="sng" baseline="2777" sz="1500" spc="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36−52</a:t>
            </a:r>
            <a:r>
              <a:rPr dirty="0" baseline="2777" sz="1500" spc="7">
                <a:latin typeface="Cambria Math"/>
                <a:cs typeface="Cambria Math"/>
              </a:rPr>
              <a:t> </a:t>
            </a:r>
            <a:r>
              <a:rPr dirty="0" baseline="-29761" sz="2100">
                <a:latin typeface="Cambria Math"/>
                <a:cs typeface="Cambria Math"/>
              </a:rPr>
              <a:t>=</a:t>
            </a:r>
            <a:r>
              <a:rPr dirty="0" u="sng" baseline="1984" sz="2100" spc="31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6±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√</a:t>
            </a:r>
            <a:r>
              <a:rPr dirty="0" u="sng" baseline="2777" sz="1500" spc="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−16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70633" y="3087369"/>
            <a:ext cx="92836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2010" algn="l"/>
              </a:tabLst>
            </a:pP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70330" y="8999219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29080" y="3206470"/>
            <a:ext cx="5304790" cy="5995035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𝑟 = 3 ±</a:t>
            </a:r>
            <a:r>
              <a:rPr dirty="0" sz="1400" spc="-15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𝑗2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Cambria Math"/>
                <a:cs typeface="Cambria Math"/>
              </a:rPr>
              <a:t>𝑦 = </a:t>
            </a:r>
            <a:r>
              <a:rPr dirty="0" sz="1400" spc="20">
                <a:latin typeface="Cambria Math"/>
                <a:cs typeface="Cambria Math"/>
              </a:rPr>
              <a:t>𝑒</a:t>
            </a:r>
            <a:r>
              <a:rPr dirty="0" baseline="27777" sz="1500" spc="30">
                <a:latin typeface="Cambria Math"/>
                <a:cs typeface="Cambria Math"/>
              </a:rPr>
              <a:t>3𝑥</a:t>
            </a:r>
            <a:r>
              <a:rPr dirty="0" sz="1400" spc="20">
                <a:latin typeface="Cambria Math"/>
                <a:cs typeface="Cambria Math"/>
              </a:rPr>
              <a:t>(𝑐</a:t>
            </a:r>
            <a:r>
              <a:rPr dirty="0" baseline="-16666" sz="1500" spc="30">
                <a:latin typeface="Cambria Math"/>
                <a:cs typeface="Cambria Math"/>
              </a:rPr>
              <a:t>1</a:t>
            </a:r>
            <a:r>
              <a:rPr dirty="0" sz="1400" spc="20">
                <a:latin typeface="Cambria Math"/>
                <a:cs typeface="Cambria Math"/>
              </a:rPr>
              <a:t>𝑐𝑜𝑠2𝑥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0">
                <a:latin typeface="Cambria Math"/>
                <a:cs typeface="Cambria Math"/>
              </a:rPr>
              <a:t>𝑐</a:t>
            </a:r>
            <a:r>
              <a:rPr dirty="0" baseline="-16666" sz="1500" spc="-15">
                <a:latin typeface="Cambria Math"/>
                <a:cs typeface="Cambria Math"/>
              </a:rPr>
              <a:t>2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𝑠𝑖𝑛2𝑥)</a:t>
            </a:r>
            <a:endParaRPr sz="1400">
              <a:latin typeface="Cambria Math"/>
              <a:cs typeface="Cambria Math"/>
            </a:endParaRPr>
          </a:p>
          <a:p>
            <a:pPr marL="469265" indent="-228600">
              <a:lnSpc>
                <a:spcPct val="100000"/>
              </a:lnSpc>
              <a:spcBef>
                <a:spcPts val="750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Non-Homogeneous 2nd Order</a:t>
            </a:r>
            <a:r>
              <a:rPr dirty="0" u="heavy" sz="1600" spc="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D.E.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-5">
                <a:latin typeface="Times New Roman"/>
                <a:cs typeface="Times New Roman"/>
              </a:rPr>
              <a:t>Consider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non homogeneous linear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2700" marR="1148715">
              <a:lnSpc>
                <a:spcPts val="1620"/>
              </a:lnSpc>
              <a:spcBef>
                <a:spcPts val="869"/>
              </a:spcBef>
            </a:pPr>
            <a:r>
              <a:rPr dirty="0" sz="1400" spc="35">
                <a:latin typeface="Cambria Math"/>
                <a:cs typeface="Cambria Math"/>
              </a:rPr>
              <a:t>𝑎</a:t>
            </a:r>
            <a:r>
              <a:rPr dirty="0" baseline="-16666" sz="1500" spc="52">
                <a:latin typeface="Cambria Math"/>
                <a:cs typeface="Cambria Math"/>
              </a:rPr>
              <a:t>𝑛 </a:t>
            </a:r>
            <a:r>
              <a:rPr dirty="0" sz="1400" spc="70">
                <a:latin typeface="Cambria Math"/>
                <a:cs typeface="Cambria Math"/>
              </a:rPr>
              <a:t>𝑦</a:t>
            </a:r>
            <a:r>
              <a:rPr dirty="0" baseline="27777" sz="1500" spc="104">
                <a:latin typeface="Cambria Math"/>
                <a:cs typeface="Cambria Math"/>
              </a:rPr>
              <a:t>𝑛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35">
                <a:latin typeface="Cambria Math"/>
                <a:cs typeface="Cambria Math"/>
              </a:rPr>
              <a:t>𝑎</a:t>
            </a:r>
            <a:r>
              <a:rPr dirty="0" baseline="-16666" sz="1500" spc="52">
                <a:latin typeface="Cambria Math"/>
                <a:cs typeface="Cambria Math"/>
              </a:rPr>
              <a:t>𝑛−1</a:t>
            </a:r>
            <a:r>
              <a:rPr dirty="0" sz="1400" spc="35">
                <a:latin typeface="Cambria Math"/>
                <a:cs typeface="Cambria Math"/>
              </a:rPr>
              <a:t>𝑦</a:t>
            </a:r>
            <a:r>
              <a:rPr dirty="0" baseline="27777" sz="1500" spc="52">
                <a:latin typeface="Cambria Math"/>
                <a:cs typeface="Cambria Math"/>
              </a:rPr>
              <a:t>𝑛−1 </a:t>
            </a:r>
            <a:r>
              <a:rPr dirty="0" sz="1400">
                <a:latin typeface="Cambria Math"/>
                <a:cs typeface="Cambria Math"/>
              </a:rPr>
              <a:t>+ … … + </a:t>
            </a:r>
            <a:r>
              <a:rPr dirty="0" sz="1400" spc="25">
                <a:latin typeface="Cambria Math"/>
                <a:cs typeface="Cambria Math"/>
              </a:rPr>
              <a:t>𝑎</a:t>
            </a:r>
            <a:r>
              <a:rPr dirty="0" baseline="-16666" sz="1500" spc="37">
                <a:latin typeface="Cambria Math"/>
                <a:cs typeface="Cambria Math"/>
              </a:rPr>
              <a:t>0</a:t>
            </a:r>
            <a:r>
              <a:rPr dirty="0" sz="1400" spc="25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0">
                <a:latin typeface="Cambria Math"/>
                <a:cs typeface="Cambria Math"/>
              </a:rPr>
              <a:t>𝑔(𝑥</a:t>
            </a:r>
            <a:r>
              <a:rPr dirty="0" sz="1400" spc="10" i="1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………. (25)  </a:t>
            </a:r>
            <a:r>
              <a:rPr dirty="0" sz="1400" spc="-5">
                <a:latin typeface="Times New Roman"/>
                <a:cs typeface="Times New Roman"/>
              </a:rPr>
              <a:t>The general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such equation is </a:t>
            </a:r>
            <a:r>
              <a:rPr dirty="0" sz="1400">
                <a:latin typeface="Times New Roman"/>
                <a:cs typeface="Times New Roman"/>
              </a:rPr>
              <a:t>of the</a:t>
            </a:r>
            <a:r>
              <a:rPr dirty="0" sz="1400" spc="-5">
                <a:latin typeface="Times New Roman"/>
                <a:cs typeface="Times New Roman"/>
              </a:rPr>
              <a:t> form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400">
                <a:latin typeface="Cambria Math"/>
                <a:cs typeface="Cambria Math"/>
              </a:rPr>
              <a:t>𝑦 =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-16666" sz="1500" spc="7">
                <a:latin typeface="Cambria Math"/>
                <a:cs typeface="Cambria Math"/>
              </a:rPr>
              <a:t>ℎ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</a:t>
            </a:r>
            <a:endParaRPr baseline="-16666" sz="1500">
              <a:latin typeface="Cambria Math"/>
              <a:cs typeface="Cambria Math"/>
            </a:endParaRPr>
          </a:p>
          <a:p>
            <a:pPr marL="12700" marR="5080">
              <a:lnSpc>
                <a:spcPct val="149300"/>
              </a:lnSpc>
              <a:spcBef>
                <a:spcPts val="12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-16666" sz="1500" spc="7">
                <a:latin typeface="Cambria Math"/>
                <a:cs typeface="Cambria Math"/>
              </a:rPr>
              <a:t>ℎ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general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homogeneous equation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called the particular solution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depends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non homogeneous </a:t>
            </a:r>
            <a:r>
              <a:rPr dirty="0" sz="1400">
                <a:latin typeface="Times New Roman"/>
                <a:cs typeface="Times New Roman"/>
              </a:rPr>
              <a:t>part.  </a:t>
            </a:r>
            <a:r>
              <a:rPr dirty="0" sz="1400" spc="-5">
                <a:latin typeface="Times New Roman"/>
                <a:cs typeface="Times New Roman"/>
              </a:rPr>
              <a:t>To solve this </a:t>
            </a:r>
            <a:r>
              <a:rPr dirty="0" sz="1400" spc="-10">
                <a:latin typeface="Times New Roman"/>
                <a:cs typeface="Times New Roman"/>
              </a:rPr>
              <a:t>equation </a:t>
            </a:r>
            <a:r>
              <a:rPr dirty="0" sz="1400" spc="-5">
                <a:latin typeface="Times New Roman"/>
                <a:cs typeface="Times New Roman"/>
              </a:rPr>
              <a:t>the following </a:t>
            </a:r>
            <a:r>
              <a:rPr dirty="0" sz="1400" spc="-10">
                <a:latin typeface="Times New Roman"/>
                <a:cs typeface="Times New Roman"/>
              </a:rPr>
              <a:t>steps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applied</a:t>
            </a:r>
            <a:endParaRPr sz="1400">
              <a:latin typeface="Times New Roman"/>
              <a:cs typeface="Times New Roman"/>
            </a:endParaRPr>
          </a:p>
          <a:p>
            <a:pPr marL="240665" marR="2527300">
              <a:lnSpc>
                <a:spcPts val="2460"/>
              </a:lnSpc>
              <a:spcBef>
                <a:spcPts val="19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Find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-16666" sz="1500" spc="7">
                <a:latin typeface="Cambria Math"/>
                <a:cs typeface="Cambria Math"/>
              </a:rPr>
              <a:t>ℎ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illustrated previously  </a:t>
            </a: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">
                <a:latin typeface="Times New Roman"/>
                <a:cs typeface="Times New Roman"/>
              </a:rPr>
              <a:t>Find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baseline="-16666" sz="1500">
                <a:latin typeface="Cambria Math"/>
                <a:cs typeface="Cambria Math"/>
              </a:rPr>
              <a:t>𝑝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will be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illustrated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Cambria Math"/>
                <a:cs typeface="Cambria Math"/>
              </a:rPr>
              <a:t>3- </a:t>
            </a:r>
            <a:r>
              <a:rPr dirty="0" sz="1400" spc="-5">
                <a:latin typeface="Times New Roman"/>
                <a:cs typeface="Times New Roman"/>
              </a:rPr>
              <a:t>The final solution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>
                <a:latin typeface="Cambria Math"/>
                <a:cs typeface="Cambria Math"/>
              </a:rPr>
              <a:t>𝑦 =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-16666" sz="1500" spc="7">
                <a:latin typeface="Cambria Math"/>
                <a:cs typeface="Cambria Math"/>
              </a:rPr>
              <a:t>ℎ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methods that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used to find the particular solution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0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Undetermined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coefficients</a:t>
            </a:r>
            <a:endParaRPr sz="1400">
              <a:latin typeface="Times New Roman"/>
              <a:cs typeface="Times New Roman"/>
            </a:endParaRPr>
          </a:p>
          <a:p>
            <a:pPr marL="12700" marR="6350" indent="176530">
              <a:lnSpc>
                <a:spcPts val="2440"/>
              </a:lnSpc>
              <a:spcBef>
                <a:spcPts val="195"/>
              </a:spcBef>
            </a:pPr>
            <a:r>
              <a:rPr dirty="0" sz="1400" spc="-5">
                <a:latin typeface="Times New Roman"/>
                <a:cs typeface="Times New Roman"/>
              </a:rPr>
              <a:t>This method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useful when the differential equation has constant  coefficients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function </a:t>
            </a:r>
            <a:r>
              <a:rPr dirty="0" sz="1400" spc="10">
                <a:latin typeface="Cambria Math"/>
                <a:cs typeface="Cambria Math"/>
              </a:rPr>
              <a:t>𝑔(𝑡) </a:t>
            </a:r>
            <a:r>
              <a:rPr dirty="0" sz="1400">
                <a:latin typeface="Times New Roman"/>
                <a:cs typeface="Times New Roman"/>
              </a:rPr>
              <a:t>has a </a:t>
            </a:r>
            <a:r>
              <a:rPr dirty="0" sz="1400" spc="-5">
                <a:latin typeface="Times New Roman"/>
                <a:cs typeface="Times New Roman"/>
              </a:rPr>
              <a:t>special </a:t>
            </a:r>
            <a:r>
              <a:rPr dirty="0" sz="1400" spc="-10">
                <a:latin typeface="Times New Roman"/>
                <a:cs typeface="Times New Roman"/>
              </a:rPr>
              <a:t>form: </a:t>
            </a:r>
            <a:r>
              <a:rPr dirty="0" sz="1400" spc="-5">
                <a:latin typeface="Times New Roman"/>
                <a:cs typeface="Times New Roman"/>
              </a:rPr>
              <a:t>some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linear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400" spc="-5">
                <a:latin typeface="Times New Roman"/>
                <a:cs typeface="Times New Roman"/>
              </a:rPr>
              <a:t>combination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[</a:t>
            </a:r>
            <a:r>
              <a:rPr dirty="0" sz="1400" spc="-5">
                <a:latin typeface="Cambria Math"/>
                <a:cs typeface="Cambria Math"/>
              </a:rPr>
              <a:t>𝐴, </a:t>
            </a:r>
            <a:r>
              <a:rPr dirty="0" sz="1400" spc="75">
                <a:latin typeface="Cambria Math"/>
                <a:cs typeface="Cambria Math"/>
              </a:rPr>
              <a:t>𝑡</a:t>
            </a:r>
            <a:r>
              <a:rPr dirty="0" baseline="27777" sz="1500" spc="112">
                <a:latin typeface="Cambria Math"/>
                <a:cs typeface="Cambria Math"/>
              </a:rPr>
              <a:t>𝑛</a:t>
            </a:r>
            <a:r>
              <a:rPr dirty="0" sz="1400" spc="75">
                <a:latin typeface="Times New Roman"/>
                <a:cs typeface="Times New Roman"/>
              </a:rPr>
              <a:t>; </a:t>
            </a:r>
            <a:r>
              <a:rPr dirty="0" sz="1400" spc="45">
                <a:latin typeface="Cambria Math"/>
                <a:cs typeface="Cambria Math"/>
              </a:rPr>
              <a:t>𝑒</a:t>
            </a:r>
            <a:r>
              <a:rPr dirty="0" baseline="27777" sz="1500" spc="67">
                <a:latin typeface="Cambria Math"/>
                <a:cs typeface="Cambria Math"/>
              </a:rPr>
              <a:t>∝𝑡</a:t>
            </a:r>
            <a:r>
              <a:rPr dirty="0" sz="1400" spc="45">
                <a:latin typeface="Times New Roman"/>
                <a:cs typeface="Times New Roman"/>
              </a:rPr>
              <a:t>, </a:t>
            </a:r>
            <a:r>
              <a:rPr dirty="0" sz="1400" spc="20">
                <a:latin typeface="Cambria Math"/>
                <a:cs typeface="Cambria Math"/>
              </a:rPr>
              <a:t>𝑒</a:t>
            </a:r>
            <a:r>
              <a:rPr dirty="0" baseline="27777" sz="1500" spc="30">
                <a:latin typeface="Cambria Math"/>
                <a:cs typeface="Cambria Math"/>
              </a:rPr>
              <a:t>∝𝑡</a:t>
            </a:r>
            <a:r>
              <a:rPr dirty="0" sz="1400" spc="20">
                <a:latin typeface="Times New Roman"/>
                <a:cs typeface="Times New Roman"/>
              </a:rPr>
              <a:t>cos(</a:t>
            </a:r>
            <a:r>
              <a:rPr dirty="0" sz="1400" spc="20">
                <a:latin typeface="Cambria Math"/>
                <a:cs typeface="Cambria Math"/>
              </a:rPr>
              <a:t>𝛽</a:t>
            </a:r>
            <a:r>
              <a:rPr dirty="0" sz="1400" spc="20">
                <a:latin typeface="Times New Roman"/>
                <a:cs typeface="Times New Roman"/>
              </a:rPr>
              <a:t>t); </a:t>
            </a:r>
            <a:r>
              <a:rPr dirty="0" sz="1400" spc="15">
                <a:latin typeface="Cambria Math"/>
                <a:cs typeface="Cambria Math"/>
              </a:rPr>
              <a:t>𝑒</a:t>
            </a:r>
            <a:r>
              <a:rPr dirty="0" baseline="27777" sz="1500" spc="22">
                <a:latin typeface="Cambria Math"/>
                <a:cs typeface="Cambria Math"/>
              </a:rPr>
              <a:t>∝𝑡</a:t>
            </a:r>
            <a:r>
              <a:rPr dirty="0" sz="1400" spc="15">
                <a:latin typeface="Times New Roman"/>
                <a:cs typeface="Times New Roman"/>
              </a:rPr>
              <a:t>sin(</a:t>
            </a:r>
            <a:r>
              <a:rPr dirty="0" sz="1400" spc="15">
                <a:latin typeface="Cambria Math"/>
                <a:cs typeface="Cambria Math"/>
              </a:rPr>
              <a:t>𝛽</a:t>
            </a:r>
            <a:r>
              <a:rPr dirty="0" sz="1400" spc="15">
                <a:latin typeface="Times New Roman"/>
                <a:cs typeface="Times New Roman"/>
              </a:rPr>
              <a:t>t)]: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Cambria Math"/>
                <a:cs typeface="Cambria Math"/>
              </a:rPr>
              <a:t>𝐴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constant.</a:t>
            </a:r>
            <a:endParaRPr sz="1400">
              <a:latin typeface="Times New Roman"/>
              <a:cs typeface="Times New Roman"/>
            </a:endParaRPr>
          </a:p>
          <a:p>
            <a:pPr algn="ctr" marR="117475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9259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equation (24)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10">
                <a:latin typeface="Cambria Math"/>
                <a:cs typeface="Cambria Math"/>
              </a:rPr>
              <a:t>𝑔(𝑥)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constant then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𝐴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87546" y="3375913"/>
            <a:ext cx="167005" cy="0"/>
          </a:xfrm>
          <a:custGeom>
            <a:avLst/>
            <a:gdLst/>
            <a:ahLst/>
            <a:cxnLst/>
            <a:rect l="l" t="t" r="r" b="b"/>
            <a:pathLst>
              <a:path w="167004" h="0">
                <a:moveTo>
                  <a:pt x="0" y="0"/>
                </a:moveTo>
                <a:lnTo>
                  <a:pt x="1664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29080" y="1202791"/>
            <a:ext cx="3369945" cy="235140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9259" sz="1350" spc="-7">
                <a:latin typeface="Times New Roman"/>
                <a:cs typeface="Times New Roman"/>
              </a:rPr>
              <a:t>14</a:t>
            </a:r>
            <a:r>
              <a:rPr dirty="0" sz="1400" spc="-5">
                <a:latin typeface="Times New Roman"/>
                <a:cs typeface="Times New Roman"/>
              </a:rPr>
              <a:t>/ Solve the </a:t>
            </a:r>
            <a:r>
              <a:rPr dirty="0" sz="1400" spc="-10">
                <a:latin typeface="Times New Roman"/>
                <a:cs typeface="Times New Roman"/>
              </a:rPr>
              <a:t>following </a:t>
            </a:r>
            <a:r>
              <a:rPr dirty="0" sz="1400" spc="-5">
                <a:latin typeface="Times New Roman"/>
                <a:cs typeface="Times New Roman"/>
              </a:rPr>
              <a:t>differential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310">
                <a:latin typeface="Cambria Math"/>
                <a:cs typeface="Cambria Math"/>
              </a:rPr>
              <a:t>𝑦̿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210">
                <a:latin typeface="Cambria Math"/>
                <a:cs typeface="Cambria Math"/>
              </a:rPr>
              <a:t>3𝑦̅ </a:t>
            </a:r>
            <a:r>
              <a:rPr dirty="0" sz="1400">
                <a:latin typeface="Cambria Math"/>
                <a:cs typeface="Cambria Math"/>
              </a:rPr>
              <a:t>−10𝑦 =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45">
                <a:latin typeface="Cambria Math"/>
                <a:cs typeface="Cambria Math"/>
              </a:rPr>
              <a:t>𝑟</a:t>
            </a:r>
            <a:r>
              <a:rPr dirty="0" baseline="27777" sz="1500" spc="6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− 3𝑟 − 10 = 0 →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𝑟 − 5</a:t>
            </a:r>
            <a:r>
              <a:rPr dirty="0" baseline="1984" sz="2100">
                <a:latin typeface="Cambria Math"/>
                <a:cs typeface="Cambria Math"/>
              </a:rPr>
              <a:t>)(</a:t>
            </a:r>
            <a:r>
              <a:rPr dirty="0" sz="1400">
                <a:latin typeface="Cambria Math"/>
                <a:cs typeface="Cambria Math"/>
              </a:rPr>
              <a:t>𝑟 + 2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3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56515">
              <a:lnSpc>
                <a:spcPct val="100000"/>
              </a:lnSpc>
              <a:spcBef>
                <a:spcPts val="830"/>
              </a:spcBef>
            </a:pPr>
            <a:r>
              <a:rPr dirty="0" sz="1400" spc="-85">
                <a:latin typeface="Cambria Math"/>
                <a:cs typeface="Cambria Math"/>
              </a:rPr>
              <a:t>𝑟</a:t>
            </a:r>
            <a:r>
              <a:rPr dirty="0" baseline="-16666" sz="1500" spc="-127">
                <a:latin typeface="Cambria Math"/>
                <a:cs typeface="Cambria Math"/>
              </a:rPr>
              <a:t>1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Cambria Math"/>
                <a:cs typeface="Cambria Math"/>
              </a:rPr>
              <a:t>5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 spc="-70">
                <a:latin typeface="Cambria Math"/>
                <a:cs typeface="Cambria Math"/>
              </a:rPr>
              <a:t>𝑟</a:t>
            </a:r>
            <a:r>
              <a:rPr dirty="0" baseline="-16666" sz="1500" spc="-104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−2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-16666" sz="1500" spc="7">
                <a:latin typeface="Cambria Math"/>
                <a:cs typeface="Cambria Math"/>
              </a:rPr>
              <a:t>ℎ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25">
                <a:latin typeface="Cambria Math"/>
                <a:cs typeface="Cambria Math"/>
              </a:rPr>
              <a:t>𝑐</a:t>
            </a:r>
            <a:r>
              <a:rPr dirty="0" baseline="-16666" sz="1500" spc="-37">
                <a:latin typeface="Cambria Math"/>
                <a:cs typeface="Cambria Math"/>
              </a:rPr>
              <a:t>1 </a:t>
            </a:r>
            <a:r>
              <a:rPr dirty="0" sz="1400" spc="45">
                <a:latin typeface="Cambria Math"/>
                <a:cs typeface="Cambria Math"/>
              </a:rPr>
              <a:t>𝑒</a:t>
            </a:r>
            <a:r>
              <a:rPr dirty="0" baseline="27777" sz="1500" spc="67">
                <a:latin typeface="Cambria Math"/>
                <a:cs typeface="Cambria Math"/>
              </a:rPr>
              <a:t>5𝑥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0">
                <a:latin typeface="Cambria Math"/>
                <a:cs typeface="Cambria Math"/>
              </a:rPr>
              <a:t>𝑐</a:t>
            </a:r>
            <a:r>
              <a:rPr dirty="0" baseline="-16666" sz="1500" spc="-15">
                <a:latin typeface="Cambria Math"/>
                <a:cs typeface="Cambria Math"/>
              </a:rPr>
              <a:t>2</a:t>
            </a:r>
            <a:r>
              <a:rPr dirty="0" baseline="-16666" sz="1500" spc="187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𝑒</a:t>
            </a:r>
            <a:r>
              <a:rPr dirty="0" baseline="27777" sz="1500" spc="44">
                <a:latin typeface="Cambria Math"/>
                <a:cs typeface="Cambria Math"/>
              </a:rPr>
              <a:t>−2𝑥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𝐴 → </a:t>
            </a:r>
            <a:r>
              <a:rPr dirty="0" sz="1400" spc="-185">
                <a:latin typeface="Cambria Math"/>
                <a:cs typeface="Cambria Math"/>
              </a:rPr>
              <a:t>𝑦̿</a:t>
            </a:r>
            <a:r>
              <a:rPr dirty="0" baseline="-16666" sz="1500" spc="-277">
                <a:latin typeface="Cambria Math"/>
                <a:cs typeface="Cambria Math"/>
              </a:rPr>
              <a:t>𝑝 </a:t>
            </a:r>
            <a:r>
              <a:rPr dirty="0" sz="1400">
                <a:latin typeface="Times New Roman"/>
                <a:cs typeface="Times New Roman"/>
              </a:rPr>
              <a:t>= 0 </a:t>
            </a: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sz="1400" spc="-185">
                <a:latin typeface="Cambria Math"/>
                <a:cs typeface="Cambria Math"/>
              </a:rPr>
              <a:t>𝑦̅</a:t>
            </a:r>
            <a:r>
              <a:rPr dirty="0" baseline="-16666" sz="1500" spc="-277">
                <a:latin typeface="Cambria Math"/>
                <a:cs typeface="Cambria Math"/>
              </a:rPr>
              <a:t>𝑝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  <a:spcBef>
                <a:spcPts val="1270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0 − 3 ∗ 0 −10𝐴 = 3 → 𝐴 =  </a:t>
            </a:r>
            <a:r>
              <a:rPr dirty="0" baseline="47222" sz="1500">
                <a:latin typeface="Cambria Math"/>
                <a:cs typeface="Cambria Math"/>
              </a:rPr>
              <a:t>−3 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 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−3</a:t>
            </a:r>
            <a:endParaRPr baseline="47222" sz="1500">
              <a:latin typeface="Cambria Math"/>
              <a:cs typeface="Cambria Math"/>
            </a:endParaRPr>
          </a:p>
          <a:p>
            <a:pPr algn="r" marR="15240">
              <a:lnSpc>
                <a:spcPts val="915"/>
              </a:lnSpc>
              <a:tabLst>
                <a:tab pos="831850" algn="l"/>
              </a:tabLst>
            </a:pPr>
            <a:r>
              <a:rPr dirty="0" sz="1000" spc="15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0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5">
                <a:latin typeface="Cambria Math"/>
                <a:cs typeface="Cambria Math"/>
              </a:rPr>
              <a:t>10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19904" y="3375913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3711066"/>
            <a:ext cx="462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∴ 𝑦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3285" y="3534893"/>
            <a:ext cx="25717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 spc="-5">
                <a:latin typeface="Cambria Math"/>
                <a:cs typeface="Cambria Math"/>
              </a:rPr>
              <a:t>−</a:t>
            </a:r>
            <a:r>
              <a:rPr dirty="0" sz="140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29209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65985" y="3851782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248026" y="3799459"/>
            <a:ext cx="7664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80085" algn="l"/>
              </a:tabLst>
            </a:pP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64182" y="3711066"/>
            <a:ext cx="1173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3740" algn="l"/>
              </a:tabLst>
            </a:pP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𝑐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𝑒	+ 𝑐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67482" y="3697350"/>
            <a:ext cx="9201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7385" algn="l"/>
              </a:tabLst>
            </a:pPr>
            <a:r>
              <a:rPr dirty="0" sz="1000" spc="15">
                <a:latin typeface="Cambria Math"/>
                <a:cs typeface="Cambria Math"/>
              </a:rPr>
              <a:t>5</a:t>
            </a:r>
            <a:r>
              <a:rPr dirty="0" sz="1000" spc="105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-30">
                <a:latin typeface="Cambria Math"/>
                <a:cs typeface="Cambria Math"/>
              </a:rPr>
              <a:t>−</a:t>
            </a: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70330" y="4138929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70330" y="8649969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4005808"/>
            <a:ext cx="5305425" cy="549275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algn="just" marL="469265">
              <a:lnSpc>
                <a:spcPct val="100000"/>
              </a:lnSpc>
              <a:spcBef>
                <a:spcPts val="855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equation (24)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g(x)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)then</a:t>
            </a:r>
            <a:endParaRPr sz="1400">
              <a:latin typeface="Times New Roman"/>
              <a:cs typeface="Times New Roman"/>
            </a:endParaRPr>
          </a:p>
          <a:p>
            <a:pPr algn="just" marL="469265">
              <a:lnSpc>
                <a:spcPct val="100000"/>
              </a:lnSpc>
              <a:spcBef>
                <a:spcPts val="755"/>
              </a:spcBef>
            </a:pP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𝑄(𝑥)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15">
                <a:latin typeface="Cambria Math"/>
                <a:cs typeface="Cambria Math"/>
              </a:rPr>
              <a:t>𝑄(𝑥)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polynomial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𝑎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5">
                <a:latin typeface="Cambria Math"/>
                <a:cs typeface="Cambria Math"/>
              </a:rPr>
              <a:t>𝑏𝑥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45">
                <a:latin typeface="Cambria Math"/>
                <a:cs typeface="Cambria Math"/>
              </a:rPr>
              <a:t>𝑐𝑥</a:t>
            </a:r>
            <a:r>
              <a:rPr dirty="0" baseline="27777" sz="1500" spc="6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45">
                <a:latin typeface="Cambria Math"/>
                <a:cs typeface="Cambria Math"/>
              </a:rPr>
              <a:t>𝑑𝑥</a:t>
            </a:r>
            <a:r>
              <a:rPr dirty="0" baseline="27777" sz="1500" spc="67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… . . </a:t>
            </a:r>
            <a:r>
              <a:rPr dirty="0" sz="1400" spc="55">
                <a:latin typeface="Cambria Math"/>
                <a:cs typeface="Cambria Math"/>
              </a:rPr>
              <a:t>+𝑥</a:t>
            </a:r>
            <a:r>
              <a:rPr dirty="0" baseline="27777" sz="1500" spc="82">
                <a:latin typeface="Cambria Math"/>
                <a:cs typeface="Cambria Math"/>
              </a:rPr>
              <a:t>𝑛</a:t>
            </a:r>
            <a:r>
              <a:rPr dirty="0" sz="1400" spc="55">
                <a:latin typeface="Cambria Math"/>
                <a:cs typeface="Cambria Math"/>
              </a:rPr>
              <a:t>) </a:t>
            </a:r>
            <a:r>
              <a:rPr dirty="0" sz="1400" spc="-10">
                <a:latin typeface="Cambria Math"/>
                <a:cs typeface="Cambria Math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then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</a:t>
            </a:r>
            <a:r>
              <a:rPr dirty="0" baseline="-16666" sz="1500" spc="12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400" spc="55">
                <a:latin typeface="Cambria Math"/>
                <a:cs typeface="Cambria Math"/>
              </a:rPr>
              <a:t>𝐴𝑥</a:t>
            </a:r>
            <a:r>
              <a:rPr dirty="0" baseline="27777" sz="1500" spc="82">
                <a:latin typeface="Cambria Math"/>
                <a:cs typeface="Cambria Math"/>
              </a:rPr>
              <a:t>𝑛 </a:t>
            </a:r>
            <a:r>
              <a:rPr dirty="0" sz="1400">
                <a:latin typeface="Cambria Math"/>
                <a:cs typeface="Cambria Math"/>
              </a:rPr>
              <a:t>+ … . </a:t>
            </a:r>
            <a:r>
              <a:rPr dirty="0" sz="1400" spc="35">
                <a:latin typeface="Cambria Math"/>
                <a:cs typeface="Cambria Math"/>
              </a:rPr>
              <a:t>+𝐵𝑥</a:t>
            </a:r>
            <a:r>
              <a:rPr dirty="0" baseline="27777" sz="1500" spc="52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𝐶𝑥 +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𝐷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9259" sz="1350" spc="-7">
                <a:latin typeface="Times New Roman"/>
                <a:cs typeface="Times New Roman"/>
              </a:rPr>
              <a:t>15</a:t>
            </a:r>
            <a:r>
              <a:rPr dirty="0" sz="1400" spc="-5">
                <a:latin typeface="Times New Roman"/>
                <a:cs typeface="Times New Roman"/>
              </a:rPr>
              <a:t>/ Find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following second order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D.E.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960"/>
              </a:spcBef>
            </a:pPr>
            <a:r>
              <a:rPr dirty="0" sz="1400" spc="-310">
                <a:latin typeface="Cambria Math"/>
                <a:cs typeface="Cambria Math"/>
              </a:rPr>
              <a:t>𝑦̿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10">
                <a:latin typeface="Cambria Math"/>
                <a:cs typeface="Cambria Math"/>
              </a:rPr>
              <a:t>2𝑦̅ </a:t>
            </a:r>
            <a:r>
              <a:rPr dirty="0" sz="1400">
                <a:latin typeface="Cambria Math"/>
                <a:cs typeface="Cambria Math"/>
              </a:rPr>
              <a:t>− 2𝑦 =</a:t>
            </a:r>
            <a:r>
              <a:rPr dirty="0" sz="1400" spc="-18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2𝑥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 marR="713740">
              <a:lnSpc>
                <a:spcPts val="262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 spc="20">
                <a:latin typeface="Cambria Math"/>
                <a:cs typeface="Cambria Math"/>
              </a:rPr>
              <a:t>𝑄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5">
                <a:latin typeface="Cambria Math"/>
                <a:cs typeface="Cambria Math"/>
              </a:rPr>
              <a:t>2𝑥</a:t>
            </a:r>
            <a:r>
              <a:rPr dirty="0" baseline="27777" sz="1500" spc="52">
                <a:latin typeface="Cambria Math"/>
                <a:cs typeface="Cambria Math"/>
              </a:rPr>
              <a:t>2 </a:t>
            </a:r>
            <a:r>
              <a:rPr dirty="0" sz="1400" spc="-20">
                <a:latin typeface="Times New Roman"/>
                <a:cs typeface="Times New Roman"/>
              </a:rPr>
              <a:t>→</a:t>
            </a:r>
            <a:r>
              <a:rPr dirty="0" sz="1400" spc="-20">
                <a:latin typeface="Cambria Math"/>
                <a:cs typeface="Cambria Math"/>
              </a:rPr>
              <a:t>𝑦</a:t>
            </a:r>
            <a:r>
              <a:rPr dirty="0" baseline="-16666" sz="1500" spc="-30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5">
                <a:latin typeface="Cambria Math"/>
                <a:cs typeface="Cambria Math"/>
              </a:rPr>
              <a:t>𝐴𝑥</a:t>
            </a:r>
            <a:r>
              <a:rPr dirty="0" baseline="27777" sz="1500" spc="52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𝐵𝑥 + 𝐶 → </a:t>
            </a:r>
            <a:r>
              <a:rPr dirty="0" sz="1400" spc="-185">
                <a:latin typeface="Cambria Math"/>
                <a:cs typeface="Cambria Math"/>
              </a:rPr>
              <a:t>𝑦̅</a:t>
            </a:r>
            <a:r>
              <a:rPr dirty="0" baseline="-16666" sz="1500" spc="-277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2𝐴𝑥 + </a:t>
            </a:r>
            <a:r>
              <a:rPr dirty="0" sz="1400" spc="15">
                <a:latin typeface="Cambria Math"/>
                <a:cs typeface="Cambria Math"/>
              </a:rPr>
              <a:t>𝐵</a:t>
            </a:r>
            <a:r>
              <a:rPr dirty="0" baseline="1984" sz="2100" spc="22">
                <a:latin typeface="Cambria Math"/>
                <a:cs typeface="Cambria Math"/>
              </a:rPr>
              <a:t>)  </a:t>
            </a:r>
            <a:r>
              <a:rPr dirty="0" sz="1400">
                <a:latin typeface="Cambria Math"/>
                <a:cs typeface="Cambria Math"/>
              </a:rPr>
              <a:t>&amp; </a:t>
            </a:r>
            <a:r>
              <a:rPr dirty="0" sz="1400" spc="-185">
                <a:latin typeface="Cambria Math"/>
                <a:cs typeface="Cambria Math"/>
              </a:rPr>
              <a:t>𝑦̿</a:t>
            </a:r>
            <a:r>
              <a:rPr dirty="0" baseline="-16666" sz="1500" spc="-277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2𝐴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>
                <a:latin typeface="Cambria Math"/>
                <a:cs typeface="Cambria Math"/>
              </a:rPr>
              <a:t>∴ 2𝐴 + 2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2𝐴𝑥 + </a:t>
            </a:r>
            <a:r>
              <a:rPr dirty="0" sz="1400" spc="15">
                <a:latin typeface="Cambria Math"/>
                <a:cs typeface="Cambria Math"/>
              </a:rPr>
              <a:t>𝐵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− 2 </a:t>
            </a:r>
            <a:r>
              <a:rPr dirty="0" baseline="1984" sz="2100" spc="37">
                <a:latin typeface="Cambria Math"/>
                <a:cs typeface="Cambria Math"/>
              </a:rPr>
              <a:t>(</a:t>
            </a:r>
            <a:r>
              <a:rPr dirty="0" sz="1400" spc="25">
                <a:latin typeface="Cambria Math"/>
                <a:cs typeface="Cambria Math"/>
              </a:rPr>
              <a:t>𝐴𝑥</a:t>
            </a:r>
            <a:r>
              <a:rPr dirty="0" baseline="27777" sz="1500" spc="3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𝐵𝑥 + 𝐶 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2𝑥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endParaRPr baseline="27777" sz="1500">
              <a:latin typeface="Cambria Math"/>
              <a:cs typeface="Cambria Math"/>
            </a:endParaRPr>
          </a:p>
          <a:p>
            <a:pPr marL="56515">
              <a:lnSpc>
                <a:spcPct val="100000"/>
              </a:lnSpc>
              <a:spcBef>
                <a:spcPts val="805"/>
              </a:spcBef>
              <a:tabLst>
                <a:tab pos="3745229" algn="l"/>
              </a:tabLst>
            </a:pPr>
            <a:r>
              <a:rPr dirty="0" sz="1400">
                <a:latin typeface="Cambria Math"/>
                <a:cs typeface="Cambria Math"/>
              </a:rPr>
              <a:t>→ 2𝐴 + 4𝐴𝑥 + 2𝐵 − 2 </a:t>
            </a:r>
            <a:r>
              <a:rPr dirty="0" sz="1400" spc="35">
                <a:latin typeface="Cambria Math"/>
                <a:cs typeface="Cambria Math"/>
              </a:rPr>
              <a:t>𝐴𝑥</a:t>
            </a:r>
            <a:r>
              <a:rPr dirty="0" baseline="27777" sz="1500" spc="52">
                <a:latin typeface="Cambria Math"/>
                <a:cs typeface="Cambria Math"/>
              </a:rPr>
              <a:t>2  </a:t>
            </a:r>
            <a:r>
              <a:rPr dirty="0" sz="1400">
                <a:latin typeface="Cambria Math"/>
                <a:cs typeface="Cambria Math"/>
              </a:rPr>
              <a:t>− 2 𝐵𝑥 − 2𝐶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2𝑥</a:t>
            </a:r>
            <a:r>
              <a:rPr dirty="0" baseline="27777" sz="1500" spc="52">
                <a:latin typeface="Cambria Math"/>
                <a:cs typeface="Cambria Math"/>
              </a:rPr>
              <a:t>2	</a:t>
            </a:r>
            <a:r>
              <a:rPr dirty="0" sz="1400">
                <a:latin typeface="Cambria Math"/>
                <a:cs typeface="Cambria Math"/>
              </a:rPr>
              <a:t>→ −2𝐴 =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>
                <a:latin typeface="Cambria Math"/>
                <a:cs typeface="Cambria Math"/>
              </a:rPr>
              <a:t>∴ 𝐴 =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>
                <a:latin typeface="Cambria Math"/>
                <a:cs typeface="Cambria Math"/>
              </a:rPr>
              <a:t>4𝐴 − 2𝐵 = 0 → 𝐵 = </a:t>
            </a:r>
            <a:r>
              <a:rPr dirty="0" sz="1400" spc="5">
                <a:latin typeface="Cambria Math"/>
                <a:cs typeface="Cambria Math"/>
              </a:rPr>
              <a:t>−2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>
                <a:latin typeface="Cambria Math"/>
                <a:cs typeface="Cambria Math"/>
              </a:rPr>
              <a:t>2𝐴 + 2 𝐵 − 2𝐶 = 0 → 𝐶 =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1400" spc="-5">
                <a:latin typeface="Times New Roman"/>
                <a:cs typeface="Times New Roman"/>
              </a:rPr>
              <a:t>This means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0">
                <a:latin typeface="Cambria Math"/>
                <a:cs typeface="Cambria Math"/>
              </a:rPr>
              <a:t>−𝑥</a:t>
            </a:r>
            <a:r>
              <a:rPr dirty="0" baseline="27777" sz="1500" spc="44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− 2𝑥</a:t>
            </a:r>
            <a:r>
              <a:rPr dirty="0" sz="1400" spc="-1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just" marL="469265" marR="5080">
              <a:lnSpc>
                <a:spcPct val="151400"/>
              </a:lnSpc>
              <a:spcBef>
                <a:spcPts val="70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9259" sz="1350" spc="-7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: For equation </a:t>
            </a:r>
            <a:r>
              <a:rPr dirty="0" sz="1400">
                <a:latin typeface="Times New Roman"/>
                <a:cs typeface="Times New Roman"/>
              </a:rPr>
              <a:t>(24), </a:t>
            </a:r>
            <a:r>
              <a:rPr dirty="0" sz="1400" spc="-10">
                <a:latin typeface="Times New Roman"/>
                <a:cs typeface="Times New Roman"/>
              </a:rPr>
              <a:t>If </a:t>
            </a:r>
            <a:r>
              <a:rPr dirty="0" sz="1400">
                <a:latin typeface="Times New Roman"/>
                <a:cs typeface="Times New Roman"/>
              </a:rPr>
              <a:t>g(x) = </a:t>
            </a:r>
            <a:r>
              <a:rPr dirty="0" sz="1400" spc="25">
                <a:latin typeface="Cambria Math"/>
                <a:cs typeface="Cambria Math"/>
              </a:rPr>
              <a:t>𝑝(𝑥)𝑒</a:t>
            </a:r>
            <a:r>
              <a:rPr dirty="0" baseline="27777" sz="1500" spc="37">
                <a:latin typeface="Cambria Math"/>
                <a:cs typeface="Cambria Math"/>
              </a:rPr>
              <a:t>∝𝑥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10">
                <a:latin typeface="Cambria Math"/>
                <a:cs typeface="Cambria Math"/>
              </a:rPr>
              <a:t>𝑝(𝑥)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polynomial with degree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25">
                <a:latin typeface="Cambria Math"/>
                <a:cs typeface="Cambria Math"/>
              </a:rPr>
              <a:t>𝑄(𝑥)𝑒</a:t>
            </a:r>
            <a:r>
              <a:rPr dirty="0" baseline="27777" sz="1500" spc="37">
                <a:latin typeface="Cambria Math"/>
                <a:cs typeface="Cambria Math"/>
              </a:rPr>
              <a:t>∝𝑥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>
                <a:latin typeface="Cambria Math"/>
                <a:cs typeface="Cambria Math"/>
              </a:rPr>
              <a:t>(∝)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root of  homogeneous solution, where </a:t>
            </a:r>
            <a:r>
              <a:rPr dirty="0" sz="1400" spc="15">
                <a:latin typeface="Cambria Math"/>
                <a:cs typeface="Cambria Math"/>
              </a:rPr>
              <a:t>𝑄(𝑥)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polynomial with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degree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0330" y="2298064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70330" y="4236719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1202791"/>
            <a:ext cx="5306060" cy="8344534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880"/>
              </a:spcBef>
            </a:pP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m</a:t>
            </a:r>
            <a:r>
              <a:rPr dirty="0" sz="1400" spc="-5">
                <a:latin typeface="Times New Roman"/>
                <a:cs typeface="Times New Roman"/>
              </a:rPr>
              <a:t>).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∝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simple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homogeneous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y</a:t>
            </a:r>
            <a:r>
              <a:rPr dirty="0" baseline="-9259" sz="1350" spc="7">
                <a:latin typeface="Times New Roman"/>
                <a:cs typeface="Times New Roman"/>
              </a:rPr>
              <a:t>p</a:t>
            </a:r>
            <a:r>
              <a:rPr dirty="0" baseline="-9259" sz="1350" spc="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469265" marR="7620">
              <a:lnSpc>
                <a:spcPct val="146400"/>
              </a:lnSpc>
            </a:pPr>
            <a:r>
              <a:rPr dirty="0" sz="1400" spc="30">
                <a:latin typeface="Cambria Math"/>
                <a:cs typeface="Cambria Math"/>
              </a:rPr>
              <a:t>𝑥𝑄(𝑥)𝑒</a:t>
            </a:r>
            <a:r>
              <a:rPr dirty="0" baseline="27777" sz="1500" spc="44">
                <a:latin typeface="Cambria Math"/>
                <a:cs typeface="Cambria Math"/>
              </a:rPr>
              <a:t>∝𝑥</a:t>
            </a:r>
            <a:r>
              <a:rPr dirty="0" sz="1400" spc="3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while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>
                <a:latin typeface="Cambria Math"/>
                <a:cs typeface="Cambria Math"/>
              </a:rPr>
              <a:t>∝ </a:t>
            </a:r>
            <a:r>
              <a:rPr dirty="0" sz="1400">
                <a:latin typeface="Times New Roman"/>
                <a:cs typeface="Times New Roman"/>
              </a:rPr>
              <a:t>a root of </a:t>
            </a:r>
            <a:r>
              <a:rPr dirty="0" sz="1400" spc="-5">
                <a:latin typeface="Times New Roman"/>
                <a:cs typeface="Times New Roman"/>
              </a:rPr>
              <a:t>multiplicity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homogeneous  solution then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75">
                <a:latin typeface="Cambria Math"/>
                <a:cs typeface="Cambria Math"/>
              </a:rPr>
              <a:t>𝑥</a:t>
            </a:r>
            <a:r>
              <a:rPr dirty="0" baseline="27777" sz="1500" spc="112">
                <a:latin typeface="Cambria Math"/>
                <a:cs typeface="Cambria Math"/>
              </a:rPr>
              <a:t>𝑛</a:t>
            </a:r>
            <a:r>
              <a:rPr dirty="0" baseline="27777" sz="1500" spc="30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𝑄(𝑥)𝑒</a:t>
            </a:r>
            <a:r>
              <a:rPr dirty="0" baseline="27777" sz="1500" spc="44">
                <a:latin typeface="Cambria Math"/>
                <a:cs typeface="Cambria Math"/>
              </a:rPr>
              <a:t>∝𝑥</a:t>
            </a:r>
            <a:r>
              <a:rPr dirty="0" sz="1400" spc="3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469265" marR="5080">
              <a:lnSpc>
                <a:spcPct val="15150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9259" sz="1350" spc="-7">
                <a:latin typeface="Times New Roman"/>
                <a:cs typeface="Times New Roman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g(x)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𝑘𝑐𝑜𝑠𝛽𝑥 </a:t>
            </a:r>
            <a:r>
              <a:rPr dirty="0" sz="1400">
                <a:latin typeface="Times New Roman"/>
                <a:cs typeface="Times New Roman"/>
              </a:rPr>
              <a:t>or g(x) =</a:t>
            </a:r>
            <a:r>
              <a:rPr dirty="0" sz="1400">
                <a:latin typeface="Cambria Math"/>
                <a:cs typeface="Cambria Math"/>
              </a:rPr>
              <a:t>𝑘𝑠𝑖𝑛𝛽𝑥</a:t>
            </a:r>
            <a:r>
              <a:rPr dirty="0" sz="1400">
                <a:latin typeface="Times New Roman"/>
                <a:cs typeface="Times New Roman"/>
              </a:rPr>
              <a:t>, if </a:t>
            </a:r>
            <a:r>
              <a:rPr dirty="0" sz="1400" spc="-5">
                <a:latin typeface="Cambria Math"/>
                <a:cs typeface="Cambria Math"/>
              </a:rPr>
              <a:t>𝑗𝛽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simple  </a:t>
            </a:r>
            <a:r>
              <a:rPr dirty="0" sz="1400">
                <a:latin typeface="Times New Roman"/>
                <a:cs typeface="Times New Roman"/>
              </a:rPr>
              <a:t>root of </a:t>
            </a:r>
            <a:r>
              <a:rPr dirty="0" sz="1400" spc="-5">
                <a:latin typeface="Times New Roman"/>
                <a:cs typeface="Times New Roman"/>
              </a:rPr>
              <a:t>homogeneous solution then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>
                <a:latin typeface="Cambria Math"/>
                <a:cs typeface="Cambria Math"/>
              </a:rPr>
              <a:t>𝑀𝑐𝑜𝑠 𝛽𝑥 + 𝑁𝑠𝑖𝑛𝛽𝑥 </a:t>
            </a:r>
            <a:r>
              <a:rPr dirty="0" sz="1400" spc="-5">
                <a:latin typeface="Times New Roman"/>
                <a:cs typeface="Times New Roman"/>
              </a:rPr>
              <a:t>where  </a:t>
            </a:r>
            <a:r>
              <a:rPr dirty="0" sz="1400" spc="-10" i="1">
                <a:latin typeface="Times New Roman"/>
                <a:cs typeface="Times New Roman"/>
              </a:rPr>
              <a:t>M&amp;N </a:t>
            </a:r>
            <a:r>
              <a:rPr dirty="0" sz="1400">
                <a:latin typeface="Times New Roman"/>
                <a:cs typeface="Times New Roman"/>
              </a:rPr>
              <a:t>are constants, and if </a:t>
            </a:r>
            <a:r>
              <a:rPr dirty="0" sz="1400" spc="-5">
                <a:latin typeface="Cambria Math"/>
                <a:cs typeface="Cambria Math"/>
              </a:rPr>
              <a:t>𝑗𝛽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simple </a:t>
            </a:r>
            <a:r>
              <a:rPr dirty="0" sz="1400">
                <a:latin typeface="Times New Roman"/>
                <a:cs typeface="Times New Roman"/>
              </a:rPr>
              <a:t>root of </a:t>
            </a:r>
            <a:r>
              <a:rPr dirty="0" sz="1400" spc="-5">
                <a:latin typeface="Times New Roman"/>
                <a:cs typeface="Times New Roman"/>
              </a:rPr>
              <a:t>homogeneous  solution then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 spc="5">
                <a:latin typeface="Times New Roman"/>
                <a:cs typeface="Times New Roman"/>
              </a:rPr>
              <a:t>=</a:t>
            </a:r>
            <a:r>
              <a:rPr dirty="0" sz="1400" spc="5">
                <a:latin typeface="Cambria Math"/>
                <a:cs typeface="Cambria Math"/>
              </a:rPr>
              <a:t>𝑥( </a:t>
            </a:r>
            <a:r>
              <a:rPr dirty="0" sz="1400">
                <a:latin typeface="Cambria Math"/>
                <a:cs typeface="Cambria Math"/>
              </a:rPr>
              <a:t>𝑀𝑐𝑜𝑠 𝛽𝑥 + 𝑁𝑠𝑖𝑛𝛽𝑥)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while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Cambria Math"/>
                <a:cs typeface="Cambria Math"/>
              </a:rPr>
              <a:t>𝑗𝛽 </a:t>
            </a:r>
            <a:r>
              <a:rPr dirty="0" sz="1400">
                <a:latin typeface="Times New Roman"/>
                <a:cs typeface="Times New Roman"/>
              </a:rPr>
              <a:t>a root </a:t>
            </a:r>
            <a:r>
              <a:rPr dirty="0" sz="1400" spc="-5">
                <a:latin typeface="Times New Roman"/>
                <a:cs typeface="Times New Roman"/>
              </a:rPr>
              <a:t>of  multiplicity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)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homogeneous solution then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𝑥</a:t>
            </a:r>
            <a:r>
              <a:rPr dirty="0" baseline="27777" sz="1500" spc="112">
                <a:latin typeface="Cambria Math"/>
                <a:cs typeface="Cambria Math"/>
              </a:rPr>
              <a:t>𝑛</a:t>
            </a:r>
            <a:r>
              <a:rPr dirty="0" sz="1400" spc="75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950"/>
              </a:spcBef>
            </a:pPr>
            <a:r>
              <a:rPr dirty="0" sz="1400">
                <a:latin typeface="Cambria Math"/>
                <a:cs typeface="Cambria Math"/>
              </a:rPr>
              <a:t>𝑀𝑐𝑜𝑠 𝛽𝑥 +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𝑁𝑠𝑖𝑛𝛽𝑥)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469265" marR="5715">
              <a:lnSpc>
                <a:spcPct val="146400"/>
              </a:lnSpc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9259" sz="1350" spc="-7">
                <a:latin typeface="Times New Roman"/>
                <a:cs typeface="Times New Roman"/>
              </a:rPr>
              <a:t>5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g(x)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20">
                <a:latin typeface="Cambria Math"/>
                <a:cs typeface="Cambria Math"/>
              </a:rPr>
              <a:t>𝑒</a:t>
            </a:r>
            <a:r>
              <a:rPr dirty="0" baseline="27777" sz="1500" spc="30">
                <a:latin typeface="Cambria Math"/>
                <a:cs typeface="Cambria Math"/>
              </a:rPr>
              <a:t>∝𝑥</a:t>
            </a:r>
            <a:r>
              <a:rPr dirty="0" sz="1400" spc="20">
                <a:latin typeface="Times New Roman"/>
                <a:cs typeface="Times New Roman"/>
              </a:rPr>
              <a:t>[</a:t>
            </a:r>
            <a:r>
              <a:rPr dirty="0" sz="1400" spc="20">
                <a:latin typeface="Cambria Math"/>
                <a:cs typeface="Cambria Math"/>
              </a:rPr>
              <a:t>𝑃(𝑥)𝑐𝑜𝑠𝛽𝑥 </a:t>
            </a:r>
            <a:r>
              <a:rPr dirty="0" sz="1400">
                <a:latin typeface="Times New Roman"/>
                <a:cs typeface="Times New Roman"/>
              </a:rPr>
              <a:t>+ </a:t>
            </a:r>
            <a:r>
              <a:rPr dirty="0" sz="1400" spc="10">
                <a:latin typeface="Cambria Math"/>
                <a:cs typeface="Cambria Math"/>
              </a:rPr>
              <a:t>𝑄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𝑥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𝑠𝑖𝑛𝛽]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Cambria Math"/>
                <a:cs typeface="Cambria Math"/>
              </a:rPr>
              <a:t>∝ </a:t>
            </a:r>
            <a:r>
              <a:rPr dirty="0" sz="1400" spc="5">
                <a:latin typeface="Cambria Math"/>
                <a:cs typeface="Cambria Math"/>
              </a:rPr>
              <a:t>+𝑗𝛽) </a:t>
            </a:r>
            <a:r>
              <a:rPr dirty="0" sz="1400" spc="-1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not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root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homogeneous solution then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 spc="40">
                <a:latin typeface="Times New Roman"/>
                <a:cs typeface="Times New Roman"/>
              </a:rPr>
              <a:t>=</a:t>
            </a:r>
            <a:r>
              <a:rPr dirty="0" sz="1400" spc="40">
                <a:latin typeface="Cambria Math"/>
                <a:cs typeface="Cambria Math"/>
              </a:rPr>
              <a:t>𝑒</a:t>
            </a:r>
            <a:r>
              <a:rPr dirty="0" baseline="27777" sz="1500" spc="60">
                <a:latin typeface="Cambria Math"/>
                <a:cs typeface="Cambria Math"/>
              </a:rPr>
              <a:t>∝𝑥</a:t>
            </a:r>
            <a:r>
              <a:rPr dirty="0" sz="1400" spc="40">
                <a:latin typeface="Cambria Math"/>
                <a:cs typeface="Cambria Math"/>
              </a:rPr>
              <a:t>( </a:t>
            </a:r>
            <a:r>
              <a:rPr dirty="0" sz="1400" spc="10">
                <a:latin typeface="Cambria Math"/>
                <a:cs typeface="Cambria Math"/>
              </a:rPr>
              <a:t>𝑈(𝑥)𝑐𝑜𝑠 </a:t>
            </a:r>
            <a:r>
              <a:rPr dirty="0" sz="1400">
                <a:latin typeface="Cambria Math"/>
                <a:cs typeface="Cambria Math"/>
              </a:rPr>
              <a:t>𝛽𝑥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  <a:p>
            <a:pPr algn="just" marL="469265" marR="8890">
              <a:lnSpc>
                <a:spcPct val="146400"/>
              </a:lnSpc>
              <a:spcBef>
                <a:spcPts val="170"/>
              </a:spcBef>
            </a:pPr>
            <a:r>
              <a:rPr dirty="0" sz="1400" spc="10">
                <a:latin typeface="Cambria Math"/>
                <a:cs typeface="Cambria Math"/>
              </a:rPr>
              <a:t>𝑉(𝑥)𝑠𝑖𝑛𝛽𝑥)</a:t>
            </a:r>
            <a:r>
              <a:rPr dirty="0" sz="1400" spc="1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15">
                <a:latin typeface="Cambria Math"/>
                <a:cs typeface="Cambria Math"/>
              </a:rPr>
              <a:t>𝑈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&amp;𝑉(𝑥)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polynomials </a:t>
            </a:r>
            <a:r>
              <a:rPr dirty="0" sz="1400">
                <a:latin typeface="Times New Roman"/>
                <a:cs typeface="Times New Roman"/>
              </a:rPr>
              <a:t>of a degree </a:t>
            </a:r>
            <a:r>
              <a:rPr dirty="0" sz="1400" spc="-5">
                <a:latin typeface="Times New Roman"/>
                <a:cs typeface="Times New Roman"/>
              </a:rPr>
              <a:t>equal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highest degree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0">
                <a:latin typeface="Cambria Math"/>
                <a:cs typeface="Cambria Math"/>
              </a:rPr>
              <a:t>(𝑃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𝑥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&amp;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𝑄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𝑥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algn="just" marL="469265" marR="5715">
              <a:lnSpc>
                <a:spcPts val="2470"/>
              </a:lnSpc>
              <a:spcBef>
                <a:spcPts val="200"/>
              </a:spcBef>
            </a:pPr>
            <a:r>
              <a:rPr dirty="0" sz="1400" spc="-5">
                <a:latin typeface="Times New Roman"/>
                <a:cs typeface="Times New Roman"/>
              </a:rPr>
              <a:t>While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g(x)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20">
                <a:latin typeface="Cambria Math"/>
                <a:cs typeface="Cambria Math"/>
              </a:rPr>
              <a:t>𝑒</a:t>
            </a:r>
            <a:r>
              <a:rPr dirty="0" baseline="27777" sz="1500" spc="30">
                <a:latin typeface="Cambria Math"/>
                <a:cs typeface="Cambria Math"/>
              </a:rPr>
              <a:t>∝𝑥</a:t>
            </a:r>
            <a:r>
              <a:rPr dirty="0" sz="1400" spc="20">
                <a:latin typeface="Times New Roman"/>
                <a:cs typeface="Times New Roman"/>
              </a:rPr>
              <a:t>[</a:t>
            </a:r>
            <a:r>
              <a:rPr dirty="0" sz="1400" spc="20">
                <a:latin typeface="Cambria Math"/>
                <a:cs typeface="Cambria Math"/>
              </a:rPr>
              <a:t>𝑃(𝑥)𝑐𝑜𝑠𝛽𝑥 </a:t>
            </a:r>
            <a:r>
              <a:rPr dirty="0" sz="1400">
                <a:latin typeface="Times New Roman"/>
                <a:cs typeface="Times New Roman"/>
              </a:rPr>
              <a:t>+ </a:t>
            </a:r>
            <a:r>
              <a:rPr dirty="0" sz="1400" spc="10">
                <a:latin typeface="Cambria Math"/>
                <a:cs typeface="Cambria Math"/>
              </a:rPr>
              <a:t>𝑄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𝑥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𝑠𝑖𝑛𝛽]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∝ </a:t>
            </a:r>
            <a:r>
              <a:rPr dirty="0" sz="1400" spc="5">
                <a:latin typeface="Cambria Math"/>
                <a:cs typeface="Cambria Math"/>
              </a:rPr>
              <a:t>+𝑗𝛽) </a:t>
            </a:r>
            <a:r>
              <a:rPr dirty="0" sz="1400">
                <a:latin typeface="Times New Roman"/>
                <a:cs typeface="Times New Roman"/>
              </a:rPr>
              <a:t>is a  root of </a:t>
            </a:r>
            <a:r>
              <a:rPr dirty="0" sz="1400" spc="-5">
                <a:latin typeface="Times New Roman"/>
                <a:cs typeface="Times New Roman"/>
              </a:rPr>
              <a:t>multiplicity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𝑛</a:t>
            </a:r>
            <a:r>
              <a:rPr dirty="0" sz="1400" spc="1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homogeneous solution then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=</a:t>
            </a:r>
            <a:r>
              <a:rPr dirty="0" sz="1400" spc="60">
                <a:latin typeface="Cambria Math"/>
                <a:cs typeface="Cambria Math"/>
              </a:rPr>
              <a:t>𝑥</a:t>
            </a:r>
            <a:r>
              <a:rPr dirty="0" baseline="27777" sz="1500" spc="89">
                <a:latin typeface="Cambria Math"/>
                <a:cs typeface="Cambria Math"/>
              </a:rPr>
              <a:t>𝑛</a:t>
            </a:r>
            <a:r>
              <a:rPr dirty="0" sz="1400" spc="60">
                <a:latin typeface="Cambria Math"/>
                <a:cs typeface="Cambria Math"/>
              </a:rPr>
              <a:t>𝑒</a:t>
            </a:r>
            <a:r>
              <a:rPr dirty="0" baseline="27777" sz="1500" spc="89">
                <a:latin typeface="Cambria Math"/>
                <a:cs typeface="Cambria Math"/>
              </a:rPr>
              <a:t>∝𝑥</a:t>
            </a:r>
            <a:r>
              <a:rPr dirty="0" sz="1400" spc="6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  <a:p>
            <a:pPr algn="just" marL="469265" marR="6985">
              <a:lnSpc>
                <a:spcPts val="2460"/>
              </a:lnSpc>
              <a:spcBef>
                <a:spcPts val="170"/>
              </a:spcBef>
            </a:pPr>
            <a:r>
              <a:rPr dirty="0" sz="1400" spc="10">
                <a:latin typeface="Cambria Math"/>
                <a:cs typeface="Cambria Math"/>
              </a:rPr>
              <a:t>𝑈(𝑥)𝑐𝑜𝑠 </a:t>
            </a:r>
            <a:r>
              <a:rPr dirty="0" sz="1400">
                <a:latin typeface="Cambria Math"/>
                <a:cs typeface="Cambria Math"/>
              </a:rPr>
              <a:t>𝛽𝑥 + </a:t>
            </a:r>
            <a:r>
              <a:rPr dirty="0" sz="1400" spc="10">
                <a:latin typeface="Cambria Math"/>
                <a:cs typeface="Cambria Math"/>
              </a:rPr>
              <a:t>𝑉(𝑥)𝑠𝑖𝑛𝛽𝑥)</a:t>
            </a:r>
            <a:r>
              <a:rPr dirty="0" sz="1400" spc="1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10">
                <a:latin typeface="Cambria Math"/>
                <a:cs typeface="Cambria Math"/>
              </a:rPr>
              <a:t>𝑈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𝑥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&amp;𝑉(𝑥)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polynomials 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degree equal to the highest degree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0">
                <a:latin typeface="Cambria Math"/>
                <a:cs typeface="Cambria Math"/>
              </a:rPr>
              <a:t>(𝑃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𝑥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&amp;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𝑄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𝑥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9259" sz="1350" spc="-7">
                <a:latin typeface="Times New Roman"/>
                <a:cs typeface="Times New Roman"/>
              </a:rPr>
              <a:t>16</a:t>
            </a:r>
            <a:r>
              <a:rPr dirty="0" sz="1400" spc="-5">
                <a:latin typeface="Times New Roman"/>
                <a:cs typeface="Times New Roman"/>
              </a:rPr>
              <a:t>/ Solve the </a:t>
            </a:r>
            <a:r>
              <a:rPr dirty="0" sz="1400" spc="-10">
                <a:latin typeface="Times New Roman"/>
                <a:cs typeface="Times New Roman"/>
              </a:rPr>
              <a:t>following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D.E.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310">
                <a:latin typeface="Cambria Math"/>
                <a:cs typeface="Cambria Math"/>
              </a:rPr>
              <a:t>𝑦̿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310">
                <a:latin typeface="Cambria Math"/>
                <a:cs typeface="Cambria Math"/>
              </a:rPr>
              <a:t>𝑦̅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cos(2𝑥)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5">
                <a:latin typeface="Times New Roman"/>
                <a:cs typeface="Times New Roman"/>
              </a:rPr>
              <a:t>Sol: </a:t>
            </a:r>
            <a:r>
              <a:rPr dirty="0" sz="1400" spc="45">
                <a:latin typeface="Cambria Math"/>
                <a:cs typeface="Cambria Math"/>
              </a:rPr>
              <a:t>𝑟</a:t>
            </a:r>
            <a:r>
              <a:rPr dirty="0" baseline="27777" sz="1500" spc="6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− 𝑟 = 0 →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𝑟 − 1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𝑟 = 0 → </a:t>
            </a:r>
            <a:r>
              <a:rPr dirty="0" sz="1400" spc="-85">
                <a:latin typeface="Cambria Math"/>
                <a:cs typeface="Cambria Math"/>
              </a:rPr>
              <a:t>𝑟</a:t>
            </a:r>
            <a:r>
              <a:rPr dirty="0" baseline="-16666" sz="1500" spc="-127">
                <a:latin typeface="Cambria Math"/>
                <a:cs typeface="Cambria Math"/>
              </a:rPr>
              <a:t>1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0 </a:t>
            </a:r>
            <a:r>
              <a:rPr dirty="0" sz="1400" spc="-5">
                <a:latin typeface="Cambria Math"/>
                <a:cs typeface="Cambria Math"/>
              </a:rPr>
              <a:t>𝑜𝑟 </a:t>
            </a:r>
            <a:r>
              <a:rPr dirty="0" sz="1400" spc="-70">
                <a:latin typeface="Cambria Math"/>
                <a:cs typeface="Cambria Math"/>
              </a:rPr>
              <a:t>𝑟</a:t>
            </a:r>
            <a:r>
              <a:rPr dirty="0" baseline="-16666" sz="1500" spc="-104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-16666" sz="1500" spc="7">
                <a:latin typeface="Cambria Math"/>
                <a:cs typeface="Cambria Math"/>
              </a:rPr>
              <a:t>ℎ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20">
                <a:latin typeface="Times New Roman"/>
                <a:cs typeface="Times New Roman"/>
              </a:rPr>
              <a:t>(</a:t>
            </a:r>
            <a:r>
              <a:rPr dirty="0" sz="1400" spc="-20">
                <a:latin typeface="Cambria Math"/>
                <a:cs typeface="Cambria Math"/>
              </a:rPr>
              <a:t>𝑐</a:t>
            </a:r>
            <a:r>
              <a:rPr dirty="0" baseline="-16666" sz="1500" spc="-3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𝑐</a:t>
            </a:r>
            <a:r>
              <a:rPr dirty="0" baseline="-16666" sz="1500" spc="82">
                <a:latin typeface="Cambria Math"/>
                <a:cs typeface="Cambria Math"/>
              </a:rPr>
              <a:t>2</a:t>
            </a:r>
            <a:r>
              <a:rPr dirty="0" sz="1400" spc="55">
                <a:latin typeface="Cambria Math"/>
                <a:cs typeface="Cambria Math"/>
              </a:rPr>
              <a:t>𝑒</a:t>
            </a:r>
            <a:r>
              <a:rPr dirty="0" baseline="27777" sz="1500" spc="82">
                <a:latin typeface="Cambria Math"/>
                <a:cs typeface="Cambria Math"/>
              </a:rPr>
              <a:t>𝑥</a:t>
            </a:r>
            <a:r>
              <a:rPr dirty="0" sz="1400" spc="5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𝑀𝑐𝑜𝑠𝛽𝑥 +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𝑁𝑠𝑖𝑛𝛽𝑥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400" spc="-185">
                <a:latin typeface="Cambria Math"/>
                <a:cs typeface="Cambria Math"/>
              </a:rPr>
              <a:t>𝑦̅</a:t>
            </a:r>
            <a:r>
              <a:rPr dirty="0" baseline="-16666" sz="1500" spc="-277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−𝑀𝛽𝑠𝑖𝑛𝛽𝑥 +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𝑁𝛽𝑐𝑜𝑠𝛽𝑥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400" spc="-185">
                <a:latin typeface="Cambria Math"/>
                <a:cs typeface="Cambria Math"/>
              </a:rPr>
              <a:t>𝑦̿</a:t>
            </a:r>
            <a:r>
              <a:rPr dirty="0" baseline="-16666" sz="1500" spc="-277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−𝑀𝛽</a:t>
            </a:r>
            <a:r>
              <a:rPr dirty="0" baseline="27777" sz="1500" spc="22">
                <a:latin typeface="Cambria Math"/>
                <a:cs typeface="Cambria Math"/>
              </a:rPr>
              <a:t>2</a:t>
            </a:r>
            <a:r>
              <a:rPr dirty="0" sz="1400" spc="15">
                <a:latin typeface="Cambria Math"/>
                <a:cs typeface="Cambria Math"/>
              </a:rPr>
              <a:t>𝑐𝑜𝑠𝛽𝑥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𝑁𝐵𝛽</a:t>
            </a:r>
            <a:r>
              <a:rPr dirty="0" baseline="27777" sz="1500" spc="22">
                <a:latin typeface="Cambria Math"/>
                <a:cs typeface="Cambria Math"/>
              </a:rPr>
              <a:t>2</a:t>
            </a:r>
            <a:r>
              <a:rPr dirty="0" sz="1400" spc="15">
                <a:latin typeface="Cambria Math"/>
                <a:cs typeface="Cambria Math"/>
              </a:rPr>
              <a:t>𝑠𝑖𝑛𝛽𝑥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400" spc="15">
                <a:latin typeface="Cambria Math"/>
                <a:cs typeface="Cambria Math"/>
              </a:rPr>
              <a:t>−𝑀𝛽</a:t>
            </a:r>
            <a:r>
              <a:rPr dirty="0" baseline="27777" sz="1500" spc="22">
                <a:latin typeface="Cambria Math"/>
                <a:cs typeface="Cambria Math"/>
              </a:rPr>
              <a:t>2</a:t>
            </a:r>
            <a:r>
              <a:rPr dirty="0" sz="1400" spc="15">
                <a:latin typeface="Cambria Math"/>
                <a:cs typeface="Cambria Math"/>
              </a:rPr>
              <a:t>𝑐𝑜𝑠𝛽𝑥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20">
                <a:latin typeface="Cambria Math"/>
                <a:cs typeface="Cambria Math"/>
              </a:rPr>
              <a:t>𝑁𝛽</a:t>
            </a:r>
            <a:r>
              <a:rPr dirty="0" baseline="27777" sz="1500" spc="3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𝑠𝑖𝑛𝛽𝑥 </a:t>
            </a:r>
            <a:r>
              <a:rPr dirty="0" sz="1400">
                <a:latin typeface="Cambria Math"/>
                <a:cs typeface="Cambria Math"/>
              </a:rPr>
              <a:t>+ 𝑀𝛽𝑠𝑖𝑛𝛽𝑥 − 𝑁𝛽𝑐𝑜𝑠𝛽𝑥 =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cos(2𝑥)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𝛽</a:t>
            </a:r>
            <a:r>
              <a:rPr dirty="0" sz="1400" spc="5" i="1">
                <a:latin typeface="Times New Roman"/>
                <a:cs typeface="Times New Roman"/>
              </a:rPr>
              <a:t>=2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1202791"/>
            <a:ext cx="5053965" cy="96266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5">
                <a:latin typeface="Cambria Math"/>
                <a:cs typeface="Cambria Math"/>
              </a:rPr>
              <a:t>−4𝑀𝑐𝑜𝑠(2𝑥)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5">
                <a:latin typeface="Cambria Math"/>
                <a:cs typeface="Cambria Math"/>
              </a:rPr>
              <a:t>4𝑁𝑠𝑖𝑛(2𝑥)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2𝑀𝑠𝑖𝑛(2𝑥)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5">
                <a:latin typeface="Cambria Math"/>
                <a:cs typeface="Cambria Math"/>
              </a:rPr>
              <a:t>2𝑁𝑐𝑜𝑠(2𝑥) </a:t>
            </a:r>
            <a:r>
              <a:rPr dirty="0" sz="1400">
                <a:latin typeface="Cambria Math"/>
                <a:cs typeface="Cambria Math"/>
              </a:rPr>
              <a:t>= cos(2𝑥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→</a:t>
            </a:r>
            <a:r>
              <a:rPr dirty="0" sz="1400">
                <a:latin typeface="Cambria Math"/>
                <a:cs typeface="Cambria Math"/>
              </a:rPr>
              <a:t>−4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𝑀 − </a:t>
            </a:r>
            <a:r>
              <a:rPr dirty="0" sz="1400" spc="5">
                <a:latin typeface="Cambria Math"/>
                <a:cs typeface="Cambria Math"/>
              </a:rPr>
              <a:t>𝑁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cos(2𝑥) </a:t>
            </a:r>
            <a:r>
              <a:rPr dirty="0" sz="1400">
                <a:latin typeface="Cambria Math"/>
                <a:cs typeface="Cambria Math"/>
              </a:rPr>
              <a:t>+ 2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𝑀 − </a:t>
            </a:r>
            <a:r>
              <a:rPr dirty="0" sz="1400" spc="5">
                <a:latin typeface="Cambria Math"/>
                <a:cs typeface="Cambria Math"/>
              </a:rPr>
              <a:t>𝑁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sin(2𝑥)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cos(2𝑥)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∴ −4𝑀 − 2𝑁 = 1 … . .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(𝑖)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4874" y="2140051"/>
            <a:ext cx="1715770" cy="65024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2𝑀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− 4𝑁 = 0 …</a:t>
            </a:r>
            <a:r>
              <a:rPr dirty="0" sz="1400">
                <a:latin typeface="Cambria Math"/>
                <a:cs typeface="Cambria Math"/>
              </a:rPr>
              <a:t> …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(𝑖𝑖)</a:t>
            </a:r>
            <a:endParaRPr sz="1400">
              <a:latin typeface="Cambria Math"/>
              <a:cs typeface="Cambria Math"/>
            </a:endParaRPr>
          </a:p>
          <a:p>
            <a:pPr marL="169545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Cambria Math"/>
                <a:cs typeface="Cambria Math"/>
              </a:rPr>
              <a:t>−10𝑁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1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08301" y="3046729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68219" y="3046729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68901" y="3046729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895601" y="3047745"/>
            <a:ext cx="37242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18210" algn="l"/>
                <a:tab pos="2773045" algn="l"/>
                <a:tab pos="3637279" algn="l"/>
              </a:tabLst>
            </a:pPr>
            <a:r>
              <a:rPr dirty="0" sz="1000" spc="15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0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5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5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0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5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33390" y="3040633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29080" y="2906013"/>
            <a:ext cx="4973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32939" algn="l"/>
              </a:tabLst>
            </a:pPr>
            <a:r>
              <a:rPr dirty="0" sz="1400">
                <a:latin typeface="Cambria Math"/>
                <a:cs typeface="Cambria Math"/>
              </a:rPr>
              <a:t>→ 𝑁  =  −  </a:t>
            </a:r>
            <a:r>
              <a:rPr dirty="0" baseline="47222" sz="1500" spc="30">
                <a:latin typeface="Cambria Math"/>
                <a:cs typeface="Cambria Math"/>
              </a:rPr>
              <a:t>1    </a:t>
            </a:r>
            <a:r>
              <a:rPr dirty="0" sz="1400">
                <a:latin typeface="Cambria Math"/>
                <a:cs typeface="Cambria Math"/>
              </a:rPr>
              <a:t>→ 𝑀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−1	</a:t>
            </a:r>
            <a:r>
              <a:rPr dirty="0" sz="1400">
                <a:latin typeface="Cambria Math"/>
                <a:cs typeface="Cambria Math"/>
              </a:rPr>
              <a:t>∴ </a:t>
            </a:r>
            <a:r>
              <a:rPr dirty="0" sz="1400" spc="-45">
                <a:latin typeface="Cambria Math"/>
                <a:cs typeface="Cambria Math"/>
              </a:rPr>
              <a:t>𝑦</a:t>
            </a:r>
            <a:r>
              <a:rPr dirty="0" baseline="-16666" sz="1500" spc="-67">
                <a:latin typeface="Cambria Math"/>
                <a:cs typeface="Cambria Math"/>
              </a:rPr>
              <a:t>𝑔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-15">
                <a:latin typeface="Cambria Math"/>
                <a:cs typeface="Cambria Math"/>
              </a:rPr>
              <a:t>𝑐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5">
                <a:latin typeface="Cambria Math"/>
                <a:cs typeface="Cambria Math"/>
              </a:rPr>
              <a:t>𝑐</a:t>
            </a:r>
            <a:r>
              <a:rPr dirty="0" baseline="-16666" sz="1500" spc="82">
                <a:latin typeface="Cambria Math"/>
                <a:cs typeface="Cambria Math"/>
              </a:rPr>
              <a:t>2</a:t>
            </a:r>
            <a:r>
              <a:rPr dirty="0" sz="1400" spc="55">
                <a:latin typeface="Cambria Math"/>
                <a:cs typeface="Cambria Math"/>
              </a:rPr>
              <a:t>𝑒</a:t>
            </a:r>
            <a:r>
              <a:rPr dirty="0" baseline="27777" sz="1500" spc="82">
                <a:latin typeface="Cambria Math"/>
                <a:cs typeface="Cambria Math"/>
              </a:rPr>
              <a:t>𝑥</a:t>
            </a:r>
            <a:r>
              <a:rPr dirty="0" sz="1400" spc="5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𝑐𝑜𝑠𝐵𝑥 − </a:t>
            </a:r>
            <a:r>
              <a:rPr dirty="0" baseline="47222" sz="1500" spc="30">
                <a:latin typeface="Cambria Math"/>
                <a:cs typeface="Cambria Math"/>
              </a:rPr>
              <a:t>1</a:t>
            </a:r>
            <a:r>
              <a:rPr dirty="0" baseline="47222" sz="1500" spc="-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𝑠𝑖𝑛𝐵𝑥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3171418"/>
            <a:ext cx="5303520" cy="2524125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844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Determined coefficients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general </a:t>
            </a:r>
            <a:r>
              <a:rPr dirty="0" sz="1400" spc="-5">
                <a:latin typeface="Times New Roman"/>
                <a:cs typeface="Times New Roman"/>
              </a:rPr>
              <a:t>form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second order D.E. with constant coefficient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  <a:tabLst>
                <a:tab pos="1918970" algn="l"/>
              </a:tabLst>
            </a:pPr>
            <a:r>
              <a:rPr dirty="0" sz="1400" spc="-200">
                <a:latin typeface="Cambria Math"/>
                <a:cs typeface="Cambria Math"/>
              </a:rPr>
              <a:t>𝑎𝑦̿   </a:t>
            </a:r>
            <a:r>
              <a:rPr dirty="0" sz="1400">
                <a:latin typeface="Cambria Math"/>
                <a:cs typeface="Cambria Math"/>
              </a:rPr>
              <a:t>+  𝑏 </a:t>
            </a:r>
            <a:r>
              <a:rPr dirty="0" sz="1400" spc="-310">
                <a:latin typeface="Cambria Math"/>
                <a:cs typeface="Cambria Math"/>
              </a:rPr>
              <a:t>𝑦̅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𝑐 𝑦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𝑔(𝑥)	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(26)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To solve eq. (25) the following equations must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considered.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0">
                <a:latin typeface="Cambria Math"/>
                <a:cs typeface="Cambria Math"/>
              </a:rPr>
              <a:t>𝑈</a:t>
            </a:r>
            <a:r>
              <a:rPr dirty="0" baseline="-16666" sz="1500" spc="-75">
                <a:latin typeface="Cambria Math"/>
                <a:cs typeface="Cambria Math"/>
              </a:rPr>
              <a:t>1 </a:t>
            </a:r>
            <a:r>
              <a:rPr dirty="0" sz="1400" spc="-105">
                <a:latin typeface="Cambria Math"/>
                <a:cs typeface="Cambria Math"/>
              </a:rPr>
              <a:t>𝑉</a:t>
            </a:r>
            <a:r>
              <a:rPr dirty="0" baseline="-16666" sz="1500" spc="-15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30">
                <a:latin typeface="Cambria Math"/>
                <a:cs typeface="Cambria Math"/>
              </a:rPr>
              <a:t>𝑈</a:t>
            </a:r>
            <a:r>
              <a:rPr dirty="0" baseline="-16666" sz="1500" spc="-44">
                <a:latin typeface="Cambria Math"/>
                <a:cs typeface="Cambria Math"/>
              </a:rPr>
              <a:t>2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&amp;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-16666" sz="1500" spc="7">
                <a:latin typeface="Cambria Math"/>
                <a:cs typeface="Cambria Math"/>
              </a:rPr>
              <a:t>ℎ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0">
                <a:latin typeface="Cambria Math"/>
                <a:cs typeface="Cambria Math"/>
              </a:rPr>
              <a:t>𝐶</a:t>
            </a:r>
            <a:r>
              <a:rPr dirty="0" baseline="-16666" sz="1500" spc="-75">
                <a:latin typeface="Cambria Math"/>
                <a:cs typeface="Cambria Math"/>
              </a:rPr>
              <a:t>1 </a:t>
            </a:r>
            <a:r>
              <a:rPr dirty="0" sz="1400" spc="-105">
                <a:latin typeface="Cambria Math"/>
                <a:cs typeface="Cambria Math"/>
              </a:rPr>
              <a:t>𝑉</a:t>
            </a:r>
            <a:r>
              <a:rPr dirty="0" baseline="-16666" sz="1500" spc="-15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30">
                <a:latin typeface="Cambria Math"/>
                <a:cs typeface="Cambria Math"/>
              </a:rPr>
              <a:t>𝐶</a:t>
            </a:r>
            <a:r>
              <a:rPr dirty="0" baseline="-16666" sz="1500" spc="-44">
                <a:latin typeface="Cambria Math"/>
                <a:cs typeface="Cambria Math"/>
              </a:rPr>
              <a:t>2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find the solution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>
                <a:latin typeface="Times New Roman"/>
                <a:cs typeface="Times New Roman"/>
              </a:rPr>
              <a:t>(25) </a:t>
            </a:r>
            <a:r>
              <a:rPr dirty="0" sz="1400" spc="-5">
                <a:latin typeface="Times New Roman"/>
                <a:cs typeface="Times New Roman"/>
              </a:rPr>
              <a:t>solve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endParaRPr sz="1400">
              <a:latin typeface="Times New Roman"/>
              <a:cs typeface="Times New Roman"/>
            </a:endParaRPr>
          </a:p>
          <a:p>
            <a:pPr marL="12700" marR="491490">
              <a:lnSpc>
                <a:spcPct val="145000"/>
              </a:lnSpc>
              <a:spcBef>
                <a:spcPts val="35"/>
              </a:spcBef>
            </a:pP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 spc="-105">
                <a:latin typeface="Cambria Math"/>
                <a:cs typeface="Cambria Math"/>
              </a:rPr>
              <a:t>𝑉</a:t>
            </a:r>
            <a:r>
              <a:rPr dirty="0" baseline="-16666" sz="1500" spc="-15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 0 &amp;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 spc="-225">
                <a:latin typeface="Cambria Math"/>
                <a:cs typeface="Cambria Math"/>
              </a:rPr>
              <a:t>𝑉</a:t>
            </a:r>
            <a:r>
              <a:rPr dirty="0" baseline="9920" sz="2100" spc="-337">
                <a:latin typeface="Cambria Math"/>
                <a:cs typeface="Cambria Math"/>
              </a:rPr>
              <a:t>̅</a:t>
            </a:r>
            <a:r>
              <a:rPr dirty="0" baseline="-16666" sz="1500" spc="-337">
                <a:latin typeface="Cambria Math"/>
                <a:cs typeface="Cambria Math"/>
              </a:rPr>
              <a:t>1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 spc="-225">
                <a:latin typeface="Cambria Math"/>
                <a:cs typeface="Cambria Math"/>
              </a:rPr>
              <a:t>𝑉</a:t>
            </a:r>
            <a:r>
              <a:rPr dirty="0" baseline="9920" sz="2100" spc="-337">
                <a:latin typeface="Cambria Math"/>
                <a:cs typeface="Cambria Math"/>
              </a:rPr>
              <a:t>̅</a:t>
            </a:r>
            <a:r>
              <a:rPr dirty="0" baseline="-16666" sz="1500" spc="-337">
                <a:latin typeface="Cambria Math"/>
                <a:cs typeface="Cambria Math"/>
              </a:rPr>
              <a:t>2</a:t>
            </a:r>
            <a:r>
              <a:rPr dirty="0" baseline="-16666" sz="1500" spc="9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0">
                <a:latin typeface="Cambria Math"/>
                <a:cs typeface="Cambria Math"/>
              </a:rPr>
              <a:t>𝑔(𝑥) 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Then find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284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 </a:t>
            </a:r>
            <a:r>
              <a:rPr dirty="0" sz="1000" spc="-11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6068948"/>
            <a:ext cx="1479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9920" sz="2100" spc="-600">
                <a:latin typeface="Cambria Math"/>
                <a:cs typeface="Cambria Math"/>
              </a:rPr>
              <a:t>𝑈</a:t>
            </a:r>
            <a:r>
              <a:rPr dirty="0" sz="1400" spc="-400">
                <a:latin typeface="Cambria Math"/>
                <a:cs typeface="Cambria Math"/>
              </a:rPr>
              <a:t>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7284" y="619086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06397" y="6102476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27377" y="5875400"/>
            <a:ext cx="83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Cambria Math"/>
                <a:cs typeface="Cambria Math"/>
              </a:rPr>
              <a:t>|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65477" y="6198488"/>
            <a:ext cx="826135" cy="44513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5"/>
              </a:spcBef>
              <a:tabLst>
                <a:tab pos="532130" algn="l"/>
              </a:tabLst>
            </a:pPr>
            <a:r>
              <a:rPr dirty="0" baseline="-41666" sz="2100" spc="-104">
                <a:latin typeface="Cambria Math"/>
                <a:cs typeface="Cambria Math"/>
              </a:rPr>
              <a:t>|</a:t>
            </a:r>
            <a:r>
              <a:rPr dirty="0" sz="1400" spc="-70">
                <a:latin typeface="Cambria Math"/>
                <a:cs typeface="Cambria Math"/>
              </a:rPr>
              <a:t>𝑉</a:t>
            </a:r>
            <a:r>
              <a:rPr dirty="0" baseline="-16666" sz="1500" spc="-104">
                <a:latin typeface="Cambria Math"/>
                <a:cs typeface="Cambria Math"/>
              </a:rPr>
              <a:t>1	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</a:t>
            </a:r>
            <a:r>
              <a:rPr dirty="0" baseline="-41666" sz="2100" spc="15">
                <a:latin typeface="Cambria Math"/>
                <a:cs typeface="Cambria Math"/>
              </a:rPr>
              <a:t>|</a:t>
            </a:r>
            <a:endParaRPr baseline="-41666" sz="2100">
              <a:latin typeface="Cambria Math"/>
              <a:cs typeface="Cambria Math"/>
            </a:endParaRPr>
          </a:p>
          <a:p>
            <a:pPr marL="70485">
              <a:lnSpc>
                <a:spcPts val="1650"/>
              </a:lnSpc>
              <a:tabLst>
                <a:tab pos="471170" algn="l"/>
              </a:tabLst>
            </a:pPr>
            <a:r>
              <a:rPr dirty="0" baseline="-9920" sz="2100" spc="-337">
                <a:latin typeface="Cambria Math"/>
                <a:cs typeface="Cambria Math"/>
              </a:rPr>
              <a:t>𝑉</a:t>
            </a:r>
            <a:r>
              <a:rPr dirty="0" sz="1400" spc="-225">
                <a:latin typeface="Cambria Math"/>
                <a:cs typeface="Cambria Math"/>
              </a:rPr>
              <a:t>̅</a:t>
            </a:r>
            <a:r>
              <a:rPr dirty="0" baseline="-30555" sz="1500" spc="-337">
                <a:latin typeface="Cambria Math"/>
                <a:cs typeface="Cambria Math"/>
              </a:rPr>
              <a:t>1	</a:t>
            </a:r>
            <a:r>
              <a:rPr dirty="0" baseline="-9920" sz="2100" spc="-337">
                <a:latin typeface="Cambria Math"/>
                <a:cs typeface="Cambria Math"/>
              </a:rPr>
              <a:t>𝑉</a:t>
            </a:r>
            <a:r>
              <a:rPr dirty="0" sz="1400" spc="-225">
                <a:latin typeface="Cambria Math"/>
                <a:cs typeface="Cambria Math"/>
              </a:rPr>
              <a:t>̅</a:t>
            </a:r>
            <a:r>
              <a:rPr dirty="0" baseline="-30555" sz="1500" spc="-337">
                <a:latin typeface="Cambria Math"/>
                <a:cs typeface="Cambria Math"/>
              </a:rPr>
              <a:t>2</a:t>
            </a:r>
            <a:endParaRPr baseline="-30555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40077" y="6243192"/>
            <a:ext cx="876935" cy="0"/>
          </a:xfrm>
          <a:custGeom>
            <a:avLst/>
            <a:gdLst/>
            <a:ahLst/>
            <a:cxnLst/>
            <a:rect l="l" t="t" r="r" b="b"/>
            <a:pathLst>
              <a:path w="876935" h="0">
                <a:moveTo>
                  <a:pt x="0" y="0"/>
                </a:moveTo>
                <a:lnTo>
                  <a:pt x="8766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790570" y="619086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12263" y="6102476"/>
            <a:ext cx="5060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60045" algn="l"/>
              </a:tabLst>
            </a:pP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800">
                <a:latin typeface="Cambria Math"/>
                <a:cs typeface="Cambria Math"/>
              </a:rPr>
              <a:t>𝑈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baseline="9920" sz="21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38626" y="5950076"/>
            <a:ext cx="1809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9920" sz="2100" spc="-337">
                <a:latin typeface="Cambria Math"/>
                <a:cs typeface="Cambria Math"/>
              </a:rPr>
              <a:t>𝑉</a:t>
            </a:r>
            <a:r>
              <a:rPr dirty="0" sz="1400" spc="-225">
                <a:latin typeface="Cambria Math"/>
                <a:cs typeface="Cambria Math"/>
              </a:rPr>
              <a:t>̅</a:t>
            </a:r>
            <a:r>
              <a:rPr dirty="0" baseline="-30555" sz="1500" spc="-337">
                <a:latin typeface="Cambria Math"/>
                <a:cs typeface="Cambria Math"/>
              </a:rPr>
              <a:t>1</a:t>
            </a:r>
            <a:endParaRPr baseline="-30555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85289" y="5718530"/>
            <a:ext cx="2280920" cy="5048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  <a:tabLst>
                <a:tab pos="407034" algn="l"/>
                <a:tab pos="1365250" algn="l"/>
                <a:tab pos="1896110" algn="l"/>
              </a:tabLst>
            </a:pPr>
            <a:r>
              <a:rPr dirty="0" sz="1400">
                <a:latin typeface="Cambria Math"/>
                <a:cs typeface="Cambria Math"/>
              </a:rPr>
              <a:t>0	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 </a:t>
            </a:r>
            <a:r>
              <a:rPr dirty="0" baseline="-16666" sz="1500" spc="30">
                <a:latin typeface="Cambria Math"/>
                <a:cs typeface="Cambria Math"/>
              </a:rPr>
              <a:t> </a:t>
            </a:r>
            <a:r>
              <a:rPr dirty="0" baseline="-41666" sz="2100" spc="15">
                <a:latin typeface="Cambria Math"/>
                <a:cs typeface="Cambria Math"/>
              </a:rPr>
              <a:t>|	</a:t>
            </a:r>
            <a:r>
              <a:rPr dirty="0" baseline="-41666" sz="2100" spc="-104">
                <a:latin typeface="Cambria Math"/>
                <a:cs typeface="Cambria Math"/>
              </a:rPr>
              <a:t>|</a:t>
            </a:r>
            <a:r>
              <a:rPr dirty="0" sz="1400" spc="-70">
                <a:latin typeface="Cambria Math"/>
                <a:cs typeface="Cambria Math"/>
              </a:rPr>
              <a:t>𝑉</a:t>
            </a:r>
            <a:r>
              <a:rPr dirty="0" baseline="-16666" sz="1500" spc="-104">
                <a:latin typeface="Cambria Math"/>
                <a:cs typeface="Cambria Math"/>
              </a:rPr>
              <a:t>1	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  <a:tabLst>
                <a:tab pos="536575" algn="l"/>
                <a:tab pos="1894205" algn="l"/>
              </a:tabLst>
            </a:pPr>
            <a:r>
              <a:rPr dirty="0" sz="1400" spc="15">
                <a:latin typeface="Cambria Math"/>
                <a:cs typeface="Cambria Math"/>
              </a:rPr>
              <a:t>𝑔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-690">
                <a:latin typeface="Cambria Math"/>
                <a:cs typeface="Cambria Math"/>
              </a:rPr>
              <a:t>𝑉</a:t>
            </a:r>
            <a:r>
              <a:rPr dirty="0" baseline="9920" sz="2100" spc="-172">
                <a:latin typeface="Cambria Math"/>
                <a:cs typeface="Cambria Math"/>
              </a:rPr>
              <a:t>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30">
                <a:latin typeface="Cambria Math"/>
                <a:cs typeface="Cambria Math"/>
              </a:rPr>
              <a:t>𝑔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41445" y="5875400"/>
            <a:ext cx="83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Cambria Math"/>
                <a:cs typeface="Cambria Math"/>
              </a:rPr>
              <a:t>|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89858" y="6331076"/>
            <a:ext cx="83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Cambria Math"/>
                <a:cs typeface="Cambria Math"/>
              </a:rPr>
              <a:t>|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46247" y="6437756"/>
            <a:ext cx="1371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28542" y="652614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70630" y="6404228"/>
            <a:ext cx="5626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9255" algn="l"/>
              </a:tabLst>
            </a:pPr>
            <a:r>
              <a:rPr dirty="0" sz="1400">
                <a:latin typeface="Cambria Math"/>
                <a:cs typeface="Cambria Math"/>
              </a:rPr>
              <a:t>̅	</a:t>
            </a:r>
            <a:r>
              <a:rPr dirty="0" baseline="-9920" sz="2100" spc="-337">
                <a:latin typeface="Cambria Math"/>
                <a:cs typeface="Cambria Math"/>
              </a:rPr>
              <a:t>𝑉</a:t>
            </a:r>
            <a:r>
              <a:rPr dirty="0" sz="1400" spc="-225">
                <a:latin typeface="Cambria Math"/>
                <a:cs typeface="Cambria Math"/>
              </a:rPr>
              <a:t>̅</a:t>
            </a:r>
            <a:r>
              <a:rPr dirty="0" baseline="-30555" sz="1500" spc="-337">
                <a:latin typeface="Cambria Math"/>
                <a:cs typeface="Cambria Math"/>
              </a:rPr>
              <a:t>2</a:t>
            </a:r>
            <a:endParaRPr baseline="-30555" sz="15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46247" y="6198488"/>
            <a:ext cx="7677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4345" algn="l"/>
              </a:tabLst>
            </a:pPr>
            <a:r>
              <a:rPr dirty="0" sz="1400" spc="-105">
                <a:latin typeface="Cambria Math"/>
                <a:cs typeface="Cambria Math"/>
              </a:rPr>
              <a:t>𝑉</a:t>
            </a:r>
            <a:r>
              <a:rPr dirty="0" baseline="-16666" sz="1500" spc="-157">
                <a:latin typeface="Cambria Math"/>
                <a:cs typeface="Cambria Math"/>
              </a:rPr>
              <a:t>1	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</a:t>
            </a:r>
            <a:r>
              <a:rPr dirty="0" baseline="-41666" sz="2100" spc="15">
                <a:latin typeface="Cambria Math"/>
                <a:cs typeface="Cambria Math"/>
              </a:rPr>
              <a:t>|</a:t>
            </a:r>
            <a:endParaRPr baseline="-41666" sz="21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193414" y="6243192"/>
            <a:ext cx="817244" cy="0"/>
          </a:xfrm>
          <a:custGeom>
            <a:avLst/>
            <a:gdLst/>
            <a:ahLst/>
            <a:cxnLst/>
            <a:rect l="l" t="t" r="r" b="b"/>
            <a:pathLst>
              <a:path w="817245" h="0">
                <a:moveTo>
                  <a:pt x="0" y="0"/>
                </a:moveTo>
                <a:lnTo>
                  <a:pt x="8171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129080" y="6650202"/>
            <a:ext cx="4335145" cy="2872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728980" indent="43815">
              <a:lnSpc>
                <a:spcPct val="1479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addition, find </a:t>
            </a:r>
            <a:r>
              <a:rPr dirty="0" sz="1400" spc="-50">
                <a:latin typeface="Cambria Math"/>
                <a:cs typeface="Cambria Math"/>
              </a:rPr>
              <a:t>𝑈</a:t>
            </a:r>
            <a:r>
              <a:rPr dirty="0" baseline="-16666" sz="1500" spc="-75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&amp; </a:t>
            </a:r>
            <a:r>
              <a:rPr dirty="0" sz="1400" spc="-30">
                <a:latin typeface="Cambria Math"/>
                <a:cs typeface="Cambria Math"/>
              </a:rPr>
              <a:t>𝑈</a:t>
            </a:r>
            <a:r>
              <a:rPr dirty="0" baseline="-16666" sz="1500" spc="-44">
                <a:latin typeface="Cambria Math"/>
                <a:cs typeface="Cambria Math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integrating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27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 </a:t>
            </a:r>
            <a:r>
              <a:rPr dirty="0" baseline="-16666" sz="1500" spc="-31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9259" sz="1350" spc="-7">
                <a:latin typeface="Times New Roman"/>
                <a:cs typeface="Times New Roman"/>
              </a:rPr>
              <a:t>17</a:t>
            </a:r>
            <a:r>
              <a:rPr dirty="0" sz="1400" spc="-5">
                <a:latin typeface="Times New Roman"/>
                <a:cs typeface="Times New Roman"/>
              </a:rPr>
              <a:t>/ Solve </a:t>
            </a:r>
            <a:r>
              <a:rPr dirty="0" sz="1400" spc="-310">
                <a:latin typeface="Cambria Math"/>
                <a:cs typeface="Cambria Math"/>
              </a:rPr>
              <a:t>𝑦̿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10">
                <a:latin typeface="Cambria Math"/>
                <a:cs typeface="Cambria Math"/>
              </a:rPr>
              <a:t>2𝑦̅ </a:t>
            </a:r>
            <a:r>
              <a:rPr dirty="0" sz="1400">
                <a:latin typeface="Cambria Math"/>
                <a:cs typeface="Cambria Math"/>
              </a:rPr>
              <a:t>− 3𝑦 =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𝑒</a:t>
            </a:r>
            <a:r>
              <a:rPr dirty="0" baseline="27777" sz="1500" spc="75">
                <a:latin typeface="Cambria Math"/>
                <a:cs typeface="Cambria Math"/>
              </a:rPr>
              <a:t>2𝑥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1393190" algn="l"/>
              </a:tabLst>
            </a:pPr>
            <a:r>
              <a:rPr dirty="0" sz="1400" spc="45">
                <a:latin typeface="Cambria Math"/>
                <a:cs typeface="Cambria Math"/>
              </a:rPr>
              <a:t>𝑟</a:t>
            </a:r>
            <a:r>
              <a:rPr dirty="0" baseline="27777" sz="1500" spc="67">
                <a:latin typeface="Cambria Math"/>
                <a:cs typeface="Cambria Math"/>
              </a:rPr>
              <a:t>2  </a:t>
            </a:r>
            <a:r>
              <a:rPr dirty="0" sz="1400">
                <a:latin typeface="Cambria Math"/>
                <a:cs typeface="Cambria Math"/>
              </a:rPr>
              <a:t>+  2𝑟 − 3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	→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𝑟 + 3</a:t>
            </a:r>
            <a:r>
              <a:rPr dirty="0" baseline="1984" sz="2100">
                <a:latin typeface="Cambria Math"/>
                <a:cs typeface="Cambria Math"/>
              </a:rPr>
              <a:t>)(</a:t>
            </a:r>
            <a:r>
              <a:rPr dirty="0" sz="1400">
                <a:latin typeface="Cambria Math"/>
                <a:cs typeface="Cambria Math"/>
              </a:rPr>
              <a:t>𝑟 − 1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242570" algn="l"/>
              </a:tabLst>
            </a:pPr>
            <a:r>
              <a:rPr dirty="0" sz="1400">
                <a:latin typeface="Cambria Math"/>
                <a:cs typeface="Cambria Math"/>
              </a:rPr>
              <a:t>∴	</a:t>
            </a:r>
            <a:r>
              <a:rPr dirty="0" sz="1400" spc="-85">
                <a:latin typeface="Cambria Math"/>
                <a:cs typeface="Cambria Math"/>
              </a:rPr>
              <a:t>𝑟</a:t>
            </a:r>
            <a:r>
              <a:rPr dirty="0" baseline="-16666" sz="1500" spc="-127">
                <a:latin typeface="Cambria Math"/>
                <a:cs typeface="Cambria Math"/>
              </a:rPr>
              <a:t>1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−3 </a:t>
            </a:r>
            <a:r>
              <a:rPr dirty="0" sz="1400">
                <a:latin typeface="Cambria Math"/>
                <a:cs typeface="Cambria Math"/>
              </a:rPr>
              <a:t>&amp; </a:t>
            </a:r>
            <a:r>
              <a:rPr dirty="0" sz="1400" spc="-75">
                <a:latin typeface="Cambria Math"/>
                <a:cs typeface="Cambria Math"/>
              </a:rPr>
              <a:t>𝑟</a:t>
            </a:r>
            <a:r>
              <a:rPr dirty="0" baseline="-16666" sz="1500" spc="-112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-16666" sz="1500" spc="7">
                <a:latin typeface="Cambria Math"/>
                <a:cs typeface="Cambria Math"/>
              </a:rPr>
              <a:t>ℎ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25">
                <a:latin typeface="Cambria Math"/>
                <a:cs typeface="Cambria Math"/>
              </a:rPr>
              <a:t>𝑐</a:t>
            </a:r>
            <a:r>
              <a:rPr dirty="0" baseline="-16666" sz="1500" spc="-37">
                <a:latin typeface="Cambria Math"/>
                <a:cs typeface="Cambria Math"/>
              </a:rPr>
              <a:t>1 </a:t>
            </a:r>
            <a:r>
              <a:rPr dirty="0" sz="1400" spc="30">
                <a:latin typeface="Cambria Math"/>
                <a:cs typeface="Cambria Math"/>
              </a:rPr>
              <a:t>𝑒</a:t>
            </a:r>
            <a:r>
              <a:rPr dirty="0" baseline="27777" sz="1500" spc="44">
                <a:latin typeface="Cambria Math"/>
                <a:cs typeface="Cambria Math"/>
              </a:rPr>
              <a:t>−3𝑥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0">
                <a:latin typeface="Cambria Math"/>
                <a:cs typeface="Cambria Math"/>
              </a:rPr>
              <a:t>𝑐</a:t>
            </a:r>
            <a:r>
              <a:rPr dirty="0" baseline="-16666" sz="1500" spc="-15">
                <a:latin typeface="Cambria Math"/>
                <a:cs typeface="Cambria Math"/>
              </a:rPr>
              <a:t>2</a:t>
            </a:r>
            <a:r>
              <a:rPr dirty="0" baseline="-16666" sz="1500" spc="157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𝑒</a:t>
            </a:r>
            <a:r>
              <a:rPr dirty="0" baseline="27777" sz="1500" spc="127">
                <a:latin typeface="Cambria Math"/>
                <a:cs typeface="Cambria Math"/>
              </a:rPr>
              <a:t>𝑥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0">
                <a:latin typeface="Cambria Math"/>
                <a:cs typeface="Cambria Math"/>
              </a:rPr>
              <a:t>𝑈</a:t>
            </a:r>
            <a:r>
              <a:rPr dirty="0" baseline="-16666" sz="1500" spc="-75">
                <a:latin typeface="Cambria Math"/>
                <a:cs typeface="Cambria Math"/>
              </a:rPr>
              <a:t>1 </a:t>
            </a:r>
            <a:r>
              <a:rPr dirty="0" sz="1400" spc="-105">
                <a:latin typeface="Cambria Math"/>
                <a:cs typeface="Cambria Math"/>
              </a:rPr>
              <a:t>𝑉</a:t>
            </a:r>
            <a:r>
              <a:rPr dirty="0" baseline="-16666" sz="1500" spc="-15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30">
                <a:latin typeface="Cambria Math"/>
                <a:cs typeface="Cambria Math"/>
              </a:rPr>
              <a:t>𝑈</a:t>
            </a:r>
            <a:r>
              <a:rPr dirty="0" baseline="-16666" sz="1500" spc="-44">
                <a:latin typeface="Cambria Math"/>
                <a:cs typeface="Cambria Math"/>
              </a:rPr>
              <a:t>2</a:t>
            </a:r>
            <a:r>
              <a:rPr dirty="0" baseline="-16666" sz="1500" spc="232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217">
                <a:latin typeface="Cambria Math"/>
                <a:cs typeface="Cambria Math"/>
              </a:rPr>
              <a:t> </a:t>
            </a:r>
            <a:r>
              <a:rPr dirty="0" sz="1400" spc="-105">
                <a:latin typeface="Cambria Math"/>
                <a:cs typeface="Cambria Math"/>
              </a:rPr>
              <a:t>𝑉</a:t>
            </a:r>
            <a:r>
              <a:rPr dirty="0" baseline="-16666" sz="1500" spc="-15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 0&amp;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sz="1400" spc="-204">
                <a:latin typeface="Cambria Math"/>
                <a:cs typeface="Cambria Math"/>
              </a:rPr>
              <a:t>𝑉</a:t>
            </a:r>
            <a:r>
              <a:rPr dirty="0" baseline="9920" sz="2100" spc="-307">
                <a:latin typeface="Cambria Math"/>
                <a:cs typeface="Cambria Math"/>
              </a:rPr>
              <a:t>̅</a:t>
            </a:r>
            <a:r>
              <a:rPr dirty="0" baseline="-16666" sz="1500" spc="-30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 spc="-225">
                <a:latin typeface="Cambria Math"/>
                <a:cs typeface="Cambria Math"/>
              </a:rPr>
              <a:t>𝑉</a:t>
            </a:r>
            <a:r>
              <a:rPr dirty="0" baseline="9920" sz="2100" spc="-337">
                <a:latin typeface="Cambria Math"/>
                <a:cs typeface="Cambria Math"/>
              </a:rPr>
              <a:t>̅</a:t>
            </a:r>
            <a:r>
              <a:rPr dirty="0" baseline="-16666" sz="1500" spc="-337">
                <a:latin typeface="Cambria Math"/>
                <a:cs typeface="Cambria Math"/>
              </a:rPr>
              <a:t>2</a:t>
            </a:r>
            <a:r>
              <a:rPr dirty="0" baseline="-16666" sz="1500" spc="9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𝑔(𝑥)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problem </a:t>
            </a:r>
            <a:r>
              <a:rPr dirty="0" sz="1400" spc="-65">
                <a:latin typeface="Times New Roman"/>
                <a:cs typeface="Times New Roman"/>
              </a:rPr>
              <a:t>(</a:t>
            </a:r>
            <a:r>
              <a:rPr dirty="0" sz="1400" spc="-65">
                <a:latin typeface="Cambria Math"/>
                <a:cs typeface="Cambria Math"/>
              </a:rPr>
              <a:t>𝑉</a:t>
            </a:r>
            <a:r>
              <a:rPr dirty="0" baseline="-16666" sz="1500" spc="-9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40">
                <a:latin typeface="Cambria Math"/>
                <a:cs typeface="Cambria Math"/>
              </a:rPr>
              <a:t>𝑒</a:t>
            </a:r>
            <a:r>
              <a:rPr dirty="0" baseline="27777" sz="1500" spc="60">
                <a:latin typeface="Cambria Math"/>
                <a:cs typeface="Cambria Math"/>
              </a:rPr>
              <a:t>−3𝑥</a:t>
            </a:r>
            <a:r>
              <a:rPr dirty="0" sz="1400" spc="40">
                <a:latin typeface="Times New Roman"/>
                <a:cs typeface="Times New Roman"/>
              </a:rPr>
              <a:t>→ </a:t>
            </a:r>
            <a:r>
              <a:rPr dirty="0" sz="1400" spc="-204">
                <a:latin typeface="Cambria Math"/>
                <a:cs typeface="Cambria Math"/>
              </a:rPr>
              <a:t>𝑉</a:t>
            </a:r>
            <a:r>
              <a:rPr dirty="0" baseline="9920" sz="2100" spc="-307">
                <a:latin typeface="Cambria Math"/>
                <a:cs typeface="Cambria Math"/>
              </a:rPr>
              <a:t>̅</a:t>
            </a:r>
            <a:r>
              <a:rPr dirty="0" baseline="-16666" sz="1500" spc="-30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0">
                <a:latin typeface="Cambria Math"/>
                <a:cs typeface="Cambria Math"/>
              </a:rPr>
              <a:t>−3𝑒</a:t>
            </a:r>
            <a:r>
              <a:rPr dirty="0" baseline="27777" sz="1500" spc="44">
                <a:latin typeface="Cambria Math"/>
                <a:cs typeface="Cambria Math"/>
              </a:rPr>
              <a:t>−3𝑥</a:t>
            </a:r>
            <a:r>
              <a:rPr dirty="0" sz="1400" spc="30">
                <a:latin typeface="Times New Roman"/>
                <a:cs typeface="Times New Roman"/>
              </a:rPr>
              <a:t>,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85">
                <a:latin typeface="Cambria Math"/>
                <a:cs typeface="Cambria Math"/>
              </a:rPr>
              <a:t>𝑒</a:t>
            </a:r>
            <a:r>
              <a:rPr dirty="0" baseline="27777" sz="1500" spc="127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→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-225">
                <a:latin typeface="Cambria Math"/>
                <a:cs typeface="Cambria Math"/>
              </a:rPr>
              <a:t>𝑉</a:t>
            </a:r>
            <a:r>
              <a:rPr dirty="0" baseline="9920" sz="2100" spc="-337">
                <a:latin typeface="Cambria Math"/>
                <a:cs typeface="Cambria Math"/>
              </a:rPr>
              <a:t>̅</a:t>
            </a:r>
            <a:r>
              <a:rPr dirty="0" baseline="-16666" sz="1500" spc="-337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52694" y="9283395"/>
            <a:ext cx="509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𝑒</a:t>
            </a:r>
            <a:r>
              <a:rPr dirty="0" baseline="27777" sz="1500" spc="127">
                <a:latin typeface="Cambria Math"/>
                <a:cs typeface="Cambria Math"/>
              </a:rPr>
              <a:t>𝑥</a:t>
            </a:r>
            <a:r>
              <a:rPr dirty="0" sz="1400" spc="8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095625" y="2181224"/>
            <a:ext cx="4010025" cy="361950"/>
          </a:xfrm>
          <a:custGeom>
            <a:avLst/>
            <a:gdLst/>
            <a:ahLst/>
            <a:cxnLst/>
            <a:rect l="l" t="t" r="r" b="b"/>
            <a:pathLst>
              <a:path w="4010025" h="361950">
                <a:moveTo>
                  <a:pt x="0" y="361950"/>
                </a:moveTo>
                <a:lnTo>
                  <a:pt x="4010025" y="361950"/>
                </a:lnTo>
                <a:lnTo>
                  <a:pt x="4010025" y="0"/>
                </a:lnTo>
                <a:lnTo>
                  <a:pt x="0" y="0"/>
                </a:lnTo>
                <a:lnTo>
                  <a:pt x="0" y="3619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301110" y="2211069"/>
            <a:ext cx="360552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Multiply equation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𝑖𝑖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by (2) </a:t>
            </a:r>
            <a:r>
              <a:rPr dirty="0" sz="1400" spc="-5">
                <a:latin typeface="Times New Roman"/>
                <a:cs typeface="Times New Roman"/>
              </a:rPr>
              <a:t>then adding </a:t>
            </a:r>
            <a:r>
              <a:rPr dirty="0" sz="1400" spc="-10">
                <a:latin typeface="Times New Roman"/>
                <a:cs typeface="Times New Roman"/>
              </a:rPr>
              <a:t>eq.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𝑖</a:t>
            </a:r>
            <a:r>
              <a:rPr dirty="0" sz="1400" spc="1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12902" y="304799"/>
            <a:ext cx="694286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1204315"/>
            <a:ext cx="2115820" cy="65659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46685">
              <a:lnSpc>
                <a:spcPct val="100000"/>
              </a:lnSpc>
              <a:spcBef>
                <a:spcPts val="900"/>
              </a:spcBef>
            </a:pP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𝑒</a:t>
            </a:r>
            <a:r>
              <a:rPr dirty="0" baseline="27777" sz="1500" spc="37">
                <a:latin typeface="Cambria Math"/>
                <a:cs typeface="Cambria Math"/>
              </a:rPr>
              <a:t>−3𝑥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𝑒</a:t>
            </a:r>
            <a:r>
              <a:rPr dirty="0" baseline="27777" sz="1500" spc="120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1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160">
                <a:latin typeface="Cambria Math"/>
                <a:cs typeface="Cambria Math"/>
              </a:rPr>
              <a:t>±3𝑈</a:t>
            </a:r>
            <a:r>
              <a:rPr dirty="0" baseline="9920" sz="2100" spc="-240">
                <a:latin typeface="Cambria Math"/>
                <a:cs typeface="Cambria Math"/>
              </a:rPr>
              <a:t>̅</a:t>
            </a:r>
            <a:r>
              <a:rPr dirty="0" baseline="-16666" sz="1500" spc="-240">
                <a:latin typeface="Cambria Math"/>
                <a:cs typeface="Cambria Math"/>
              </a:rPr>
              <a:t>1 </a:t>
            </a:r>
            <a:r>
              <a:rPr dirty="0" sz="1400" spc="-125">
                <a:latin typeface="Cambria Math"/>
                <a:cs typeface="Cambria Math"/>
              </a:rPr>
              <a:t>𝑒</a:t>
            </a:r>
            <a:r>
              <a:rPr dirty="0" baseline="27777" sz="1500" spc="-187">
                <a:latin typeface="Cambria Math"/>
                <a:cs typeface="Cambria Math"/>
              </a:rPr>
              <a:t>−3𝑥</a:t>
            </a:r>
            <a:r>
              <a:rPr dirty="0" sz="1400" spc="-125">
                <a:latin typeface="Cambria Math"/>
                <a:cs typeface="Cambria Math"/>
              </a:rPr>
              <a:t>+</a:t>
            </a:r>
            <a:r>
              <a:rPr dirty="0" baseline="7936" sz="2100" spc="-187">
                <a:latin typeface="Cambria Math"/>
                <a:cs typeface="Cambria Math"/>
              </a:rPr>
              <a:t>̅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232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𝑒</a:t>
            </a:r>
            <a:r>
              <a:rPr dirty="0" baseline="27777" sz="1500" spc="112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160">
                <a:latin typeface="Cambria Math"/>
                <a:cs typeface="Cambria Math"/>
              </a:rPr>
              <a:t> </a:t>
            </a:r>
            <a:r>
              <a:rPr dirty="0" sz="1400" spc="-155">
                <a:latin typeface="Cambria Math"/>
                <a:cs typeface="Cambria Math"/>
              </a:rPr>
              <a:t>+</a:t>
            </a:r>
            <a:r>
              <a:rPr dirty="0" baseline="7936" sz="2100" spc="-232">
                <a:latin typeface="Cambria Math"/>
                <a:cs typeface="Cambria Math"/>
              </a:rPr>
              <a:t>̅</a:t>
            </a:r>
            <a:r>
              <a:rPr dirty="0" sz="1400" spc="-155">
                <a:latin typeface="Cambria Math"/>
                <a:cs typeface="Cambria Math"/>
              </a:rPr>
              <a:t>𝑒</a:t>
            </a:r>
            <a:r>
              <a:rPr dirty="0" baseline="27777" sz="1500" spc="-232">
                <a:latin typeface="Cambria Math"/>
                <a:cs typeface="Cambria Math"/>
              </a:rPr>
              <a:t>2𝑥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1741" y="1828545"/>
            <a:ext cx="690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5873" sz="2100" spc="-292">
                <a:latin typeface="Cambria Math"/>
                <a:cs typeface="Cambria Math"/>
              </a:rPr>
              <a:t>4𝑈</a:t>
            </a:r>
            <a:r>
              <a:rPr dirty="0" baseline="-5952" sz="2100" spc="-292">
                <a:latin typeface="Cambria Math"/>
                <a:cs typeface="Cambria Math"/>
              </a:rPr>
              <a:t>̅</a:t>
            </a:r>
            <a:r>
              <a:rPr dirty="0" baseline="-38888" sz="1500" spc="-292">
                <a:latin typeface="Cambria Math"/>
                <a:cs typeface="Cambria Math"/>
              </a:rPr>
              <a:t>1</a:t>
            </a:r>
            <a:r>
              <a:rPr dirty="0" baseline="-38888" sz="1500" spc="-270">
                <a:latin typeface="Cambria Math"/>
                <a:cs typeface="Cambria Math"/>
              </a:rPr>
              <a:t> </a:t>
            </a:r>
            <a:r>
              <a:rPr dirty="0" baseline="-15873" sz="2100" spc="37">
                <a:latin typeface="Cambria Math"/>
                <a:cs typeface="Cambria Math"/>
              </a:rPr>
              <a:t>𝑒</a:t>
            </a:r>
            <a:r>
              <a:rPr dirty="0" sz="1000" spc="25">
                <a:latin typeface="Cambria Math"/>
                <a:cs typeface="Cambria Math"/>
              </a:rPr>
              <a:t>−3𝑥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55647" y="1881885"/>
            <a:ext cx="626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30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−𝑒</a:t>
            </a:r>
            <a:r>
              <a:rPr dirty="0" baseline="22222" sz="1500" spc="52">
                <a:latin typeface="Cambria Math"/>
                <a:cs typeface="Cambria Math"/>
              </a:rPr>
              <a:t>2𝑥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1780" y="1897633"/>
            <a:ext cx="2100580" cy="0"/>
          </a:xfrm>
          <a:custGeom>
            <a:avLst/>
            <a:gdLst/>
            <a:ahLst/>
            <a:cxnLst/>
            <a:rect l="l" t="t" r="r" b="b"/>
            <a:pathLst>
              <a:path w="2100580" h="0">
                <a:moveTo>
                  <a:pt x="0" y="0"/>
                </a:moveTo>
                <a:lnTo>
                  <a:pt x="210032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62582" y="2371597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13582" y="2371597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29080" y="2230882"/>
            <a:ext cx="3606800" cy="319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79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47222" sz="1500" spc="-7">
                <a:latin typeface="Cambria Math"/>
                <a:cs typeface="Cambria Math"/>
              </a:rPr>
              <a:t>−1 </a:t>
            </a:r>
            <a:r>
              <a:rPr dirty="0" sz="1400" spc="60">
                <a:latin typeface="Cambria Math"/>
                <a:cs typeface="Cambria Math"/>
              </a:rPr>
              <a:t>𝑒</a:t>
            </a:r>
            <a:r>
              <a:rPr dirty="0" baseline="27777" sz="1500" spc="89">
                <a:latin typeface="Cambria Math"/>
                <a:cs typeface="Cambria Math"/>
              </a:rPr>
              <a:t>5𝑥</a:t>
            </a:r>
            <a:r>
              <a:rPr dirty="0" sz="1400" spc="60">
                <a:latin typeface="Times New Roman"/>
                <a:cs typeface="Times New Roman"/>
              </a:rPr>
              <a:t>→ </a:t>
            </a:r>
            <a:r>
              <a:rPr dirty="0" sz="1400" spc="-50">
                <a:latin typeface="Cambria Math"/>
                <a:cs typeface="Cambria Math"/>
              </a:rPr>
              <a:t>𝑈</a:t>
            </a:r>
            <a:r>
              <a:rPr dirty="0" baseline="-16666" sz="1500" spc="-75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47222" sz="1500" spc="-7">
                <a:latin typeface="Cambria Math"/>
                <a:cs typeface="Cambria Math"/>
              </a:rPr>
              <a:t>−1 </a:t>
            </a:r>
            <a:r>
              <a:rPr dirty="0" sz="1400" spc="50">
                <a:latin typeface="Cambria Math"/>
                <a:cs typeface="Cambria Math"/>
              </a:rPr>
              <a:t>𝑒</a:t>
            </a:r>
            <a:r>
              <a:rPr dirty="0" baseline="27777" sz="1500" spc="75">
                <a:latin typeface="Cambria Math"/>
                <a:cs typeface="Cambria Math"/>
              </a:rPr>
              <a:t>5𝑥 </a:t>
            </a:r>
            <a:r>
              <a:rPr dirty="0" sz="1400" spc="-5">
                <a:latin typeface="Times New Roman"/>
                <a:cs typeface="Times New Roman"/>
              </a:rPr>
              <a:t>this lead to </a:t>
            </a:r>
            <a:r>
              <a:rPr dirty="0" sz="1400" spc="-30">
                <a:latin typeface="Cambria Math"/>
                <a:cs typeface="Cambria Math"/>
              </a:rPr>
              <a:t>𝑈</a:t>
            </a:r>
            <a:r>
              <a:rPr dirty="0" baseline="-16666" sz="1500" spc="-44">
                <a:latin typeface="Cambria Math"/>
                <a:cs typeface="Cambria Math"/>
              </a:rPr>
              <a:t>2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 marL="779145">
              <a:lnSpc>
                <a:spcPts val="915"/>
              </a:lnSpc>
              <a:tabLst>
                <a:tab pos="1893570" algn="l"/>
              </a:tabLst>
            </a:pPr>
            <a:r>
              <a:rPr dirty="0" sz="1000" spc="20">
                <a:latin typeface="Cambria Math"/>
                <a:cs typeface="Cambria Math"/>
              </a:rPr>
              <a:t>4	</a:t>
            </a:r>
            <a:r>
              <a:rPr dirty="0" sz="1000" spc="15">
                <a:latin typeface="Cambria Math"/>
                <a:cs typeface="Cambria Math"/>
              </a:rPr>
              <a:t>20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99457" y="237261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12157" y="236550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799457" y="2125725"/>
            <a:ext cx="323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baseline="-33730" sz="2100" spc="127">
                <a:latin typeface="Cambria Math"/>
                <a:cs typeface="Cambria Math"/>
              </a:rPr>
              <a:t>𝑒</a:t>
            </a:r>
            <a:r>
              <a:rPr dirty="0" baseline="-16666" sz="1500" spc="127">
                <a:latin typeface="Cambria Math"/>
                <a:cs typeface="Cambria Math"/>
              </a:rPr>
              <a:t>𝑥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2636266"/>
            <a:ext cx="2125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∴ </a:t>
            </a:r>
            <a:r>
              <a:rPr dirty="0" sz="1400" spc="-45">
                <a:latin typeface="Cambria Math"/>
                <a:cs typeface="Cambria Math"/>
              </a:rPr>
              <a:t>𝑦</a:t>
            </a:r>
            <a:r>
              <a:rPr dirty="0" baseline="-16666" sz="1500" spc="-67">
                <a:latin typeface="Cambria Math"/>
                <a:cs typeface="Cambria Math"/>
              </a:rPr>
              <a:t>𝑔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25">
                <a:latin typeface="Cambria Math"/>
                <a:cs typeface="Cambria Math"/>
              </a:rPr>
              <a:t>𝑐</a:t>
            </a:r>
            <a:r>
              <a:rPr dirty="0" baseline="-16666" sz="1500" spc="-37">
                <a:latin typeface="Cambria Math"/>
                <a:cs typeface="Cambria Math"/>
              </a:rPr>
              <a:t>1 </a:t>
            </a:r>
            <a:r>
              <a:rPr dirty="0" sz="1400" spc="30">
                <a:latin typeface="Cambria Math"/>
                <a:cs typeface="Cambria Math"/>
              </a:rPr>
              <a:t>𝑒</a:t>
            </a:r>
            <a:r>
              <a:rPr dirty="0" baseline="27777" sz="1500" spc="44">
                <a:latin typeface="Cambria Math"/>
                <a:cs typeface="Cambria Math"/>
              </a:rPr>
              <a:t>−3𝑥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0">
                <a:latin typeface="Cambria Math"/>
                <a:cs typeface="Cambria Math"/>
              </a:rPr>
              <a:t>𝑐</a:t>
            </a:r>
            <a:r>
              <a:rPr dirty="0" baseline="-16666" sz="1500" spc="-15">
                <a:latin typeface="Cambria Math"/>
                <a:cs typeface="Cambria Math"/>
              </a:rPr>
              <a:t>2 </a:t>
            </a:r>
            <a:r>
              <a:rPr dirty="0" sz="1400" spc="85">
                <a:latin typeface="Cambria Math"/>
                <a:cs typeface="Cambria Math"/>
              </a:rPr>
              <a:t>𝑒</a:t>
            </a:r>
            <a:r>
              <a:rPr dirty="0" baseline="27777" sz="1500" spc="127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baseline="47222" sz="1500" spc="30">
                <a:latin typeface="Cambria Math"/>
                <a:cs typeface="Cambria Math"/>
              </a:rPr>
              <a:t>1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32454" y="2776981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119754" y="2777998"/>
            <a:ext cx="822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6600" algn="l"/>
              </a:tabLst>
            </a:pP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0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56609" y="277088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334639" y="2570733"/>
            <a:ext cx="8991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 spc="75">
                <a:latin typeface="Cambria Math"/>
                <a:cs typeface="Cambria Math"/>
              </a:rPr>
              <a:t>𝑒</a:t>
            </a:r>
            <a:r>
              <a:rPr dirty="0" sz="1000" spc="50">
                <a:latin typeface="Cambria Math"/>
                <a:cs typeface="Cambria Math"/>
              </a:rPr>
              <a:t>2𝑥 </a:t>
            </a:r>
            <a:r>
              <a:rPr dirty="0" baseline="-19841" sz="2100">
                <a:latin typeface="Cambria Math"/>
                <a:cs typeface="Cambria Math"/>
              </a:rPr>
              <a:t>+ </a:t>
            </a:r>
            <a:r>
              <a:rPr dirty="0" baseline="16666" sz="1500" spc="30">
                <a:latin typeface="Cambria Math"/>
                <a:cs typeface="Cambria Math"/>
              </a:rPr>
              <a:t>1</a:t>
            </a:r>
            <a:r>
              <a:rPr dirty="0" baseline="16666" sz="1500" spc="-150">
                <a:latin typeface="Cambria Math"/>
                <a:cs typeface="Cambria Math"/>
              </a:rPr>
              <a:t> </a:t>
            </a:r>
            <a:r>
              <a:rPr dirty="0" baseline="-19841" sz="2100" spc="75">
                <a:latin typeface="Cambria Math"/>
                <a:cs typeface="Cambria Math"/>
              </a:rPr>
              <a:t>𝑒</a:t>
            </a:r>
            <a:r>
              <a:rPr dirty="0" sz="1000" spc="50">
                <a:latin typeface="Cambria Math"/>
                <a:cs typeface="Cambria Math"/>
              </a:rPr>
              <a:t>2𝑥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2872235"/>
            <a:ext cx="3415665" cy="715645"/>
          </a:xfrm>
          <a:prstGeom prst="rect">
            <a:avLst/>
          </a:prstGeom>
        </p:spPr>
        <p:txBody>
          <a:bodyPr wrap="square" lIns="0" tIns="135890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1070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Higher – Order</a:t>
            </a:r>
            <a:r>
              <a:rPr dirty="0" u="heavy" sz="16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D.E.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dirty="0" sz="1400" spc="-5">
                <a:latin typeface="Times New Roman"/>
                <a:cs typeface="Times New Roman"/>
              </a:rPr>
              <a:t>The higher order D.E.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9080" y="3727830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28140" y="3869562"/>
            <a:ext cx="425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2222" sz="1500" spc="104">
                <a:latin typeface="Cambria Math"/>
                <a:cs typeface="Cambria Math"/>
              </a:rPr>
              <a:t>𝑛</a:t>
            </a:r>
            <a:r>
              <a:rPr dirty="0" baseline="22222" sz="1500" spc="480">
                <a:latin typeface="Cambria Math"/>
                <a:cs typeface="Cambria Math"/>
              </a:rPr>
              <a:t> </a:t>
            </a:r>
            <a:r>
              <a:rPr dirty="0" sz="1000" spc="100">
                <a:latin typeface="Cambria Math"/>
                <a:cs typeface="Cambria Math"/>
              </a:rPr>
              <a:t>𝑑𝑥</a:t>
            </a:r>
            <a:r>
              <a:rPr dirty="0" baseline="20833" sz="1200" spc="150">
                <a:latin typeface="Cambria Math"/>
                <a:cs typeface="Cambria Math"/>
              </a:rPr>
              <a:t>𝑛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02333" y="3868546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389633" y="3622674"/>
            <a:ext cx="6203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100">
                <a:latin typeface="Cambria Math"/>
                <a:cs typeface="Cambria Math"/>
              </a:rPr>
              <a:t>𝑑</a:t>
            </a:r>
            <a:r>
              <a:rPr dirty="0" baseline="24305" sz="1200" spc="150">
                <a:latin typeface="Cambria Math"/>
                <a:cs typeface="Cambria Math"/>
              </a:rPr>
              <a:t>𝑛</a:t>
            </a:r>
            <a:r>
              <a:rPr dirty="0" sz="1000" spc="100">
                <a:latin typeface="Cambria Math"/>
                <a:cs typeface="Cambria Math"/>
              </a:rPr>
              <a:t>𝑦 </a:t>
            </a:r>
            <a:r>
              <a:rPr dirty="0" baseline="-33730" sz="2100">
                <a:latin typeface="Cambria Math"/>
                <a:cs typeface="Cambria Math"/>
              </a:rPr>
              <a:t>+</a:t>
            </a:r>
            <a:r>
              <a:rPr dirty="0" baseline="-33730" sz="2100" spc="352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𝑎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57754" y="3651630"/>
            <a:ext cx="23431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185">
                <a:latin typeface="Cambria Math"/>
                <a:cs typeface="Cambria Math"/>
              </a:rPr>
              <a:t>𝑛</a:t>
            </a:r>
            <a:r>
              <a:rPr dirty="0" sz="800" spc="-5">
                <a:latin typeface="Cambria Math"/>
                <a:cs typeface="Cambria Math"/>
              </a:rPr>
              <a:t>−</a:t>
            </a:r>
            <a:r>
              <a:rPr dirty="0" sz="800" spc="35">
                <a:latin typeface="Cambria Math"/>
                <a:cs typeface="Cambria Math"/>
              </a:rPr>
              <a:t>1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72410" y="3674490"/>
            <a:ext cx="4044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150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95">
                <a:latin typeface="Cambria Math"/>
                <a:cs typeface="Cambria Math"/>
              </a:rPr>
              <a:t>	</a:t>
            </a:r>
            <a:r>
              <a:rPr dirty="0" sz="1000" spc="125">
                <a:latin typeface="Cambria Math"/>
                <a:cs typeface="Cambria Math"/>
              </a:rPr>
              <a:t>𝑦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285110" y="3868546"/>
            <a:ext cx="382905" cy="0"/>
          </a:xfrm>
          <a:custGeom>
            <a:avLst/>
            <a:gdLst/>
            <a:ahLst/>
            <a:cxnLst/>
            <a:rect l="l" t="t" r="r" b="b"/>
            <a:pathLst>
              <a:path w="382905" h="0">
                <a:moveTo>
                  <a:pt x="0" y="0"/>
                </a:moveTo>
                <a:lnTo>
                  <a:pt x="3825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983994" y="3816223"/>
            <a:ext cx="1751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64970" algn="l"/>
              </a:tabLst>
            </a:pPr>
            <a:r>
              <a:rPr dirty="0" sz="1000" spc="150">
                <a:latin typeface="Cambria Math"/>
                <a:cs typeface="Cambria Math"/>
              </a:rPr>
              <a:t>𝑛</a:t>
            </a:r>
            <a:r>
              <a:rPr dirty="0" sz="1000" spc="-20">
                <a:latin typeface="Cambria Math"/>
                <a:cs typeface="Cambria Math"/>
              </a:rPr>
              <a:t>−</a:t>
            </a: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80">
                <a:latin typeface="Cambria Math"/>
                <a:cs typeface="Cambria Math"/>
              </a:rPr>
              <a:t> </a:t>
            </a:r>
            <a:r>
              <a:rPr dirty="0" baseline="-22222" sz="1500" spc="195">
                <a:latin typeface="Cambria Math"/>
                <a:cs typeface="Cambria Math"/>
              </a:rPr>
              <a:t>𝑑</a:t>
            </a:r>
            <a:r>
              <a:rPr dirty="0" baseline="-22222" sz="1500" spc="225">
                <a:latin typeface="Cambria Math"/>
                <a:cs typeface="Cambria Math"/>
              </a:rPr>
              <a:t>𝑥</a:t>
            </a:r>
            <a:r>
              <a:rPr dirty="0" baseline="-6944" sz="1200" spc="277">
                <a:latin typeface="Cambria Math"/>
                <a:cs typeface="Cambria Math"/>
              </a:rPr>
              <a:t>𝑛</a:t>
            </a:r>
            <a:r>
              <a:rPr dirty="0" baseline="-6944" sz="1200" spc="-7">
                <a:latin typeface="Cambria Math"/>
                <a:cs typeface="Cambria Math"/>
              </a:rPr>
              <a:t>−</a:t>
            </a:r>
            <a:r>
              <a:rPr dirty="0" baseline="-6944" sz="1200" spc="52">
                <a:latin typeface="Cambria Math"/>
                <a:cs typeface="Cambria Math"/>
              </a:rPr>
              <a:t>1</a:t>
            </a:r>
            <a:r>
              <a:rPr dirty="0" baseline="-6944" sz="12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94558" y="3727830"/>
            <a:ext cx="2707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+ … … . . + 𝑎 𝑦 = </a:t>
            </a:r>
            <a:r>
              <a:rPr dirty="0" sz="1400" spc="10">
                <a:latin typeface="Cambria Math"/>
                <a:cs typeface="Cambria Math"/>
              </a:rPr>
              <a:t>𝑔(𝑥)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3970756"/>
            <a:ext cx="4047490" cy="1346835"/>
          </a:xfrm>
          <a:prstGeom prst="rect">
            <a:avLst/>
          </a:prstGeom>
        </p:spPr>
        <p:txBody>
          <a:bodyPr wrap="square" lIns="0" tIns="132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dirty="0" sz="1400" spc="-5">
                <a:latin typeface="Times New Roman"/>
                <a:cs typeface="Times New Roman"/>
              </a:rPr>
              <a:t>To find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-16666" sz="1500" spc="7">
                <a:latin typeface="Cambria Math"/>
                <a:cs typeface="Cambria Math"/>
              </a:rPr>
              <a:t>ℎ </a:t>
            </a:r>
            <a:r>
              <a:rPr dirty="0" sz="1400" spc="-5">
                <a:latin typeface="Cambria Math"/>
                <a:cs typeface="Cambria Math"/>
              </a:rPr>
              <a:t>let </a:t>
            </a:r>
            <a:r>
              <a:rPr dirty="0" sz="1400">
                <a:latin typeface="Cambria Math"/>
                <a:cs typeface="Cambria Math"/>
              </a:rPr>
              <a:t>eq.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26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 spc="-5">
                <a:latin typeface="Cambria Math"/>
                <a:cs typeface="Cambria Math"/>
              </a:rPr>
              <a:t>equal </a:t>
            </a:r>
            <a:r>
              <a:rPr dirty="0" sz="1400">
                <a:latin typeface="Cambria Math"/>
                <a:cs typeface="Cambria Math"/>
              </a:rPr>
              <a:t>to </a:t>
            </a:r>
            <a:r>
              <a:rPr dirty="0" sz="1400" spc="-5">
                <a:latin typeface="Cambria Math"/>
                <a:cs typeface="Cambria Math"/>
              </a:rPr>
              <a:t>zero </a:t>
            </a:r>
            <a:r>
              <a:rPr dirty="0" sz="1400" spc="-5">
                <a:latin typeface="Times New Roman"/>
                <a:cs typeface="Times New Roman"/>
              </a:rPr>
              <a:t>and to find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950"/>
              </a:spcBef>
            </a:pP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0">
                <a:latin typeface="Cambria Math"/>
                <a:cs typeface="Cambria Math"/>
              </a:rPr>
              <a:t>𝑈</a:t>
            </a:r>
            <a:r>
              <a:rPr dirty="0" baseline="-16666" sz="1500" spc="-75">
                <a:latin typeface="Cambria Math"/>
                <a:cs typeface="Cambria Math"/>
              </a:rPr>
              <a:t>1 </a:t>
            </a:r>
            <a:r>
              <a:rPr dirty="0" sz="1400" spc="-105">
                <a:latin typeface="Cambria Math"/>
                <a:cs typeface="Cambria Math"/>
              </a:rPr>
              <a:t>𝑉</a:t>
            </a:r>
            <a:r>
              <a:rPr dirty="0" baseline="-16666" sz="1500" spc="-15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30">
                <a:latin typeface="Cambria Math"/>
                <a:cs typeface="Cambria Math"/>
              </a:rPr>
              <a:t>𝑈</a:t>
            </a:r>
            <a:r>
              <a:rPr dirty="0" baseline="-16666" sz="1500" spc="-44">
                <a:latin typeface="Cambria Math"/>
                <a:cs typeface="Cambria Math"/>
              </a:rPr>
              <a:t>2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… … … . </a:t>
            </a:r>
            <a:r>
              <a:rPr dirty="0" sz="1400" spc="-5">
                <a:latin typeface="Cambria Math"/>
                <a:cs typeface="Cambria Math"/>
              </a:rPr>
              <a:t>+𝑈</a:t>
            </a:r>
            <a:r>
              <a:rPr dirty="0" baseline="-16666" sz="1500" spc="-7">
                <a:latin typeface="Cambria Math"/>
                <a:cs typeface="Cambria Math"/>
              </a:rPr>
              <a:t>𝑛 </a:t>
            </a:r>
            <a:r>
              <a:rPr dirty="0" sz="1400" spc="-130">
                <a:latin typeface="Cambria Math"/>
                <a:cs typeface="Cambria Math"/>
              </a:rPr>
              <a:t>𝑉</a:t>
            </a:r>
            <a:r>
              <a:rPr dirty="0" baseline="-16666" sz="1500" spc="-195">
                <a:latin typeface="Cambria Math"/>
                <a:cs typeface="Cambria Math"/>
              </a:rPr>
              <a:t>𝑛</a:t>
            </a:r>
            <a:r>
              <a:rPr dirty="0" baseline="-16666" sz="1500" spc="-157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400" spc="-190">
                <a:latin typeface="Cambria Math"/>
                <a:cs typeface="Cambria Math"/>
              </a:rPr>
              <a:t>𝑈</a:t>
            </a:r>
            <a:r>
              <a:rPr dirty="0" baseline="9920" sz="2100" spc="-284">
                <a:latin typeface="Cambria Math"/>
                <a:cs typeface="Cambria Math"/>
              </a:rPr>
              <a:t>̅</a:t>
            </a:r>
            <a:r>
              <a:rPr dirty="0" baseline="-16666" sz="1500" spc="-284">
                <a:latin typeface="Cambria Math"/>
                <a:cs typeface="Cambria Math"/>
              </a:rPr>
              <a:t>1</a:t>
            </a:r>
            <a:r>
              <a:rPr dirty="0" sz="1400" spc="-190">
                <a:latin typeface="Cambria Math"/>
                <a:cs typeface="Cambria Math"/>
              </a:rPr>
              <a:t>𝑉</a:t>
            </a:r>
            <a:r>
              <a:rPr dirty="0" baseline="-16666" sz="1500" spc="-284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217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+ … … … … . </a:t>
            </a:r>
            <a:r>
              <a:rPr dirty="0" sz="1400" spc="-245">
                <a:latin typeface="Cambria Math"/>
                <a:cs typeface="Cambria Math"/>
              </a:rPr>
              <a:t>𝑈</a:t>
            </a:r>
            <a:r>
              <a:rPr dirty="0" baseline="9920" sz="2100" spc="-367">
                <a:latin typeface="Cambria Math"/>
                <a:cs typeface="Cambria Math"/>
              </a:rPr>
              <a:t>̅</a:t>
            </a:r>
            <a:r>
              <a:rPr dirty="0" baseline="-16666" sz="1500" spc="-367">
                <a:latin typeface="Cambria Math"/>
                <a:cs typeface="Cambria Math"/>
              </a:rPr>
              <a:t>𝑛</a:t>
            </a:r>
            <a:r>
              <a:rPr dirty="0" baseline="-16666" sz="1500" spc="240">
                <a:latin typeface="Cambria Math"/>
                <a:cs typeface="Cambria Math"/>
              </a:rPr>
              <a:t> </a:t>
            </a:r>
            <a:r>
              <a:rPr dirty="0" sz="1400" spc="-130">
                <a:latin typeface="Cambria Math"/>
                <a:cs typeface="Cambria Math"/>
              </a:rPr>
              <a:t>𝑉</a:t>
            </a:r>
            <a:r>
              <a:rPr dirty="0" baseline="-16666" sz="1500" spc="-195">
                <a:latin typeface="Cambria Math"/>
                <a:cs typeface="Cambria Math"/>
              </a:rPr>
              <a:t>𝑛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217">
                <a:latin typeface="Cambria Math"/>
                <a:cs typeface="Cambria Math"/>
              </a:rPr>
              <a:t> </a:t>
            </a:r>
            <a:r>
              <a:rPr dirty="0" sz="1400" spc="-204">
                <a:latin typeface="Cambria Math"/>
                <a:cs typeface="Cambria Math"/>
              </a:rPr>
              <a:t>𝑉</a:t>
            </a:r>
            <a:r>
              <a:rPr dirty="0" baseline="9920" sz="2100" spc="-307">
                <a:latin typeface="Cambria Math"/>
                <a:cs typeface="Cambria Math"/>
              </a:rPr>
              <a:t>̅</a:t>
            </a:r>
            <a:r>
              <a:rPr dirty="0" baseline="-16666" sz="1500" spc="-30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 spc="-225">
                <a:latin typeface="Cambria Math"/>
                <a:cs typeface="Cambria Math"/>
              </a:rPr>
              <a:t>𝑉</a:t>
            </a:r>
            <a:r>
              <a:rPr dirty="0" baseline="9920" sz="2100" spc="-337">
                <a:latin typeface="Cambria Math"/>
                <a:cs typeface="Cambria Math"/>
              </a:rPr>
              <a:t>̅</a:t>
            </a:r>
            <a:r>
              <a:rPr dirty="0" baseline="-16666" sz="1500" spc="-337">
                <a:latin typeface="Cambria Math"/>
                <a:cs typeface="Cambria Math"/>
              </a:rPr>
              <a:t>2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3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 spc="-210">
                <a:latin typeface="Cambria Math"/>
                <a:cs typeface="Cambria Math"/>
              </a:rPr>
              <a:t>𝑉</a:t>
            </a:r>
            <a:r>
              <a:rPr dirty="0" baseline="9920" sz="2100" spc="-315">
                <a:latin typeface="Cambria Math"/>
                <a:cs typeface="Cambria Math"/>
              </a:rPr>
              <a:t>̅</a:t>
            </a:r>
            <a:r>
              <a:rPr dirty="0" baseline="-16666" sz="1500" spc="-315">
                <a:latin typeface="Cambria Math"/>
                <a:cs typeface="Cambria Math"/>
              </a:rPr>
              <a:t>𝑛 </a:t>
            </a:r>
            <a:r>
              <a:rPr dirty="0" sz="1400">
                <a:latin typeface="Cambria Math"/>
                <a:cs typeface="Cambria Math"/>
              </a:rPr>
              <a:t>+ … … … </a:t>
            </a:r>
            <a:r>
              <a:rPr dirty="0" sz="1400" spc="55">
                <a:latin typeface="Cambria Math"/>
                <a:cs typeface="Cambria Math"/>
              </a:rPr>
              <a:t>…. </a:t>
            </a:r>
            <a:r>
              <a:rPr dirty="0" sz="1400" spc="-245">
                <a:latin typeface="Cambria Math"/>
                <a:cs typeface="Cambria Math"/>
              </a:rPr>
              <a:t>𝑈</a:t>
            </a:r>
            <a:r>
              <a:rPr dirty="0" baseline="9920" sz="2100" spc="-367">
                <a:latin typeface="Cambria Math"/>
                <a:cs typeface="Cambria Math"/>
              </a:rPr>
              <a:t>̅</a:t>
            </a:r>
            <a:r>
              <a:rPr dirty="0" baseline="-16666" sz="1500" spc="-367">
                <a:latin typeface="Cambria Math"/>
                <a:cs typeface="Cambria Math"/>
              </a:rPr>
              <a:t>𝑛</a:t>
            </a:r>
            <a:r>
              <a:rPr dirty="0" baseline="-16666" sz="1500" spc="240">
                <a:latin typeface="Cambria Math"/>
                <a:cs typeface="Cambria Math"/>
              </a:rPr>
              <a:t> </a:t>
            </a:r>
            <a:r>
              <a:rPr dirty="0" sz="1400" spc="-204">
                <a:latin typeface="Cambria Math"/>
                <a:cs typeface="Cambria Math"/>
              </a:rPr>
              <a:t>𝑉</a:t>
            </a:r>
            <a:r>
              <a:rPr dirty="0" baseline="9920" sz="2100" spc="-307">
                <a:latin typeface="Cambria Math"/>
                <a:cs typeface="Cambria Math"/>
              </a:rPr>
              <a:t>̅</a:t>
            </a:r>
            <a:r>
              <a:rPr dirty="0" baseline="-16666" sz="1500" spc="-307">
                <a:latin typeface="Cambria Math"/>
                <a:cs typeface="Cambria Math"/>
              </a:rPr>
              <a:t>𝑛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19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9080" y="6337172"/>
            <a:ext cx="5111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217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𝑉</a:t>
            </a:r>
            <a:r>
              <a:rPr dirty="0" baseline="-16666" sz="1500" spc="-15">
                <a:latin typeface="Cambria Math"/>
                <a:cs typeface="Cambria Math"/>
              </a:rPr>
              <a:t>1</a:t>
            </a:r>
            <a:r>
              <a:rPr dirty="0" baseline="33333" sz="1500" spc="-15">
                <a:latin typeface="Cambria Math"/>
                <a:cs typeface="Cambria Math"/>
              </a:rPr>
              <a:t>(𝑛−1)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75">
                <a:latin typeface="Cambria Math"/>
                <a:cs typeface="Cambria Math"/>
              </a:rPr>
              <a:t>𝑈</a:t>
            </a:r>
            <a:r>
              <a:rPr dirty="0" baseline="9920" sz="2100" spc="-112">
                <a:latin typeface="Cambria Math"/>
                <a:cs typeface="Cambria Math"/>
              </a:rPr>
              <a:t>̅</a:t>
            </a:r>
            <a:r>
              <a:rPr dirty="0" baseline="-16666" sz="1500" spc="-112">
                <a:latin typeface="Cambria Math"/>
                <a:cs typeface="Cambria Math"/>
              </a:rPr>
              <a:t>2</a:t>
            </a:r>
            <a:r>
              <a:rPr dirty="0" sz="1400" spc="-75">
                <a:latin typeface="Cambria Math"/>
                <a:cs typeface="Cambria Math"/>
              </a:rPr>
              <a:t>𝑉</a:t>
            </a:r>
            <a:r>
              <a:rPr dirty="0" baseline="-16666" sz="1500" spc="-112">
                <a:latin typeface="Cambria Math"/>
                <a:cs typeface="Cambria Math"/>
              </a:rPr>
              <a:t>2</a:t>
            </a:r>
            <a:r>
              <a:rPr dirty="0" baseline="33333" sz="1500" spc="-112">
                <a:latin typeface="Cambria Math"/>
                <a:cs typeface="Cambria Math"/>
              </a:rPr>
              <a:t>(𝑛−1)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𝑉</a:t>
            </a:r>
            <a:r>
              <a:rPr dirty="0" baseline="-16666" sz="1500" spc="-7">
                <a:latin typeface="Cambria Math"/>
                <a:cs typeface="Cambria Math"/>
              </a:rPr>
              <a:t>3</a:t>
            </a:r>
            <a:r>
              <a:rPr dirty="0" baseline="33333" sz="1500" spc="-7">
                <a:latin typeface="Cambria Math"/>
                <a:cs typeface="Cambria Math"/>
              </a:rPr>
              <a:t>(𝑛−1) </a:t>
            </a:r>
            <a:r>
              <a:rPr dirty="0" sz="1400">
                <a:latin typeface="Cambria Math"/>
                <a:cs typeface="Cambria Math"/>
              </a:rPr>
              <a:t>+ … … … </a:t>
            </a:r>
            <a:r>
              <a:rPr dirty="0" sz="1400" spc="60">
                <a:latin typeface="Cambria Math"/>
                <a:cs typeface="Cambria Math"/>
              </a:rPr>
              <a:t>…. </a:t>
            </a:r>
            <a:r>
              <a:rPr dirty="0" sz="1400" spc="-245">
                <a:latin typeface="Cambria Math"/>
                <a:cs typeface="Cambria Math"/>
              </a:rPr>
              <a:t>𝑈</a:t>
            </a:r>
            <a:r>
              <a:rPr dirty="0" baseline="9920" sz="2100" spc="-367">
                <a:latin typeface="Cambria Math"/>
                <a:cs typeface="Cambria Math"/>
              </a:rPr>
              <a:t>̅</a:t>
            </a:r>
            <a:r>
              <a:rPr dirty="0" baseline="-16666" sz="1500" spc="-367">
                <a:latin typeface="Cambria Math"/>
                <a:cs typeface="Cambria Math"/>
              </a:rPr>
              <a:t>𝑛</a:t>
            </a:r>
            <a:r>
              <a:rPr dirty="0" baseline="-16666" sz="1500" spc="247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𝑉</a:t>
            </a:r>
            <a:r>
              <a:rPr dirty="0" baseline="-16666" sz="1500" spc="-30">
                <a:latin typeface="Cambria Math"/>
                <a:cs typeface="Cambria Math"/>
              </a:rPr>
              <a:t>𝑛</a:t>
            </a:r>
            <a:r>
              <a:rPr dirty="0" baseline="33333" sz="1500" spc="-30">
                <a:latin typeface="Cambria Math"/>
                <a:cs typeface="Cambria Math"/>
              </a:rPr>
              <a:t>(𝑛−1)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105">
                <a:latin typeface="Cambria Math"/>
                <a:cs typeface="Cambria Math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g(x)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27150" y="6801992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22219" y="6859904"/>
            <a:ext cx="25272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30">
                <a:latin typeface="Cambria Math"/>
                <a:cs typeface="Cambria Math"/>
              </a:rPr>
              <a:t>𝑑</a:t>
            </a:r>
            <a:r>
              <a:rPr dirty="0" sz="1000" spc="150">
                <a:latin typeface="Cambria Math"/>
                <a:cs typeface="Cambria Math"/>
              </a:rPr>
              <a:t>𝑥</a:t>
            </a:r>
            <a:r>
              <a:rPr dirty="0" baseline="20833" sz="1200" spc="52">
                <a:latin typeface="Cambria Math"/>
                <a:cs typeface="Cambria Math"/>
              </a:rPr>
              <a:t>3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034919" y="6858888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 h="0">
                <a:moveTo>
                  <a:pt x="0" y="0"/>
                </a:moveTo>
                <a:lnTo>
                  <a:pt x="2590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129080" y="6718172"/>
            <a:ext cx="33108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the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baseline="47222" sz="1500" spc="112">
                <a:latin typeface="Cambria Math"/>
                <a:cs typeface="Cambria Math"/>
              </a:rPr>
              <a:t>𝑑</a:t>
            </a:r>
            <a:r>
              <a:rPr dirty="0" baseline="83333" sz="1200" spc="112">
                <a:latin typeface="Cambria Math"/>
                <a:cs typeface="Cambria Math"/>
              </a:rPr>
              <a:t>3</a:t>
            </a:r>
            <a:r>
              <a:rPr dirty="0" baseline="47222" sz="1500" spc="112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210">
                <a:latin typeface="Cambria Math"/>
                <a:cs typeface="Cambria Math"/>
              </a:rPr>
              <a:t>3𝑦̅ </a:t>
            </a:r>
            <a:r>
              <a:rPr dirty="0" sz="1400">
                <a:latin typeface="Cambria Math"/>
                <a:cs typeface="Cambria Math"/>
              </a:rPr>
              <a:t>+ 3 =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𝑒</a:t>
            </a:r>
            <a:r>
              <a:rPr dirty="0" baseline="27777" sz="1500" spc="120">
                <a:latin typeface="Cambria Math"/>
                <a:cs typeface="Cambria Math"/>
              </a:rPr>
              <a:t>𝑥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9080" y="6985482"/>
            <a:ext cx="3537585" cy="225107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-5">
                <a:latin typeface="Times New Roman"/>
                <a:cs typeface="Times New Roman"/>
              </a:rPr>
              <a:t>Sol: </a:t>
            </a:r>
            <a:r>
              <a:rPr dirty="0" baseline="1984" sz="2100" spc="52">
                <a:latin typeface="Cambria Math"/>
                <a:cs typeface="Cambria Math"/>
              </a:rPr>
              <a:t>(</a:t>
            </a:r>
            <a:r>
              <a:rPr dirty="0" sz="1400" spc="35">
                <a:latin typeface="Cambria Math"/>
                <a:cs typeface="Cambria Math"/>
              </a:rPr>
              <a:t>𝑟</a:t>
            </a:r>
            <a:r>
              <a:rPr dirty="0" baseline="27777" sz="1500" spc="52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− 3𝑟 + 2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∴ </a:t>
            </a:r>
            <a:r>
              <a:rPr dirty="0" sz="1400" spc="-85">
                <a:latin typeface="Cambria Math"/>
                <a:cs typeface="Cambria Math"/>
              </a:rPr>
              <a:t>𝑟</a:t>
            </a:r>
            <a:r>
              <a:rPr dirty="0" baseline="-16666" sz="1500" spc="-127">
                <a:latin typeface="Cambria Math"/>
                <a:cs typeface="Cambria Math"/>
              </a:rPr>
              <a:t>1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1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70">
                <a:latin typeface="Cambria Math"/>
                <a:cs typeface="Cambria Math"/>
              </a:rPr>
              <a:t>𝑟</a:t>
            </a:r>
            <a:r>
              <a:rPr dirty="0" baseline="-16666" sz="1500" spc="-104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 −2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70">
                <a:latin typeface="Cambria Math"/>
                <a:cs typeface="Cambria Math"/>
              </a:rPr>
              <a:t>𝑟</a:t>
            </a:r>
            <a:r>
              <a:rPr dirty="0" baseline="-16666" sz="1500" spc="-104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-16666" sz="1500" spc="7">
                <a:latin typeface="Cambria Math"/>
                <a:cs typeface="Cambria Math"/>
              </a:rPr>
              <a:t>ℎ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45">
                <a:latin typeface="Cambria Math"/>
                <a:cs typeface="Cambria Math"/>
              </a:rPr>
              <a:t>𝑐</a:t>
            </a:r>
            <a:r>
              <a:rPr dirty="0" baseline="-16666" sz="1500" spc="67">
                <a:latin typeface="Cambria Math"/>
                <a:cs typeface="Cambria Math"/>
              </a:rPr>
              <a:t>1</a:t>
            </a:r>
            <a:r>
              <a:rPr dirty="0" sz="1400" spc="45">
                <a:latin typeface="Cambria Math"/>
                <a:cs typeface="Cambria Math"/>
              </a:rPr>
              <a:t>𝑒</a:t>
            </a:r>
            <a:r>
              <a:rPr dirty="0" baseline="27777" sz="1500" spc="67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25">
                <a:latin typeface="Cambria Math"/>
                <a:cs typeface="Cambria Math"/>
              </a:rPr>
              <a:t>𝑐</a:t>
            </a:r>
            <a:r>
              <a:rPr dirty="0" baseline="-16666" sz="1500" spc="37">
                <a:latin typeface="Cambria Math"/>
                <a:cs typeface="Cambria Math"/>
              </a:rPr>
              <a:t>2</a:t>
            </a:r>
            <a:r>
              <a:rPr dirty="0" sz="1400" spc="25">
                <a:latin typeface="Cambria Math"/>
                <a:cs typeface="Cambria Math"/>
              </a:rPr>
              <a:t>𝑒</a:t>
            </a:r>
            <a:r>
              <a:rPr dirty="0" baseline="27777" sz="1500" spc="37">
                <a:latin typeface="Cambria Math"/>
                <a:cs typeface="Cambria Math"/>
              </a:rPr>
              <a:t>−2𝑥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0">
                <a:latin typeface="Cambria Math"/>
                <a:cs typeface="Cambria Math"/>
              </a:rPr>
              <a:t>𝑐</a:t>
            </a:r>
            <a:r>
              <a:rPr dirty="0" baseline="-16666" sz="1500" spc="-15">
                <a:latin typeface="Cambria Math"/>
                <a:cs typeface="Cambria Math"/>
              </a:rPr>
              <a:t>3</a:t>
            </a:r>
            <a:r>
              <a:rPr dirty="0" baseline="-16666" sz="1500" spc="-7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𝑥𝑒</a:t>
            </a:r>
            <a:r>
              <a:rPr dirty="0" baseline="27777" sz="1500" spc="97">
                <a:latin typeface="Cambria Math"/>
                <a:cs typeface="Cambria Math"/>
              </a:rPr>
              <a:t>𝑥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  </a:t>
            </a:r>
            <a:r>
              <a:rPr dirty="0" sz="1400">
                <a:latin typeface="Cambria Math"/>
                <a:cs typeface="Cambria Math"/>
              </a:rPr>
              <a:t>=  </a:t>
            </a:r>
            <a:r>
              <a:rPr dirty="0" sz="1400" spc="-50">
                <a:latin typeface="Cambria Math"/>
                <a:cs typeface="Cambria Math"/>
              </a:rPr>
              <a:t>𝑈</a:t>
            </a:r>
            <a:r>
              <a:rPr dirty="0" baseline="-16666" sz="1500" spc="-75">
                <a:latin typeface="Cambria Math"/>
                <a:cs typeface="Cambria Math"/>
              </a:rPr>
              <a:t>1  </a:t>
            </a:r>
            <a:r>
              <a:rPr dirty="0" sz="1400" spc="-105">
                <a:latin typeface="Cambria Math"/>
                <a:cs typeface="Cambria Math"/>
              </a:rPr>
              <a:t>𝑉</a:t>
            </a:r>
            <a:r>
              <a:rPr dirty="0" baseline="-16666" sz="1500" spc="-157">
                <a:latin typeface="Cambria Math"/>
                <a:cs typeface="Cambria Math"/>
              </a:rPr>
              <a:t>1  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30">
                <a:latin typeface="Cambria Math"/>
                <a:cs typeface="Cambria Math"/>
              </a:rPr>
              <a:t>𝑈</a:t>
            </a:r>
            <a:r>
              <a:rPr dirty="0" baseline="-16666" sz="1500" spc="-44">
                <a:latin typeface="Cambria Math"/>
                <a:cs typeface="Cambria Math"/>
              </a:rPr>
              <a:t>2 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  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30">
                <a:latin typeface="Cambria Math"/>
                <a:cs typeface="Cambria Math"/>
              </a:rPr>
              <a:t>𝑈</a:t>
            </a:r>
            <a:r>
              <a:rPr dirty="0" baseline="-16666" sz="1500" spc="-44">
                <a:latin typeface="Cambria Math"/>
                <a:cs typeface="Cambria Math"/>
              </a:rPr>
              <a:t>3</a:t>
            </a:r>
            <a:r>
              <a:rPr dirty="0" baseline="-16666" sz="1500" spc="120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𝑒</a:t>
            </a:r>
            <a:r>
              <a:rPr dirty="0" baseline="27777" sz="1500" spc="120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217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𝑒</a:t>
            </a:r>
            <a:r>
              <a:rPr dirty="0" baseline="27777" sz="1500" spc="37">
                <a:latin typeface="Cambria Math"/>
                <a:cs typeface="Cambria Math"/>
              </a:rPr>
              <a:t>−2𝑥  </a:t>
            </a:r>
            <a:r>
              <a:rPr dirty="0" sz="1400">
                <a:latin typeface="Cambria Math"/>
                <a:cs typeface="Cambria Math"/>
              </a:rPr>
              <a:t>+ 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3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𝑥𝑒</a:t>
            </a:r>
            <a:r>
              <a:rPr dirty="0" baseline="27777" sz="1500" spc="97">
                <a:latin typeface="Cambria Math"/>
                <a:cs typeface="Cambria Math"/>
              </a:rPr>
              <a:t>𝑥 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𝑒</a:t>
            </a:r>
            <a:r>
              <a:rPr dirty="0" baseline="27777" sz="1500" spc="120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195">
                <a:latin typeface="Cambria Math"/>
                <a:cs typeface="Cambria Math"/>
              </a:rPr>
              <a:t>2𝑈</a:t>
            </a:r>
            <a:r>
              <a:rPr dirty="0" baseline="9920" sz="2100" spc="-292">
                <a:latin typeface="Cambria Math"/>
                <a:cs typeface="Cambria Math"/>
              </a:rPr>
              <a:t>̅</a:t>
            </a:r>
            <a:r>
              <a:rPr dirty="0" baseline="-16666" sz="1500" spc="-292">
                <a:latin typeface="Cambria Math"/>
                <a:cs typeface="Cambria Math"/>
              </a:rPr>
              <a:t>2 </a:t>
            </a:r>
            <a:r>
              <a:rPr dirty="0" sz="1400" spc="25">
                <a:latin typeface="Cambria Math"/>
                <a:cs typeface="Cambria Math"/>
              </a:rPr>
              <a:t>𝑒</a:t>
            </a:r>
            <a:r>
              <a:rPr dirty="0" baseline="27777" sz="1500" spc="37">
                <a:latin typeface="Cambria Math"/>
                <a:cs typeface="Cambria Math"/>
              </a:rPr>
              <a:t>−2𝑥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3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(𝑥𝑒</a:t>
            </a:r>
            <a:r>
              <a:rPr dirty="0" baseline="27777" sz="1500" spc="75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80">
                <a:latin typeface="Cambria Math"/>
                <a:cs typeface="Cambria Math"/>
              </a:rPr>
              <a:t>𝑒</a:t>
            </a:r>
            <a:r>
              <a:rPr dirty="0" baseline="27777" sz="1500" spc="120">
                <a:latin typeface="Cambria Math"/>
                <a:cs typeface="Cambria Math"/>
              </a:rPr>
              <a:t>𝑥</a:t>
            </a:r>
            <a:r>
              <a:rPr dirty="0" sz="1400" spc="8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𝑒</a:t>
            </a:r>
            <a:r>
              <a:rPr dirty="0" baseline="27777" sz="1500" spc="120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95">
                <a:latin typeface="Cambria Math"/>
                <a:cs typeface="Cambria Math"/>
              </a:rPr>
              <a:t>4𝑈</a:t>
            </a:r>
            <a:r>
              <a:rPr dirty="0" baseline="9920" sz="2100" spc="-292">
                <a:latin typeface="Cambria Math"/>
                <a:cs typeface="Cambria Math"/>
              </a:rPr>
              <a:t>̅</a:t>
            </a:r>
            <a:r>
              <a:rPr dirty="0" baseline="-16666" sz="1500" spc="-292">
                <a:latin typeface="Cambria Math"/>
                <a:cs typeface="Cambria Math"/>
              </a:rPr>
              <a:t>2 </a:t>
            </a:r>
            <a:r>
              <a:rPr dirty="0" sz="1400" spc="25">
                <a:latin typeface="Cambria Math"/>
                <a:cs typeface="Cambria Math"/>
              </a:rPr>
              <a:t>𝑒</a:t>
            </a:r>
            <a:r>
              <a:rPr dirty="0" baseline="27777" sz="1500" spc="37">
                <a:latin typeface="Cambria Math"/>
                <a:cs typeface="Cambria Math"/>
              </a:rPr>
              <a:t>−2𝑥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3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1984" sz="2100" spc="75">
                <a:latin typeface="Cambria Math"/>
                <a:cs typeface="Cambria Math"/>
              </a:rPr>
              <a:t>(</a:t>
            </a:r>
            <a:r>
              <a:rPr dirty="0" sz="1400" spc="50">
                <a:latin typeface="Cambria Math"/>
                <a:cs typeface="Cambria Math"/>
              </a:rPr>
              <a:t>𝑥𝑒</a:t>
            </a:r>
            <a:r>
              <a:rPr dirty="0" baseline="27777" sz="1500" spc="75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80">
                <a:latin typeface="Cambria Math"/>
                <a:cs typeface="Cambria Math"/>
              </a:rPr>
              <a:t>𝑒</a:t>
            </a:r>
            <a:r>
              <a:rPr dirty="0" baseline="27777" sz="1500" spc="120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85">
                <a:latin typeface="Cambria Math"/>
                <a:cs typeface="Cambria Math"/>
              </a:rPr>
              <a:t>𝑒</a:t>
            </a:r>
            <a:r>
              <a:rPr dirty="0" baseline="27777" sz="1500" spc="127">
                <a:latin typeface="Cambria Math"/>
                <a:cs typeface="Cambria Math"/>
              </a:rPr>
              <a:t>𝑥</a:t>
            </a:r>
            <a:r>
              <a:rPr dirty="0" baseline="1984" sz="2100" spc="12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𝑒</a:t>
            </a:r>
            <a:r>
              <a:rPr dirty="0" baseline="27777" sz="1500" spc="127">
                <a:latin typeface="Cambria Math"/>
                <a:cs typeface="Cambria Math"/>
              </a:rPr>
              <a:t>𝑥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162050" y="5412739"/>
            <a:ext cx="0" cy="864235"/>
          </a:xfrm>
          <a:custGeom>
            <a:avLst/>
            <a:gdLst/>
            <a:ahLst/>
            <a:cxnLst/>
            <a:rect l="l" t="t" r="r" b="b"/>
            <a:pathLst>
              <a:path w="0" h="864235">
                <a:moveTo>
                  <a:pt x="0" y="0"/>
                </a:moveTo>
                <a:lnTo>
                  <a:pt x="0" y="864235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3568" y="1270761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9920" sz="2100" spc="-390">
                <a:latin typeface="Cambria Math"/>
                <a:cs typeface="Cambria Math"/>
              </a:rPr>
              <a:t>𝑈</a:t>
            </a:r>
            <a:r>
              <a:rPr dirty="0" sz="1400" spc="-260">
                <a:latin typeface="Cambria Math"/>
                <a:cs typeface="Cambria Math"/>
              </a:rPr>
              <a:t>̅</a:t>
            </a:r>
            <a:r>
              <a:rPr dirty="0" baseline="-30555" sz="1500" spc="-390">
                <a:latin typeface="Cambria Math"/>
                <a:cs typeface="Cambria Math"/>
              </a:rPr>
              <a:t>1</a:t>
            </a:r>
            <a:endParaRPr baseline="-30555" sz="15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2232" y="1750821"/>
            <a:ext cx="2114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9920" sz="2100" spc="-390">
                <a:latin typeface="Cambria Math"/>
                <a:cs typeface="Cambria Math"/>
              </a:rPr>
              <a:t>𝑈</a:t>
            </a:r>
            <a:r>
              <a:rPr dirty="0" sz="1400" spc="-260">
                <a:latin typeface="Cambria Math"/>
                <a:cs typeface="Cambria Math"/>
              </a:rPr>
              <a:t>̅</a:t>
            </a:r>
            <a:r>
              <a:rPr dirty="0" baseline="-30555" sz="1500" spc="-390">
                <a:latin typeface="Cambria Math"/>
                <a:cs typeface="Cambria Math"/>
              </a:rPr>
              <a:t>3</a:t>
            </a:r>
            <a:endParaRPr baseline="-30555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45666" y="1286001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 spc="172">
                <a:latin typeface="Cambria Math"/>
                <a:cs typeface="Cambria Math"/>
              </a:rPr>
              <a:t>𝑒</a:t>
            </a: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1545082"/>
            <a:ext cx="7207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0">
                <a:latin typeface="Cambria Math"/>
                <a:cs typeface="Cambria Math"/>
              </a:rPr>
              <a:t>[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2</a:t>
            </a:r>
            <a:r>
              <a:rPr dirty="0" baseline="-16666" sz="1500" spc="19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]</a:t>
            </a:r>
            <a:r>
              <a:rPr dirty="0" sz="1400" spc="-204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[</a:t>
            </a:r>
            <a:r>
              <a:rPr dirty="0" baseline="-3968" sz="2100" spc="120">
                <a:latin typeface="Cambria Math"/>
                <a:cs typeface="Cambria Math"/>
              </a:rPr>
              <a:t>𝑒</a:t>
            </a:r>
            <a:r>
              <a:rPr dirty="0" baseline="22222" sz="1500" spc="120">
                <a:latin typeface="Cambria Math"/>
                <a:cs typeface="Cambria Math"/>
              </a:rPr>
              <a:t>𝑥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5666" y="1703577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 spc="172">
                <a:latin typeface="Cambria Math"/>
                <a:cs typeface="Cambria Math"/>
              </a:rPr>
              <a:t>𝑒</a:t>
            </a: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1426" y="1286001"/>
            <a:ext cx="596265" cy="657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60"/>
              </a:lnSpc>
              <a:spcBef>
                <a:spcPts val="100"/>
              </a:spcBef>
            </a:pPr>
            <a:r>
              <a:rPr dirty="0" baseline="-19841" sz="2100" spc="44">
                <a:latin typeface="Cambria Math"/>
                <a:cs typeface="Cambria Math"/>
              </a:rPr>
              <a:t>𝑒</a:t>
            </a:r>
            <a:r>
              <a:rPr dirty="0" sz="1000" spc="30">
                <a:latin typeface="Cambria Math"/>
                <a:cs typeface="Cambria Math"/>
              </a:rPr>
              <a:t>−2𝑥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ts val="1645"/>
              </a:lnSpc>
            </a:pPr>
            <a:r>
              <a:rPr dirty="0" baseline="-19841" sz="2100" spc="-7">
                <a:latin typeface="Cambria Math"/>
                <a:cs typeface="Cambria Math"/>
              </a:rPr>
              <a:t>−</a:t>
            </a:r>
            <a:r>
              <a:rPr dirty="0" baseline="-19841" sz="2100" spc="7">
                <a:latin typeface="Cambria Math"/>
                <a:cs typeface="Cambria Math"/>
              </a:rPr>
              <a:t>2</a:t>
            </a:r>
            <a:r>
              <a:rPr dirty="0" baseline="-19841" sz="2100" spc="120">
                <a:latin typeface="Cambria Math"/>
                <a:cs typeface="Cambria Math"/>
              </a:rPr>
              <a:t>𝑒</a:t>
            </a:r>
            <a:r>
              <a:rPr dirty="0" sz="1000" spc="-30">
                <a:latin typeface="Cambria Math"/>
                <a:cs typeface="Cambria Math"/>
              </a:rPr>
              <a:t>−</a:t>
            </a: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ts val="1660"/>
              </a:lnSpc>
            </a:pPr>
            <a:r>
              <a:rPr dirty="0" baseline="-19841" sz="2100" spc="37">
                <a:latin typeface="Cambria Math"/>
                <a:cs typeface="Cambria Math"/>
              </a:rPr>
              <a:t>4𝑒</a:t>
            </a:r>
            <a:r>
              <a:rPr dirty="0" sz="1000" spc="25">
                <a:latin typeface="Cambria Math"/>
                <a:cs typeface="Cambria Math"/>
              </a:rPr>
              <a:t>−2𝑥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69235" y="1769109"/>
            <a:ext cx="803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0">
                <a:latin typeface="Cambria Math"/>
                <a:cs typeface="Cambria Math"/>
              </a:rPr>
              <a:t>𝑥𝑒</a:t>
            </a:r>
            <a:r>
              <a:rPr dirty="0" baseline="27777" sz="1500" spc="104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2𝑒</a:t>
            </a:r>
            <a:r>
              <a:rPr dirty="0" baseline="27777" sz="1500" spc="82">
                <a:latin typeface="Cambria Math"/>
                <a:cs typeface="Cambria Math"/>
              </a:rPr>
              <a:t>𝑥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9170" y="1351533"/>
            <a:ext cx="11182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6475" algn="l"/>
              </a:tabLst>
            </a:pPr>
            <a:r>
              <a:rPr dirty="0" sz="1400" spc="30">
                <a:latin typeface="Cambria Math"/>
                <a:cs typeface="Cambria Math"/>
              </a:rPr>
              <a:t>𝑥</a:t>
            </a:r>
            <a:r>
              <a:rPr dirty="0" sz="1400" spc="114">
                <a:latin typeface="Cambria Math"/>
                <a:cs typeface="Cambria Math"/>
              </a:rPr>
              <a:t>𝑒</a:t>
            </a:r>
            <a:r>
              <a:rPr dirty="0" baseline="27777" sz="1500" spc="157">
                <a:latin typeface="Cambria Math"/>
                <a:cs typeface="Cambria Math"/>
              </a:rPr>
              <a:t>𝑥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baseline="3968" sz="2100">
                <a:latin typeface="Cambria Math"/>
                <a:cs typeface="Cambria Math"/>
              </a:rPr>
              <a:t>0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29253" y="1691385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 spc="172">
                <a:latin typeface="Cambria Math"/>
                <a:cs typeface="Cambria Math"/>
              </a:rPr>
              <a:t>𝑒</a:t>
            </a: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19526" y="1560321"/>
            <a:ext cx="1513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5">
                <a:latin typeface="Cambria Math"/>
                <a:cs typeface="Cambria Math"/>
              </a:rPr>
              <a:t>𝑥𝑒</a:t>
            </a:r>
            <a:r>
              <a:rPr dirty="0" baseline="27777" sz="1500" spc="97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85">
                <a:latin typeface="Cambria Math"/>
                <a:cs typeface="Cambria Math"/>
              </a:rPr>
              <a:t>𝑒</a:t>
            </a:r>
            <a:r>
              <a:rPr dirty="0" baseline="27777" sz="1500" spc="127">
                <a:latin typeface="Cambria Math"/>
                <a:cs typeface="Cambria Math"/>
              </a:rPr>
              <a:t>𝑥 </a:t>
            </a:r>
            <a:r>
              <a:rPr dirty="0" baseline="5952" sz="2100" spc="104">
                <a:latin typeface="Cambria Math"/>
                <a:cs typeface="Cambria Math"/>
              </a:rPr>
              <a:t>] </a:t>
            </a:r>
            <a:r>
              <a:rPr dirty="0" baseline="5952" sz="2100">
                <a:latin typeface="Cambria Math"/>
                <a:cs typeface="Cambria Math"/>
              </a:rPr>
              <a:t>= </a:t>
            </a:r>
            <a:r>
              <a:rPr dirty="0" baseline="5952" sz="2100" spc="104">
                <a:latin typeface="Cambria Math"/>
                <a:cs typeface="Cambria Math"/>
              </a:rPr>
              <a:t>[ </a:t>
            </a:r>
            <a:r>
              <a:rPr dirty="0" baseline="3968" sz="2100">
                <a:latin typeface="Cambria Math"/>
                <a:cs typeface="Cambria Math"/>
              </a:rPr>
              <a:t>0</a:t>
            </a:r>
            <a:r>
              <a:rPr dirty="0" baseline="3968" sz="2100" spc="337">
                <a:latin typeface="Cambria Math"/>
                <a:cs typeface="Cambria Math"/>
              </a:rPr>
              <a:t> </a:t>
            </a:r>
            <a:r>
              <a:rPr dirty="0" baseline="5952" sz="2100" spc="104">
                <a:latin typeface="Cambria Math"/>
                <a:cs typeface="Cambria Math"/>
              </a:rPr>
              <a:t>]</a:t>
            </a:r>
            <a:endParaRPr baseline="5952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2001367"/>
            <a:ext cx="5304155" cy="3171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4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From above </a:t>
            </a:r>
            <a:r>
              <a:rPr dirty="0" sz="1400" spc="-5">
                <a:latin typeface="Times New Roman"/>
                <a:cs typeface="Times New Roman"/>
              </a:rPr>
              <a:t>matrices,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1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, </a:t>
            </a:r>
            <a:r>
              <a:rPr dirty="0" sz="1400" spc="-180">
                <a:latin typeface="Cambria Math"/>
                <a:cs typeface="Cambria Math"/>
              </a:rPr>
              <a:t>𝑈</a:t>
            </a:r>
            <a:r>
              <a:rPr dirty="0" baseline="9920" sz="2100" spc="-270">
                <a:latin typeface="Cambria Math"/>
                <a:cs typeface="Cambria Math"/>
              </a:rPr>
              <a:t>̅</a:t>
            </a:r>
            <a:r>
              <a:rPr dirty="0" baseline="-16666" sz="1500" spc="-270">
                <a:latin typeface="Cambria Math"/>
                <a:cs typeface="Cambria Math"/>
              </a:rPr>
              <a:t>2</a:t>
            </a:r>
            <a:r>
              <a:rPr dirty="0" sz="1400" spc="-180">
                <a:latin typeface="Cambria Math"/>
                <a:cs typeface="Cambria Math"/>
              </a:rPr>
              <a:t>, </a:t>
            </a:r>
            <a:r>
              <a:rPr dirty="0" sz="1400" spc="-260">
                <a:latin typeface="Cambria Math"/>
                <a:cs typeface="Cambria Math"/>
              </a:rPr>
              <a:t>𝑈</a:t>
            </a:r>
            <a:r>
              <a:rPr dirty="0" baseline="9920" sz="2100" spc="-390">
                <a:latin typeface="Cambria Math"/>
                <a:cs typeface="Cambria Math"/>
              </a:rPr>
              <a:t>̅</a:t>
            </a:r>
            <a:r>
              <a:rPr dirty="0" baseline="-16666" sz="1500" spc="-390">
                <a:latin typeface="Cambria Math"/>
                <a:cs typeface="Cambria Math"/>
              </a:rPr>
              <a:t>3</a:t>
            </a:r>
            <a:r>
              <a:rPr dirty="0" baseline="-16666" sz="1500" spc="78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found, then integrated  </a:t>
            </a:r>
            <a:r>
              <a:rPr dirty="0" sz="1400">
                <a:latin typeface="Times New Roman"/>
                <a:cs typeface="Times New Roman"/>
              </a:rPr>
              <a:t>them to </a:t>
            </a:r>
            <a:r>
              <a:rPr dirty="0" sz="1400" spc="-5">
                <a:latin typeface="Times New Roman"/>
                <a:cs typeface="Times New Roman"/>
              </a:rPr>
              <a:t>find </a:t>
            </a:r>
            <a:r>
              <a:rPr dirty="0" sz="1400" spc="-15">
                <a:latin typeface="Cambria Math"/>
                <a:cs typeface="Cambria Math"/>
              </a:rPr>
              <a:t>𝑈</a:t>
            </a:r>
            <a:r>
              <a:rPr dirty="0" baseline="-16666" sz="1500" spc="-22">
                <a:latin typeface="Cambria Math"/>
                <a:cs typeface="Cambria Math"/>
              </a:rPr>
              <a:t>1</a:t>
            </a:r>
            <a:r>
              <a:rPr dirty="0" sz="1400" spc="-15">
                <a:latin typeface="Cambria Math"/>
                <a:cs typeface="Cambria Math"/>
              </a:rPr>
              <a:t>, </a:t>
            </a:r>
            <a:r>
              <a:rPr dirty="0" sz="1400">
                <a:latin typeface="Cambria Math"/>
                <a:cs typeface="Cambria Math"/>
              </a:rPr>
              <a:t>𝑈</a:t>
            </a:r>
            <a:r>
              <a:rPr dirty="0" baseline="-16666" sz="1500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, </a:t>
            </a:r>
            <a:r>
              <a:rPr dirty="0" sz="1400" spc="-5">
                <a:latin typeface="Cambria Math"/>
                <a:cs typeface="Cambria Math"/>
              </a:rPr>
              <a:t>and </a:t>
            </a:r>
            <a:r>
              <a:rPr dirty="0" sz="1400" spc="-30">
                <a:latin typeface="Cambria Math"/>
                <a:cs typeface="Cambria Math"/>
              </a:rPr>
              <a:t>𝑈</a:t>
            </a:r>
            <a:r>
              <a:rPr dirty="0" baseline="-16666" sz="1500" spc="-44">
                <a:latin typeface="Cambria Math"/>
                <a:cs typeface="Cambria Math"/>
              </a:rPr>
              <a:t>3 </a:t>
            </a:r>
            <a:r>
              <a:rPr dirty="0" sz="1400" spc="-5">
                <a:latin typeface="Times New Roman"/>
                <a:cs typeface="Times New Roman"/>
              </a:rPr>
              <a:t>,finally </a:t>
            </a:r>
            <a:r>
              <a:rPr dirty="0" sz="1400" spc="-30">
                <a:latin typeface="Cambria Math"/>
                <a:cs typeface="Cambria Math"/>
              </a:rPr>
              <a:t>𝑦</a:t>
            </a:r>
            <a:r>
              <a:rPr dirty="0" baseline="-16666" sz="1500" spc="-44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&amp; </a:t>
            </a:r>
            <a:r>
              <a:rPr dirty="0" sz="1400" spc="-45">
                <a:latin typeface="Cambria Math"/>
                <a:cs typeface="Cambria Math"/>
              </a:rPr>
              <a:t>𝑦</a:t>
            </a:r>
            <a:r>
              <a:rPr dirty="0" baseline="-16666" sz="1500" spc="-67">
                <a:latin typeface="Cambria Math"/>
                <a:cs typeface="Cambria Math"/>
              </a:rPr>
              <a:t>𝑔 </a:t>
            </a:r>
            <a:r>
              <a:rPr dirty="0" sz="1400">
                <a:latin typeface="Times New Roman"/>
                <a:cs typeface="Times New Roman"/>
              </a:rPr>
              <a:t>can be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found.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900"/>
              </a:spcBef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Applications of Differential</a:t>
            </a:r>
            <a:r>
              <a:rPr dirty="0" u="heavy" sz="16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Equations</a:t>
            </a:r>
            <a:endParaRPr sz="1600">
              <a:latin typeface="Times New Roman"/>
              <a:cs typeface="Times New Roman"/>
            </a:endParaRPr>
          </a:p>
          <a:p>
            <a:pPr marL="12700" marR="8255" indent="220345">
              <a:lnSpc>
                <a:spcPct val="1436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In the </a:t>
            </a:r>
            <a:r>
              <a:rPr dirty="0" sz="1400" spc="-10">
                <a:latin typeface="Times New Roman"/>
                <a:cs typeface="Times New Roman"/>
              </a:rPr>
              <a:t>following </a:t>
            </a:r>
            <a:r>
              <a:rPr dirty="0" sz="1400" spc="-5">
                <a:latin typeface="Times New Roman"/>
                <a:cs typeface="Times New Roman"/>
              </a:rPr>
              <a:t>section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D.E. applications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considered,  Some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these applications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45"/>
              </a:spcBef>
            </a:pPr>
            <a:r>
              <a:rPr dirty="0" sz="1400" b="1">
                <a:latin typeface="Times New Roman"/>
                <a:cs typeface="Times New Roman"/>
              </a:rPr>
              <a:t>1- </a:t>
            </a:r>
            <a:r>
              <a:rPr dirty="0" sz="1400" spc="-5" b="1">
                <a:latin typeface="Times New Roman"/>
                <a:cs typeface="Times New Roman"/>
              </a:rPr>
              <a:t>Modeling Electrical</a:t>
            </a:r>
            <a:r>
              <a:rPr dirty="0" sz="1400" spc="-7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Circuits</a:t>
            </a:r>
            <a:endParaRPr sz="1400">
              <a:latin typeface="Times New Roman"/>
              <a:cs typeface="Times New Roman"/>
            </a:endParaRPr>
          </a:p>
          <a:p>
            <a:pPr marL="12700" marR="6985" indent="220345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This application of the first-order differential equations arises in the  electrical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circuits.</a:t>
            </a:r>
            <a:endParaRPr sz="1400">
              <a:latin typeface="Times New Roman"/>
              <a:cs typeface="Times New Roman"/>
            </a:endParaRPr>
          </a:p>
          <a:p>
            <a:pPr marL="12700" marR="889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First, the current equations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resistance, capacitance,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inductor  must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76324" y="5241162"/>
            <a:ext cx="8375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1-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6375882"/>
            <a:ext cx="994410" cy="64452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400" spc="-90">
                <a:latin typeface="Cambria Math"/>
                <a:cs typeface="Cambria Math"/>
              </a:rPr>
              <a:t>𝑉</a:t>
            </a:r>
            <a:r>
              <a:rPr dirty="0" baseline="-16666" sz="1500" spc="-135">
                <a:latin typeface="Cambria Math"/>
                <a:cs typeface="Cambria Math"/>
              </a:rPr>
              <a:t>𝑅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𝐼𝑅</a:t>
            </a:r>
            <a:endParaRPr sz="1400">
              <a:latin typeface="Cambria Math"/>
              <a:cs typeface="Cambria Math"/>
            </a:endParaRPr>
          </a:p>
          <a:p>
            <a:pPr marL="59690">
              <a:lnSpc>
                <a:spcPct val="100000"/>
              </a:lnSpc>
              <a:spcBef>
                <a:spcPts val="755"/>
              </a:spcBef>
            </a:pPr>
            <a:r>
              <a:rPr dirty="0" sz="1400">
                <a:latin typeface="Times New Roman"/>
                <a:cs typeface="Times New Roman"/>
              </a:rPr>
              <a:t>2-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Capacitor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43558" y="7679816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56258" y="795616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7815452"/>
            <a:ext cx="1045844" cy="649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90">
                <a:latin typeface="Cambria Math"/>
                <a:cs typeface="Cambria Math"/>
              </a:rPr>
              <a:t>𝑉</a:t>
            </a:r>
            <a:r>
              <a:rPr dirty="0" baseline="-16666" sz="1500" spc="-135">
                <a:latin typeface="Cambria Math"/>
                <a:cs typeface="Cambria Math"/>
              </a:rPr>
              <a:t>𝑅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-37698" sz="2100">
                <a:latin typeface="Cambria Math"/>
                <a:cs typeface="Cambria Math"/>
              </a:rPr>
              <a:t>𝑐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>
                <a:latin typeface="Cambria Math"/>
                <a:cs typeface="Cambria Math"/>
              </a:rPr>
              <a:t>𝑖</a:t>
            </a:r>
            <a:r>
              <a:rPr dirty="0" sz="1400" spc="-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𝑑𝑡</a:t>
            </a:r>
            <a:endParaRPr sz="1400">
              <a:latin typeface="Cambria Math"/>
              <a:cs typeface="Cambria Math"/>
            </a:endParaRPr>
          </a:p>
          <a:p>
            <a:pPr marL="59690">
              <a:lnSpc>
                <a:spcPct val="100000"/>
              </a:lnSpc>
              <a:spcBef>
                <a:spcPts val="1550"/>
              </a:spcBef>
            </a:pPr>
            <a:r>
              <a:rPr dirty="0" sz="1400">
                <a:latin typeface="Times New Roman"/>
                <a:cs typeface="Times New Roman"/>
              </a:rPr>
              <a:t>3-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Inductor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85515" y="9353498"/>
            <a:ext cx="1085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5">
                <a:latin typeface="Cambria Math"/>
                <a:cs typeface="Cambria Math"/>
              </a:rPr>
              <a:t>𝑅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98646" y="9265107"/>
            <a:ext cx="755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𝑉 = 𝑅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baseline="41666" sz="2100">
                <a:latin typeface="Cambria Math"/>
                <a:cs typeface="Cambria Math"/>
              </a:rPr>
              <a:t>𝑑𝑖</a:t>
            </a:r>
            <a:endParaRPr baseline="41666" sz="21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61257" y="9383979"/>
            <a:ext cx="200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𝑑𝑡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973957" y="9405873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 h="0">
                <a:moveTo>
                  <a:pt x="0" y="0"/>
                </a:moveTo>
                <a:lnTo>
                  <a:pt x="176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828669" y="5315838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17595" y="6109334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69970" y="616965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91000" y="6188709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60432" y="5936297"/>
            <a:ext cx="81279" cy="81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831716" y="5922644"/>
            <a:ext cx="1314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666490" y="558101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42690" y="558101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38575" y="5581014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0" y="123825"/>
                </a:moveTo>
                <a:lnTo>
                  <a:pt x="47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886200" y="5581014"/>
            <a:ext cx="104775" cy="123825"/>
          </a:xfrm>
          <a:custGeom>
            <a:avLst/>
            <a:gdLst/>
            <a:ahLst/>
            <a:cxnLst/>
            <a:rect l="l" t="t" r="r" b="b"/>
            <a:pathLst>
              <a:path w="104775" h="123825">
                <a:moveTo>
                  <a:pt x="0" y="0"/>
                </a:moveTo>
                <a:lnTo>
                  <a:pt x="104775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81450" y="5581014"/>
            <a:ext cx="76835" cy="123825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0" y="123825"/>
                </a:moveTo>
                <a:lnTo>
                  <a:pt x="76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057650" y="5581014"/>
            <a:ext cx="95250" cy="123825"/>
          </a:xfrm>
          <a:custGeom>
            <a:avLst/>
            <a:gdLst/>
            <a:ahLst/>
            <a:cxnLst/>
            <a:rect l="l" t="t" r="r" b="b"/>
            <a:pathLst>
              <a:path w="95250" h="123825">
                <a:moveTo>
                  <a:pt x="0" y="0"/>
                </a:moveTo>
                <a:lnTo>
                  <a:pt x="95250" y="123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514090" y="570547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3375" y="570547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233545" y="566038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35940" y="0"/>
                </a:moveTo>
                <a:lnTo>
                  <a:pt x="21913" y="2811"/>
                </a:lnTo>
                <a:lnTo>
                  <a:pt x="10493" y="10493"/>
                </a:lnTo>
                <a:lnTo>
                  <a:pt x="2811" y="21913"/>
                </a:lnTo>
                <a:lnTo>
                  <a:pt x="0" y="35941"/>
                </a:lnTo>
                <a:lnTo>
                  <a:pt x="2811" y="49895"/>
                </a:lnTo>
                <a:lnTo>
                  <a:pt x="10493" y="61277"/>
                </a:lnTo>
                <a:lnTo>
                  <a:pt x="21913" y="68945"/>
                </a:lnTo>
                <a:lnTo>
                  <a:pt x="35940" y="71755"/>
                </a:lnTo>
                <a:lnTo>
                  <a:pt x="49895" y="68945"/>
                </a:lnTo>
                <a:lnTo>
                  <a:pt x="61277" y="61277"/>
                </a:lnTo>
                <a:lnTo>
                  <a:pt x="68945" y="49895"/>
                </a:lnTo>
                <a:lnTo>
                  <a:pt x="71754" y="35941"/>
                </a:lnTo>
                <a:lnTo>
                  <a:pt x="68945" y="21913"/>
                </a:lnTo>
                <a:lnTo>
                  <a:pt x="61277" y="10493"/>
                </a:lnTo>
                <a:lnTo>
                  <a:pt x="49895" y="2811"/>
                </a:lnTo>
                <a:lnTo>
                  <a:pt x="35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233545" y="566038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35940" y="0"/>
                </a:moveTo>
                <a:lnTo>
                  <a:pt x="21913" y="2811"/>
                </a:lnTo>
                <a:lnTo>
                  <a:pt x="10493" y="10493"/>
                </a:lnTo>
                <a:lnTo>
                  <a:pt x="2811" y="21913"/>
                </a:lnTo>
                <a:lnTo>
                  <a:pt x="0" y="35941"/>
                </a:lnTo>
                <a:lnTo>
                  <a:pt x="2811" y="49895"/>
                </a:lnTo>
                <a:lnTo>
                  <a:pt x="10493" y="61277"/>
                </a:lnTo>
                <a:lnTo>
                  <a:pt x="21913" y="68945"/>
                </a:lnTo>
                <a:lnTo>
                  <a:pt x="35940" y="71755"/>
                </a:lnTo>
                <a:lnTo>
                  <a:pt x="49895" y="68945"/>
                </a:lnTo>
                <a:lnTo>
                  <a:pt x="61277" y="61277"/>
                </a:lnTo>
                <a:lnTo>
                  <a:pt x="68945" y="49895"/>
                </a:lnTo>
                <a:lnTo>
                  <a:pt x="71754" y="35941"/>
                </a:lnTo>
                <a:lnTo>
                  <a:pt x="68945" y="21913"/>
                </a:lnTo>
                <a:lnTo>
                  <a:pt x="61277" y="10493"/>
                </a:lnTo>
                <a:lnTo>
                  <a:pt x="49895" y="2811"/>
                </a:lnTo>
                <a:lnTo>
                  <a:pt x="3594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481070" y="566038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35940" y="0"/>
                </a:moveTo>
                <a:lnTo>
                  <a:pt x="21913" y="2811"/>
                </a:lnTo>
                <a:lnTo>
                  <a:pt x="10493" y="10493"/>
                </a:lnTo>
                <a:lnTo>
                  <a:pt x="2811" y="21913"/>
                </a:lnTo>
                <a:lnTo>
                  <a:pt x="0" y="35941"/>
                </a:lnTo>
                <a:lnTo>
                  <a:pt x="2811" y="49895"/>
                </a:lnTo>
                <a:lnTo>
                  <a:pt x="10493" y="61277"/>
                </a:lnTo>
                <a:lnTo>
                  <a:pt x="21913" y="68945"/>
                </a:lnTo>
                <a:lnTo>
                  <a:pt x="35940" y="71755"/>
                </a:lnTo>
                <a:lnTo>
                  <a:pt x="49895" y="68945"/>
                </a:lnTo>
                <a:lnTo>
                  <a:pt x="61277" y="61277"/>
                </a:lnTo>
                <a:lnTo>
                  <a:pt x="68945" y="49895"/>
                </a:lnTo>
                <a:lnTo>
                  <a:pt x="71754" y="35941"/>
                </a:lnTo>
                <a:lnTo>
                  <a:pt x="68945" y="21913"/>
                </a:lnTo>
                <a:lnTo>
                  <a:pt x="61277" y="10493"/>
                </a:lnTo>
                <a:lnTo>
                  <a:pt x="49895" y="2811"/>
                </a:lnTo>
                <a:lnTo>
                  <a:pt x="35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481070" y="566038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35940" y="0"/>
                </a:moveTo>
                <a:lnTo>
                  <a:pt x="21913" y="2811"/>
                </a:lnTo>
                <a:lnTo>
                  <a:pt x="10493" y="10493"/>
                </a:lnTo>
                <a:lnTo>
                  <a:pt x="2811" y="21913"/>
                </a:lnTo>
                <a:lnTo>
                  <a:pt x="0" y="35941"/>
                </a:lnTo>
                <a:lnTo>
                  <a:pt x="2811" y="49895"/>
                </a:lnTo>
                <a:lnTo>
                  <a:pt x="10493" y="61277"/>
                </a:lnTo>
                <a:lnTo>
                  <a:pt x="21913" y="68945"/>
                </a:lnTo>
                <a:lnTo>
                  <a:pt x="35940" y="71755"/>
                </a:lnTo>
                <a:lnTo>
                  <a:pt x="49895" y="68945"/>
                </a:lnTo>
                <a:lnTo>
                  <a:pt x="61277" y="61277"/>
                </a:lnTo>
                <a:lnTo>
                  <a:pt x="68945" y="49895"/>
                </a:lnTo>
                <a:lnTo>
                  <a:pt x="71754" y="35941"/>
                </a:lnTo>
                <a:lnTo>
                  <a:pt x="68945" y="21913"/>
                </a:lnTo>
                <a:lnTo>
                  <a:pt x="61277" y="10493"/>
                </a:lnTo>
                <a:lnTo>
                  <a:pt x="49895" y="2811"/>
                </a:lnTo>
                <a:lnTo>
                  <a:pt x="3594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770504" y="5698489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 h="0">
                <a:moveTo>
                  <a:pt x="71056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305300" y="5695314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 h="0">
                <a:moveTo>
                  <a:pt x="71056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006340" y="5698489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27495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770504" y="5688964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27495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770504" y="5976619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 h="0">
                <a:moveTo>
                  <a:pt x="71056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305300" y="5973444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 h="0">
                <a:moveTo>
                  <a:pt x="71056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284662" y="5936297"/>
            <a:ext cx="81279" cy="81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608070" y="7407909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560445" y="746823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181475" y="748728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450907" y="7234872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822572" y="7222616"/>
            <a:ext cx="1314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760979" y="6997065"/>
            <a:ext cx="1077595" cy="0"/>
          </a:xfrm>
          <a:custGeom>
            <a:avLst/>
            <a:gdLst/>
            <a:ahLst/>
            <a:cxnLst/>
            <a:rect l="l" t="t" r="r" b="b"/>
            <a:pathLst>
              <a:path w="1077595" h="0">
                <a:moveTo>
                  <a:pt x="10775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16679" y="6987540"/>
            <a:ext cx="1089660" cy="6985"/>
          </a:xfrm>
          <a:custGeom>
            <a:avLst/>
            <a:gdLst/>
            <a:ahLst/>
            <a:cxnLst/>
            <a:rect l="l" t="t" r="r" b="b"/>
            <a:pathLst>
              <a:path w="1089660" h="6984">
                <a:moveTo>
                  <a:pt x="1089660" y="698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996815" y="6997065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27495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760979" y="6987540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27495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760979" y="7275194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 h="0">
                <a:moveTo>
                  <a:pt x="71056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295775" y="7272019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 h="0">
                <a:moveTo>
                  <a:pt x="71056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275137" y="7234872"/>
            <a:ext cx="81279" cy="81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838575" y="6774179"/>
            <a:ext cx="0" cy="436880"/>
          </a:xfrm>
          <a:custGeom>
            <a:avLst/>
            <a:gdLst/>
            <a:ahLst/>
            <a:cxnLst/>
            <a:rect l="l" t="t" r="r" b="b"/>
            <a:pathLst>
              <a:path w="0" h="436879">
                <a:moveTo>
                  <a:pt x="0" y="0"/>
                </a:moveTo>
                <a:lnTo>
                  <a:pt x="0" y="4368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916679" y="6791959"/>
            <a:ext cx="55880" cy="419100"/>
          </a:xfrm>
          <a:custGeom>
            <a:avLst/>
            <a:gdLst/>
            <a:ahLst/>
            <a:cxnLst/>
            <a:rect l="l" t="t" r="r" b="b"/>
            <a:pathLst>
              <a:path w="55879" h="419100">
                <a:moveTo>
                  <a:pt x="55880" y="0"/>
                </a:moveTo>
                <a:lnTo>
                  <a:pt x="35254" y="54592"/>
                </a:lnTo>
                <a:lnTo>
                  <a:pt x="17367" y="108981"/>
                </a:lnTo>
                <a:lnTo>
                  <a:pt x="4766" y="162823"/>
                </a:lnTo>
                <a:lnTo>
                  <a:pt x="0" y="215773"/>
                </a:lnTo>
                <a:lnTo>
                  <a:pt x="7409" y="272278"/>
                </a:lnTo>
                <a:lnTo>
                  <a:pt x="24415" y="331009"/>
                </a:lnTo>
                <a:lnTo>
                  <a:pt x="43183" y="382954"/>
                </a:lnTo>
                <a:lnTo>
                  <a:pt x="55880" y="4191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3822572" y="6509384"/>
            <a:ext cx="1200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592195" y="9060815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544570" y="9121140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165600" y="9140190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1079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435032" y="8887777"/>
            <a:ext cx="81279" cy="812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3787521" y="8875014"/>
            <a:ext cx="131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745104" y="8649969"/>
            <a:ext cx="735965" cy="635"/>
          </a:xfrm>
          <a:custGeom>
            <a:avLst/>
            <a:gdLst/>
            <a:ahLst/>
            <a:cxnLst/>
            <a:rect l="l" t="t" r="r" b="b"/>
            <a:pathLst>
              <a:path w="735964" h="634">
                <a:moveTo>
                  <a:pt x="735965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361179" y="8649969"/>
            <a:ext cx="629285" cy="6985"/>
          </a:xfrm>
          <a:custGeom>
            <a:avLst/>
            <a:gdLst/>
            <a:ahLst/>
            <a:cxnLst/>
            <a:rect l="l" t="t" r="r" b="b"/>
            <a:pathLst>
              <a:path w="629285" h="6984">
                <a:moveTo>
                  <a:pt x="629285" y="698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980940" y="8649969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27495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745104" y="8640444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27495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745104" y="8928100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 h="0">
                <a:moveTo>
                  <a:pt x="71056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279900" y="8924925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 h="0">
                <a:moveTo>
                  <a:pt x="71056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259262" y="8887777"/>
            <a:ext cx="81279" cy="812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3731133" y="8305038"/>
            <a:ext cx="10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282315" y="8654415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 h="0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629025" y="8524366"/>
            <a:ext cx="335915" cy="323215"/>
          </a:xfrm>
          <a:custGeom>
            <a:avLst/>
            <a:gdLst/>
            <a:ahLst/>
            <a:cxnLst/>
            <a:rect l="l" t="t" r="r" b="b"/>
            <a:pathLst>
              <a:path w="335914" h="323215">
                <a:moveTo>
                  <a:pt x="0" y="130810"/>
                </a:moveTo>
                <a:lnTo>
                  <a:pt x="9225" y="77261"/>
                </a:lnTo>
                <a:lnTo>
                  <a:pt x="18653" y="32750"/>
                </a:lnTo>
                <a:lnTo>
                  <a:pt x="59488" y="97018"/>
                </a:lnTo>
                <a:lnTo>
                  <a:pt x="70330" y="165185"/>
                </a:lnTo>
                <a:lnTo>
                  <a:pt x="78380" y="227627"/>
                </a:lnTo>
                <a:lnTo>
                  <a:pt x="81407" y="268478"/>
                </a:lnTo>
                <a:lnTo>
                  <a:pt x="40598" y="281461"/>
                </a:lnTo>
                <a:lnTo>
                  <a:pt x="41473" y="220253"/>
                </a:lnTo>
                <a:lnTo>
                  <a:pt x="52512" y="168392"/>
                </a:lnTo>
                <a:lnTo>
                  <a:pt x="66944" y="109807"/>
                </a:lnTo>
                <a:lnTo>
                  <a:pt x="82912" y="55127"/>
                </a:lnTo>
                <a:lnTo>
                  <a:pt x="98554" y="14981"/>
                </a:lnTo>
                <a:lnTo>
                  <a:pt x="112013" y="0"/>
                </a:lnTo>
                <a:lnTo>
                  <a:pt x="124638" y="17700"/>
                </a:lnTo>
                <a:lnTo>
                  <a:pt x="138251" y="60997"/>
                </a:lnTo>
                <a:lnTo>
                  <a:pt x="151511" y="118808"/>
                </a:lnTo>
                <a:lnTo>
                  <a:pt x="163077" y="180048"/>
                </a:lnTo>
                <a:lnTo>
                  <a:pt x="171609" y="233632"/>
                </a:lnTo>
                <a:lnTo>
                  <a:pt x="169521" y="291588"/>
                </a:lnTo>
                <a:lnTo>
                  <a:pt x="130301" y="261620"/>
                </a:lnTo>
                <a:lnTo>
                  <a:pt x="135759" y="220410"/>
                </a:lnTo>
                <a:lnTo>
                  <a:pt x="147021" y="158071"/>
                </a:lnTo>
                <a:lnTo>
                  <a:pt x="161903" y="92245"/>
                </a:lnTo>
                <a:lnTo>
                  <a:pt x="178224" y="40574"/>
                </a:lnTo>
                <a:lnTo>
                  <a:pt x="224446" y="79718"/>
                </a:lnTo>
                <a:lnTo>
                  <a:pt x="241601" y="135445"/>
                </a:lnTo>
                <a:lnTo>
                  <a:pt x="257179" y="194728"/>
                </a:lnTo>
                <a:lnTo>
                  <a:pt x="269081" y="247125"/>
                </a:lnTo>
                <a:lnTo>
                  <a:pt x="268674" y="309878"/>
                </a:lnTo>
                <a:lnTo>
                  <a:pt x="249697" y="322691"/>
                </a:lnTo>
                <a:lnTo>
                  <a:pt x="230649" y="318716"/>
                </a:lnTo>
                <a:lnTo>
                  <a:pt x="230188" y="262430"/>
                </a:lnTo>
                <a:lnTo>
                  <a:pt x="242574" y="211417"/>
                </a:lnTo>
                <a:lnTo>
                  <a:pt x="258587" y="152368"/>
                </a:lnTo>
                <a:lnTo>
                  <a:pt x="275754" y="94652"/>
                </a:lnTo>
                <a:lnTo>
                  <a:pt x="291601" y="47640"/>
                </a:lnTo>
                <a:lnTo>
                  <a:pt x="331196" y="102014"/>
                </a:lnTo>
                <a:lnTo>
                  <a:pt x="335914" y="13081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960495" y="8654415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 h="0">
                <a:moveTo>
                  <a:pt x="0" y="0"/>
                </a:moveTo>
                <a:lnTo>
                  <a:pt x="3460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251200" y="8608059"/>
            <a:ext cx="52069" cy="71755"/>
          </a:xfrm>
          <a:custGeom>
            <a:avLst/>
            <a:gdLst/>
            <a:ahLst/>
            <a:cxnLst/>
            <a:rect l="l" t="t" r="r" b="b"/>
            <a:pathLst>
              <a:path w="52070" h="71754">
                <a:moveTo>
                  <a:pt x="26035" y="0"/>
                </a:moveTo>
                <a:lnTo>
                  <a:pt x="15912" y="2811"/>
                </a:lnTo>
                <a:lnTo>
                  <a:pt x="7635" y="10493"/>
                </a:lnTo>
                <a:lnTo>
                  <a:pt x="2049" y="21913"/>
                </a:lnTo>
                <a:lnTo>
                  <a:pt x="0" y="35941"/>
                </a:lnTo>
                <a:lnTo>
                  <a:pt x="2049" y="49895"/>
                </a:lnTo>
                <a:lnTo>
                  <a:pt x="7635" y="61277"/>
                </a:lnTo>
                <a:lnTo>
                  <a:pt x="15912" y="68945"/>
                </a:lnTo>
                <a:lnTo>
                  <a:pt x="26035" y="71755"/>
                </a:lnTo>
                <a:lnTo>
                  <a:pt x="36157" y="68945"/>
                </a:lnTo>
                <a:lnTo>
                  <a:pt x="44434" y="61277"/>
                </a:lnTo>
                <a:lnTo>
                  <a:pt x="50020" y="49895"/>
                </a:lnTo>
                <a:lnTo>
                  <a:pt x="52070" y="35941"/>
                </a:lnTo>
                <a:lnTo>
                  <a:pt x="50020" y="21913"/>
                </a:lnTo>
                <a:lnTo>
                  <a:pt x="44434" y="10493"/>
                </a:lnTo>
                <a:lnTo>
                  <a:pt x="36157" y="2811"/>
                </a:lnTo>
                <a:lnTo>
                  <a:pt x="260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251200" y="8608059"/>
            <a:ext cx="52069" cy="71755"/>
          </a:xfrm>
          <a:custGeom>
            <a:avLst/>
            <a:gdLst/>
            <a:ahLst/>
            <a:cxnLst/>
            <a:rect l="l" t="t" r="r" b="b"/>
            <a:pathLst>
              <a:path w="52070" h="71754">
                <a:moveTo>
                  <a:pt x="26035" y="0"/>
                </a:moveTo>
                <a:lnTo>
                  <a:pt x="15912" y="2811"/>
                </a:lnTo>
                <a:lnTo>
                  <a:pt x="7635" y="10493"/>
                </a:lnTo>
                <a:lnTo>
                  <a:pt x="2049" y="21913"/>
                </a:lnTo>
                <a:lnTo>
                  <a:pt x="0" y="35941"/>
                </a:lnTo>
                <a:lnTo>
                  <a:pt x="2049" y="49895"/>
                </a:lnTo>
                <a:lnTo>
                  <a:pt x="7635" y="61277"/>
                </a:lnTo>
                <a:lnTo>
                  <a:pt x="15912" y="68945"/>
                </a:lnTo>
                <a:lnTo>
                  <a:pt x="26035" y="71755"/>
                </a:lnTo>
                <a:lnTo>
                  <a:pt x="36157" y="68945"/>
                </a:lnTo>
                <a:lnTo>
                  <a:pt x="44434" y="61277"/>
                </a:lnTo>
                <a:lnTo>
                  <a:pt x="50020" y="49895"/>
                </a:lnTo>
                <a:lnTo>
                  <a:pt x="52070" y="35941"/>
                </a:lnTo>
                <a:lnTo>
                  <a:pt x="50020" y="21913"/>
                </a:lnTo>
                <a:lnTo>
                  <a:pt x="44434" y="10493"/>
                </a:lnTo>
                <a:lnTo>
                  <a:pt x="36157" y="2811"/>
                </a:lnTo>
                <a:lnTo>
                  <a:pt x="2603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309109" y="8616315"/>
            <a:ext cx="52069" cy="71755"/>
          </a:xfrm>
          <a:custGeom>
            <a:avLst/>
            <a:gdLst/>
            <a:ahLst/>
            <a:cxnLst/>
            <a:rect l="l" t="t" r="r" b="b"/>
            <a:pathLst>
              <a:path w="52070" h="71754">
                <a:moveTo>
                  <a:pt x="26035" y="0"/>
                </a:moveTo>
                <a:lnTo>
                  <a:pt x="15912" y="2809"/>
                </a:lnTo>
                <a:lnTo>
                  <a:pt x="7635" y="10477"/>
                </a:lnTo>
                <a:lnTo>
                  <a:pt x="2049" y="21859"/>
                </a:lnTo>
                <a:lnTo>
                  <a:pt x="0" y="35814"/>
                </a:lnTo>
                <a:lnTo>
                  <a:pt x="2049" y="49841"/>
                </a:lnTo>
                <a:lnTo>
                  <a:pt x="7635" y="61261"/>
                </a:lnTo>
                <a:lnTo>
                  <a:pt x="15912" y="68943"/>
                </a:lnTo>
                <a:lnTo>
                  <a:pt x="26035" y="71755"/>
                </a:lnTo>
                <a:lnTo>
                  <a:pt x="36157" y="68943"/>
                </a:lnTo>
                <a:lnTo>
                  <a:pt x="44434" y="61261"/>
                </a:lnTo>
                <a:lnTo>
                  <a:pt x="50020" y="49841"/>
                </a:lnTo>
                <a:lnTo>
                  <a:pt x="52069" y="35814"/>
                </a:lnTo>
                <a:lnTo>
                  <a:pt x="50020" y="21859"/>
                </a:lnTo>
                <a:lnTo>
                  <a:pt x="44434" y="10477"/>
                </a:lnTo>
                <a:lnTo>
                  <a:pt x="36157" y="2809"/>
                </a:lnTo>
                <a:lnTo>
                  <a:pt x="260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309109" y="8616315"/>
            <a:ext cx="52069" cy="71755"/>
          </a:xfrm>
          <a:custGeom>
            <a:avLst/>
            <a:gdLst/>
            <a:ahLst/>
            <a:cxnLst/>
            <a:rect l="l" t="t" r="r" b="b"/>
            <a:pathLst>
              <a:path w="52070" h="71754">
                <a:moveTo>
                  <a:pt x="26035" y="0"/>
                </a:moveTo>
                <a:lnTo>
                  <a:pt x="15912" y="2809"/>
                </a:lnTo>
                <a:lnTo>
                  <a:pt x="7635" y="10477"/>
                </a:lnTo>
                <a:lnTo>
                  <a:pt x="2049" y="21859"/>
                </a:lnTo>
                <a:lnTo>
                  <a:pt x="0" y="35814"/>
                </a:lnTo>
                <a:lnTo>
                  <a:pt x="2049" y="49841"/>
                </a:lnTo>
                <a:lnTo>
                  <a:pt x="7635" y="61261"/>
                </a:lnTo>
                <a:lnTo>
                  <a:pt x="15912" y="68943"/>
                </a:lnTo>
                <a:lnTo>
                  <a:pt x="26035" y="71755"/>
                </a:lnTo>
                <a:lnTo>
                  <a:pt x="36157" y="68943"/>
                </a:lnTo>
                <a:lnTo>
                  <a:pt x="44434" y="61261"/>
                </a:lnTo>
                <a:lnTo>
                  <a:pt x="50020" y="49841"/>
                </a:lnTo>
                <a:lnTo>
                  <a:pt x="52069" y="35814"/>
                </a:lnTo>
                <a:lnTo>
                  <a:pt x="50020" y="21859"/>
                </a:lnTo>
                <a:lnTo>
                  <a:pt x="44434" y="10477"/>
                </a:lnTo>
                <a:lnTo>
                  <a:pt x="36157" y="2809"/>
                </a:lnTo>
                <a:lnTo>
                  <a:pt x="2603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1202791"/>
            <a:ext cx="5026660" cy="65024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9259" sz="1350" spc="-7">
                <a:latin typeface="Times New Roman"/>
                <a:cs typeface="Times New Roman"/>
              </a:rPr>
              <a:t>19</a:t>
            </a:r>
            <a:r>
              <a:rPr dirty="0" sz="1400" spc="-5">
                <a:latin typeface="Times New Roman"/>
                <a:cs typeface="Times New Roman"/>
              </a:rPr>
              <a:t>/ For the electrical circuit shown in the following </a:t>
            </a:r>
            <a:r>
              <a:rPr dirty="0" sz="1400" spc="-1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find 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𝑖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217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𝑉 = 2 sin(𝑡)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>
                <a:latin typeface="Cambria Math"/>
                <a:cs typeface="Cambria Math"/>
              </a:rPr>
              <a:t>𝐶 = </a:t>
            </a:r>
            <a:r>
              <a:rPr dirty="0" sz="1400" spc="10">
                <a:latin typeface="Cambria Math"/>
                <a:cs typeface="Cambria Math"/>
              </a:rPr>
              <a:t>46𝐹</a:t>
            </a:r>
            <a:r>
              <a:rPr dirty="0" sz="1400" spc="10">
                <a:latin typeface="Times New Roman"/>
                <a:cs typeface="Times New Roman"/>
              </a:rPr>
              <a:t>, </a:t>
            </a:r>
            <a:r>
              <a:rPr dirty="0" sz="1400">
                <a:latin typeface="Cambria Math"/>
                <a:cs typeface="Cambria Math"/>
              </a:rPr>
              <a:t>𝐿 = 0.01𝐻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Cambria Math"/>
                <a:cs typeface="Cambria Math"/>
              </a:rPr>
              <a:t>𝑅 =</a:t>
            </a:r>
            <a:r>
              <a:rPr dirty="0" sz="1400" spc="-16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4𝑘𝛺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3364204"/>
            <a:ext cx="1552575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Appling K.V.L.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68450" y="433031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42667" y="4330319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 h="0">
                <a:moveTo>
                  <a:pt x="0" y="0"/>
                </a:moveTo>
                <a:lnTo>
                  <a:pt x="17678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4189602"/>
            <a:ext cx="1988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𝑉 = </a:t>
            </a:r>
            <a:r>
              <a:rPr dirty="0" baseline="41666" sz="2100">
                <a:latin typeface="Cambria Math"/>
                <a:cs typeface="Cambria Math"/>
              </a:rPr>
              <a:t>1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>
                <a:latin typeface="Cambria Math"/>
                <a:cs typeface="Cambria Math"/>
              </a:rPr>
              <a:t>𝑖 𝑑𝑡 + 𝐿 </a:t>
            </a:r>
            <a:r>
              <a:rPr dirty="0" baseline="41666" sz="2100">
                <a:latin typeface="Cambria Math"/>
                <a:cs typeface="Cambria Math"/>
              </a:rPr>
              <a:t>𝑑𝑖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𝑅𝑖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4308474"/>
            <a:ext cx="1600835" cy="5822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38784">
              <a:lnSpc>
                <a:spcPct val="100000"/>
              </a:lnSpc>
              <a:spcBef>
                <a:spcPts val="105"/>
              </a:spcBef>
              <a:tabLst>
                <a:tab pos="1413510" algn="l"/>
              </a:tabLst>
            </a:pPr>
            <a:r>
              <a:rPr dirty="0" sz="1400">
                <a:latin typeface="Cambria Math"/>
                <a:cs typeface="Cambria Math"/>
              </a:rPr>
              <a:t>𝐶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𝑑𝑡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2 </a:t>
            </a:r>
            <a:r>
              <a:rPr dirty="0" sz="1400" spc="-5">
                <a:latin typeface="Cambria Math"/>
                <a:cs typeface="Cambria Math"/>
              </a:rPr>
              <a:t>sin </a:t>
            </a:r>
            <a:r>
              <a:rPr dirty="0" sz="1400">
                <a:latin typeface="Cambria Math"/>
                <a:cs typeface="Cambria Math"/>
              </a:rPr>
              <a:t>𝑡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58695" y="459803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95754" y="4792090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9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083054" y="4793107"/>
            <a:ext cx="164083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90980" algn="l"/>
              </a:tabLst>
            </a:pPr>
            <a:r>
              <a:rPr dirty="0" sz="1000" spc="30">
                <a:latin typeface="Cambria Math"/>
                <a:cs typeface="Cambria Math"/>
              </a:rPr>
              <a:t>4</a:t>
            </a:r>
            <a:r>
              <a:rPr dirty="0" sz="1000" spc="-5">
                <a:latin typeface="Cambria Math"/>
                <a:cs typeface="Cambria Math"/>
              </a:rPr>
              <a:t>∗</a:t>
            </a:r>
            <a:r>
              <a:rPr dirty="0" sz="1000" spc="15">
                <a:latin typeface="Cambria Math"/>
                <a:cs typeface="Cambria Math"/>
              </a:rPr>
              <a:t>10</a:t>
            </a:r>
            <a:r>
              <a:rPr dirty="0" baseline="20833" sz="1200" spc="-7">
                <a:latin typeface="Cambria Math"/>
                <a:cs typeface="Cambria Math"/>
              </a:rPr>
              <a:t>−</a:t>
            </a:r>
            <a:r>
              <a:rPr dirty="0" baseline="20833" sz="1200" spc="52">
                <a:latin typeface="Cambria Math"/>
                <a:cs typeface="Cambria Math"/>
              </a:rPr>
              <a:t>6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sz="1000" spc="95">
                <a:latin typeface="Cambria Math"/>
                <a:cs typeface="Cambria Math"/>
              </a:rPr>
              <a:t>𝑑𝑡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74415" y="4792090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 h="0">
                <a:moveTo>
                  <a:pt x="0" y="0"/>
                </a:moveTo>
                <a:lnTo>
                  <a:pt x="1405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575686" y="4662042"/>
            <a:ext cx="15589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>
                <a:latin typeface="Cambria Math"/>
                <a:cs typeface="Cambria Math"/>
              </a:rPr>
              <a:t>𝑖 𝑑𝑡 + 0.01 </a:t>
            </a:r>
            <a:r>
              <a:rPr dirty="0" baseline="50000" sz="1500" spc="60">
                <a:latin typeface="Cambria Math"/>
                <a:cs typeface="Cambria Math"/>
              </a:rPr>
              <a:t>𝑑𝑖 </a:t>
            </a:r>
            <a:r>
              <a:rPr dirty="0" baseline="3968" sz="2100">
                <a:latin typeface="Cambria Math"/>
                <a:cs typeface="Cambria Math"/>
              </a:rPr>
              <a:t>+</a:t>
            </a:r>
            <a:r>
              <a:rPr dirty="0" baseline="3968" sz="2100" spc="6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4𝑖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44294" y="5599810"/>
            <a:ext cx="634365" cy="0"/>
          </a:xfrm>
          <a:custGeom>
            <a:avLst/>
            <a:gdLst/>
            <a:ahLst/>
            <a:cxnLst/>
            <a:rect l="l" t="t" r="r" b="b"/>
            <a:pathLst>
              <a:path w="634364" h="0">
                <a:moveTo>
                  <a:pt x="0" y="0"/>
                </a:moveTo>
                <a:lnTo>
                  <a:pt x="6342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3123" y="5599810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 h="0">
                <a:moveTo>
                  <a:pt x="0" y="0"/>
                </a:moveTo>
                <a:lnTo>
                  <a:pt x="2697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048633" y="5599810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 h="0">
                <a:moveTo>
                  <a:pt x="0" y="0"/>
                </a:moveTo>
                <a:lnTo>
                  <a:pt x="176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294130" y="6369684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83917" y="6369684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 h="0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75967" y="6363588"/>
            <a:ext cx="82550" cy="12700"/>
          </a:xfrm>
          <a:custGeom>
            <a:avLst/>
            <a:gdLst/>
            <a:ahLst/>
            <a:cxnLst/>
            <a:rect l="l" t="t" r="r" b="b"/>
            <a:pathLst>
              <a:path w="82550" h="12700">
                <a:moveTo>
                  <a:pt x="0" y="12192"/>
                </a:moveTo>
                <a:lnTo>
                  <a:pt x="82295" y="12192"/>
                </a:lnTo>
                <a:lnTo>
                  <a:pt x="82295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29080" y="4915636"/>
            <a:ext cx="3775710" cy="163258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Times New Roman"/>
                <a:cs typeface="Times New Roman"/>
              </a:rPr>
              <a:t>Derive the two sides with respect to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(t)</a:t>
            </a:r>
            <a:endParaRPr sz="1400">
              <a:latin typeface="Times New Roman"/>
              <a:cs typeface="Times New Roman"/>
            </a:endParaRPr>
          </a:p>
          <a:p>
            <a:pPr marL="981710">
              <a:lnSpc>
                <a:spcPts val="1375"/>
              </a:lnSpc>
              <a:spcBef>
                <a:spcPts val="770"/>
              </a:spcBef>
              <a:tabLst>
                <a:tab pos="2023110" algn="l"/>
                <a:tab pos="2925445" algn="l"/>
              </a:tabLst>
            </a:pPr>
            <a:r>
              <a:rPr dirty="0" sz="1400">
                <a:latin typeface="Cambria Math"/>
                <a:cs typeface="Cambria Math"/>
              </a:rPr>
              <a:t>1	</a:t>
            </a:r>
            <a:r>
              <a:rPr dirty="0" sz="1400" spc="40">
                <a:latin typeface="Cambria Math"/>
                <a:cs typeface="Cambria Math"/>
              </a:rPr>
              <a:t>𝑑</a:t>
            </a:r>
            <a:r>
              <a:rPr dirty="0" baseline="27777" sz="1500" spc="60">
                <a:latin typeface="Cambria Math"/>
                <a:cs typeface="Cambria Math"/>
              </a:rPr>
              <a:t>2</a:t>
            </a:r>
            <a:r>
              <a:rPr dirty="0" sz="1400" spc="40">
                <a:latin typeface="Cambria Math"/>
                <a:cs typeface="Cambria Math"/>
              </a:rPr>
              <a:t>𝑖	</a:t>
            </a:r>
            <a:r>
              <a:rPr dirty="0" sz="1400">
                <a:latin typeface="Cambria Math"/>
                <a:cs typeface="Cambria Math"/>
              </a:rPr>
              <a:t>𝑑𝑖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2𝑐𝑜𝑠𝑡 =  </a:t>
            </a:r>
            <a:r>
              <a:rPr dirty="0" baseline="-37698" sz="2100">
                <a:latin typeface="Cambria Math"/>
                <a:cs typeface="Cambria Math"/>
              </a:rPr>
              <a:t>4 ∗ 10</a:t>
            </a:r>
            <a:r>
              <a:rPr dirty="0" baseline="-27777" sz="1500">
                <a:latin typeface="Cambria Math"/>
                <a:cs typeface="Cambria Math"/>
              </a:rPr>
              <a:t>−6 </a:t>
            </a:r>
            <a:r>
              <a:rPr dirty="0" sz="1400">
                <a:latin typeface="Cambria Math"/>
                <a:cs typeface="Cambria Math"/>
              </a:rPr>
              <a:t>𝑖 + 0.01 </a:t>
            </a:r>
            <a:r>
              <a:rPr dirty="0" baseline="-37698" sz="2100" spc="67">
                <a:latin typeface="Cambria Math"/>
                <a:cs typeface="Cambria Math"/>
              </a:rPr>
              <a:t>𝑑𝑡</a:t>
            </a:r>
            <a:r>
              <a:rPr dirty="0" baseline="-27777" sz="1500" spc="67">
                <a:latin typeface="Cambria Math"/>
                <a:cs typeface="Cambria Math"/>
              </a:rPr>
              <a:t>2  </a:t>
            </a:r>
            <a:r>
              <a:rPr dirty="0" sz="1400">
                <a:latin typeface="Cambria Math"/>
                <a:cs typeface="Cambria Math"/>
              </a:rPr>
              <a:t>+ 4000</a:t>
            </a:r>
            <a:r>
              <a:rPr dirty="0" sz="1400" spc="-110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𝑑𝑡</a:t>
            </a:r>
            <a:endParaRPr baseline="-37698" sz="2100">
              <a:latin typeface="Cambria Math"/>
              <a:cs typeface="Cambria Math"/>
            </a:endParaRPr>
          </a:p>
          <a:p>
            <a:pPr marL="12700" marR="5080">
              <a:lnSpc>
                <a:spcPts val="2990"/>
              </a:lnSpc>
              <a:spcBef>
                <a:spcPts val="40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simplicity, </a:t>
            </a:r>
            <a:r>
              <a:rPr dirty="0" sz="1400">
                <a:latin typeface="Times New Roman"/>
                <a:cs typeface="Times New Roman"/>
              </a:rPr>
              <a:t>use </a:t>
            </a:r>
            <a:r>
              <a:rPr dirty="0" sz="1400" spc="-5">
                <a:latin typeface="Times New Roman"/>
                <a:cs typeface="Times New Roman"/>
              </a:rPr>
              <a:t>the symbols </a:t>
            </a:r>
            <a:r>
              <a:rPr dirty="0" sz="1400">
                <a:latin typeface="Times New Roman"/>
                <a:cs typeface="Times New Roman"/>
              </a:rPr>
              <a:t>of (</a:t>
            </a:r>
            <a:r>
              <a:rPr dirty="0" sz="1400" i="1">
                <a:latin typeface="Times New Roman"/>
                <a:cs typeface="Times New Roman"/>
              </a:rPr>
              <a:t>C, </a:t>
            </a:r>
            <a:r>
              <a:rPr dirty="0" sz="1400" spc="-5" i="1">
                <a:latin typeface="Times New Roman"/>
                <a:cs typeface="Times New Roman"/>
              </a:rPr>
              <a:t>L, and R</a:t>
            </a:r>
            <a:r>
              <a:rPr dirty="0" sz="1400" spc="-5">
                <a:latin typeface="Times New Roman"/>
                <a:cs typeface="Times New Roman"/>
              </a:rPr>
              <a:t>) then  </a:t>
            </a:r>
            <a:r>
              <a:rPr dirty="0" sz="1400">
                <a:latin typeface="Times New Roman"/>
                <a:cs typeface="Times New Roman"/>
              </a:rPr>
              <a:t>L </a:t>
            </a:r>
            <a:r>
              <a:rPr dirty="0" baseline="47222" sz="1500" spc="89">
                <a:latin typeface="Cambria Math"/>
                <a:cs typeface="Cambria Math"/>
              </a:rPr>
              <a:t>𝑑</a:t>
            </a:r>
            <a:r>
              <a:rPr dirty="0" baseline="83333" sz="1200" spc="89">
                <a:latin typeface="Cambria Math"/>
                <a:cs typeface="Cambria Math"/>
              </a:rPr>
              <a:t>2</a:t>
            </a:r>
            <a:r>
              <a:rPr dirty="0" baseline="47222" sz="1500" spc="89">
                <a:latin typeface="Cambria Math"/>
                <a:cs typeface="Cambria Math"/>
              </a:rPr>
              <a:t>𝑖 </a:t>
            </a:r>
            <a:r>
              <a:rPr dirty="0" sz="1400">
                <a:latin typeface="Cambria Math"/>
                <a:cs typeface="Cambria Math"/>
              </a:rPr>
              <a:t>+ 𝑅 </a:t>
            </a:r>
            <a:r>
              <a:rPr dirty="0" baseline="47222" sz="1500" spc="60">
                <a:latin typeface="Cambria Math"/>
                <a:cs typeface="Cambria Math"/>
              </a:rPr>
              <a:t>𝑑𝑖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𝑖 =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2𝑐𝑜𝑠𝑡</a:t>
            </a:r>
            <a:endParaRPr sz="1400">
              <a:latin typeface="Cambria Math"/>
              <a:cs typeface="Cambria Math"/>
            </a:endParaRPr>
          </a:p>
          <a:p>
            <a:pPr marL="164465">
              <a:lnSpc>
                <a:spcPts val="310"/>
              </a:lnSpc>
              <a:tabLst>
                <a:tab pos="754380" algn="l"/>
                <a:tab pos="1146810" algn="l"/>
              </a:tabLst>
            </a:pPr>
            <a:r>
              <a:rPr dirty="0" sz="1000" spc="75">
                <a:latin typeface="Cambria Math"/>
                <a:cs typeface="Cambria Math"/>
              </a:rPr>
              <a:t>𝑑𝑡</a:t>
            </a:r>
            <a:r>
              <a:rPr dirty="0" baseline="20833" sz="1200" spc="112">
                <a:latin typeface="Cambria Math"/>
                <a:cs typeface="Cambria Math"/>
              </a:rPr>
              <a:t>2	</a:t>
            </a:r>
            <a:r>
              <a:rPr dirty="0" sz="1000" spc="45">
                <a:latin typeface="Cambria Math"/>
                <a:cs typeface="Cambria Math"/>
              </a:rPr>
              <a:t>𝑑𝑡	</a:t>
            </a:r>
            <a:r>
              <a:rPr dirty="0" sz="1000" spc="5">
                <a:latin typeface="Cambria Math"/>
                <a:cs typeface="Cambria Math"/>
              </a:rPr>
              <a:t>𝐶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49577" y="6845172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447546" y="6823329"/>
            <a:ext cx="711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7205" algn="l"/>
              </a:tabLst>
            </a:pPr>
            <a:r>
              <a:rPr dirty="0" sz="1400">
                <a:latin typeface="Cambria Math"/>
                <a:cs typeface="Cambria Math"/>
              </a:rPr>
              <a:t>𝐿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-5">
                <a:latin typeface="Cambria Math"/>
                <a:cs typeface="Cambria Math"/>
              </a:rPr>
              <a:t>𝐿𝐶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44877" y="6845172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29080" y="6704456"/>
            <a:ext cx="1829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5">
                <a:latin typeface="Cambria Math"/>
                <a:cs typeface="Cambria Math"/>
              </a:rPr>
              <a:t>𝑖̿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1666" sz="2100">
                <a:latin typeface="Cambria Math"/>
                <a:cs typeface="Cambria Math"/>
              </a:rPr>
              <a:t>𝑅 </a:t>
            </a:r>
            <a:r>
              <a:rPr dirty="0" sz="1400" spc="25">
                <a:latin typeface="Cambria Math"/>
                <a:cs typeface="Cambria Math"/>
              </a:rPr>
              <a:t>𝑖̅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1666" sz="210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𝑖 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2𝑐𝑜𝑠𝑡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9080" y="7002247"/>
            <a:ext cx="4296410" cy="258318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45">
                <a:latin typeface="Cambria Math"/>
                <a:cs typeface="Cambria Math"/>
              </a:rPr>
              <a:t>𝑟</a:t>
            </a:r>
            <a:r>
              <a:rPr dirty="0" baseline="27777" sz="1500" spc="6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+ 400000𝑟 + </a:t>
            </a:r>
            <a:r>
              <a:rPr dirty="0" sz="1400" spc="-5">
                <a:latin typeface="Cambria Math"/>
                <a:cs typeface="Cambria Math"/>
              </a:rPr>
              <a:t>25000000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sz="1400" spc="-85">
                <a:latin typeface="Cambria Math"/>
                <a:cs typeface="Cambria Math"/>
              </a:rPr>
              <a:t>𝑟</a:t>
            </a:r>
            <a:r>
              <a:rPr dirty="0" baseline="-16666" sz="1500" spc="-12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 −399937.5 &amp; </a:t>
            </a:r>
            <a:r>
              <a:rPr dirty="0" sz="1400" spc="-75">
                <a:latin typeface="Cambria Math"/>
                <a:cs typeface="Cambria Math"/>
              </a:rPr>
              <a:t>𝑟</a:t>
            </a:r>
            <a:r>
              <a:rPr dirty="0" baseline="-16666" sz="1500" spc="-112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−62.51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baseline="-19841" sz="2100" spc="44">
                <a:latin typeface="Cambria Math"/>
                <a:cs typeface="Cambria Math"/>
              </a:rPr>
              <a:t>𝑖</a:t>
            </a:r>
            <a:r>
              <a:rPr dirty="0" baseline="-44444" sz="1500" spc="44">
                <a:latin typeface="Cambria Math"/>
                <a:cs typeface="Cambria Math"/>
              </a:rPr>
              <a:t>ℎ </a:t>
            </a:r>
            <a:r>
              <a:rPr dirty="0" baseline="-19841" sz="2100">
                <a:latin typeface="Cambria Math"/>
                <a:cs typeface="Cambria Math"/>
              </a:rPr>
              <a:t>= </a:t>
            </a:r>
            <a:r>
              <a:rPr dirty="0" baseline="-19841" sz="2100" spc="-75">
                <a:latin typeface="Cambria Math"/>
                <a:cs typeface="Cambria Math"/>
              </a:rPr>
              <a:t>𝐶</a:t>
            </a:r>
            <a:r>
              <a:rPr dirty="0" baseline="-44444" sz="1500" spc="-75">
                <a:latin typeface="Cambria Math"/>
                <a:cs typeface="Cambria Math"/>
              </a:rPr>
              <a:t>1 </a:t>
            </a:r>
            <a:r>
              <a:rPr dirty="0" baseline="-19841" sz="2100" spc="22">
                <a:latin typeface="Cambria Math"/>
                <a:cs typeface="Cambria Math"/>
              </a:rPr>
              <a:t>𝑒</a:t>
            </a:r>
            <a:r>
              <a:rPr dirty="0" sz="1000" spc="15">
                <a:latin typeface="Cambria Math"/>
                <a:cs typeface="Cambria Math"/>
              </a:rPr>
              <a:t>−399937.5𝑥 </a:t>
            </a:r>
            <a:r>
              <a:rPr dirty="0" baseline="-19841" sz="2100">
                <a:latin typeface="Cambria Math"/>
                <a:cs typeface="Cambria Math"/>
              </a:rPr>
              <a:t>+ </a:t>
            </a:r>
            <a:r>
              <a:rPr dirty="0" baseline="-19841" sz="2100" spc="-44">
                <a:latin typeface="Cambria Math"/>
                <a:cs typeface="Cambria Math"/>
              </a:rPr>
              <a:t>𝐶</a:t>
            </a:r>
            <a:r>
              <a:rPr dirty="0" baseline="-44444" sz="1500" spc="-44">
                <a:latin typeface="Cambria Math"/>
                <a:cs typeface="Cambria Math"/>
              </a:rPr>
              <a:t>2</a:t>
            </a:r>
            <a:r>
              <a:rPr dirty="0" baseline="-44444" sz="1500" spc="209">
                <a:latin typeface="Cambria Math"/>
                <a:cs typeface="Cambria Math"/>
              </a:rPr>
              <a:t> </a:t>
            </a:r>
            <a:r>
              <a:rPr dirty="0" baseline="-19841" sz="2100" spc="30">
                <a:latin typeface="Cambria Math"/>
                <a:cs typeface="Cambria Math"/>
              </a:rPr>
              <a:t>𝑒</a:t>
            </a:r>
            <a:r>
              <a:rPr dirty="0" sz="1000" spc="20">
                <a:latin typeface="Cambria Math"/>
                <a:cs typeface="Cambria Math"/>
              </a:rPr>
              <a:t>−62.51𝑥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 spc="15">
                <a:latin typeface="Cambria Math"/>
                <a:cs typeface="Cambria Math"/>
              </a:rPr>
              <a:t>𝑔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2sin(𝑡)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  <a:tabLst>
                <a:tab pos="1703070" algn="l"/>
                <a:tab pos="2134235" algn="l"/>
              </a:tabLst>
            </a:pPr>
            <a:r>
              <a:rPr dirty="0" sz="1400" spc="30">
                <a:latin typeface="Cambria Math"/>
                <a:cs typeface="Cambria Math"/>
              </a:rPr>
              <a:t>𝑖</a:t>
            </a:r>
            <a:r>
              <a:rPr dirty="0" baseline="-16666" sz="1500" spc="44">
                <a:latin typeface="Cambria Math"/>
                <a:cs typeface="Cambria Math"/>
              </a:rPr>
              <a:t>𝑝  </a:t>
            </a:r>
            <a:r>
              <a:rPr dirty="0" sz="1400">
                <a:latin typeface="Cambria Math"/>
                <a:cs typeface="Cambria Math"/>
              </a:rPr>
              <a:t>= 𝑀 𝑐𝑜𝑠𝑡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𝑁𝑠𝑖𝑛𝑡	→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-170">
                <a:latin typeface="Cambria Math"/>
                <a:cs typeface="Cambria Math"/>
              </a:rPr>
              <a:t>𝑖</a:t>
            </a:r>
            <a:r>
              <a:rPr dirty="0" baseline="-16666" sz="1500" spc="-254">
                <a:latin typeface="Cambria Math"/>
                <a:cs typeface="Cambria Math"/>
              </a:rPr>
              <a:t>𝑝</a:t>
            </a:r>
            <a:r>
              <a:rPr dirty="0" sz="1400" spc="-170">
                <a:latin typeface="Cambria Math"/>
                <a:cs typeface="Cambria Math"/>
              </a:rPr>
              <a:t>̅	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−𝑀 </a:t>
            </a:r>
            <a:r>
              <a:rPr dirty="0" sz="1400">
                <a:latin typeface="Cambria Math"/>
                <a:cs typeface="Cambria Math"/>
              </a:rPr>
              <a:t>𝑠𝑖𝑛𝑡 +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𝑁𝑐𝑜𝑠𝑡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  <a:tabLst>
                <a:tab pos="207645" algn="l"/>
              </a:tabLst>
            </a:pPr>
            <a:r>
              <a:rPr dirty="0" sz="1400" spc="-170">
                <a:latin typeface="Cambria Math"/>
                <a:cs typeface="Cambria Math"/>
              </a:rPr>
              <a:t>𝑖</a:t>
            </a:r>
            <a:r>
              <a:rPr dirty="0" baseline="-16666" sz="1500" spc="-254">
                <a:latin typeface="Cambria Math"/>
                <a:cs typeface="Cambria Math"/>
              </a:rPr>
              <a:t>𝑝</a:t>
            </a:r>
            <a:r>
              <a:rPr dirty="0" sz="1400" spc="-170">
                <a:latin typeface="Cambria Math"/>
                <a:cs typeface="Cambria Math"/>
              </a:rPr>
              <a:t>̿	</a:t>
            </a:r>
            <a:r>
              <a:rPr dirty="0" sz="1400">
                <a:latin typeface="Cambria Math"/>
                <a:cs typeface="Cambria Math"/>
              </a:rPr>
              <a:t>= −𝑀 𝑐𝑜𝑠𝑡 −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𝑁𝑠𝑖𝑛𝑡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47800"/>
              </a:lnSpc>
              <a:spcBef>
                <a:spcPts val="195"/>
              </a:spcBef>
            </a:pPr>
            <a:r>
              <a:rPr dirty="0" sz="1400">
                <a:latin typeface="Cambria Math"/>
                <a:cs typeface="Cambria Math"/>
              </a:rPr>
              <a:t>→ −𝑀 𝑐𝑜𝑠𝑡 − 𝑁𝑠𝑖𝑛𝑡 + 4 ∗ </a:t>
            </a:r>
            <a:r>
              <a:rPr dirty="0" sz="1400" spc="10">
                <a:latin typeface="Cambria Math"/>
                <a:cs typeface="Cambria Math"/>
              </a:rPr>
              <a:t>10</a:t>
            </a:r>
            <a:r>
              <a:rPr dirty="0" baseline="27777" sz="1500" spc="15">
                <a:latin typeface="Cambria Math"/>
                <a:cs typeface="Cambria Math"/>
              </a:rPr>
              <a:t>5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−𝑀 </a:t>
            </a:r>
            <a:r>
              <a:rPr dirty="0" sz="1400">
                <a:latin typeface="Cambria Math"/>
                <a:cs typeface="Cambria Math"/>
              </a:rPr>
              <a:t>𝑠𝑖𝑛𝑡 + </a:t>
            </a:r>
            <a:r>
              <a:rPr dirty="0" sz="1400" spc="5">
                <a:latin typeface="Cambria Math"/>
                <a:cs typeface="Cambria Math"/>
              </a:rPr>
              <a:t>𝑁𝑐𝑜𝑠𝑡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+ 25 ∗  </a:t>
            </a:r>
            <a:r>
              <a:rPr dirty="0" sz="1400" spc="5">
                <a:latin typeface="Cambria Math"/>
                <a:cs typeface="Cambria Math"/>
              </a:rPr>
              <a:t>10</a:t>
            </a:r>
            <a:r>
              <a:rPr dirty="0" baseline="27777" sz="1500" spc="7">
                <a:latin typeface="Cambria Math"/>
                <a:cs typeface="Cambria Math"/>
              </a:rPr>
              <a:t>6 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𝑀 </a:t>
            </a:r>
            <a:r>
              <a:rPr dirty="0" sz="1400">
                <a:latin typeface="Cambria Math"/>
                <a:cs typeface="Cambria Math"/>
              </a:rPr>
              <a:t>𝑐𝑜𝑠𝑡 + 𝑁𝑠𝑖𝑛𝑡 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2𝑠𝑖𝑛𝑡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65245" y="3320541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10250" y="2599689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89986" y="1942845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96892" y="2023618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61740" y="3004819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144145" y="0"/>
                </a:moveTo>
                <a:lnTo>
                  <a:pt x="98576" y="7346"/>
                </a:lnTo>
                <a:lnTo>
                  <a:pt x="59006" y="27805"/>
                </a:lnTo>
                <a:lnTo>
                  <a:pt x="27805" y="59006"/>
                </a:lnTo>
                <a:lnTo>
                  <a:pt x="7346" y="98576"/>
                </a:lnTo>
                <a:lnTo>
                  <a:pt x="0" y="144145"/>
                </a:lnTo>
                <a:lnTo>
                  <a:pt x="7346" y="189713"/>
                </a:lnTo>
                <a:lnTo>
                  <a:pt x="27805" y="229283"/>
                </a:lnTo>
                <a:lnTo>
                  <a:pt x="59006" y="260484"/>
                </a:lnTo>
                <a:lnTo>
                  <a:pt x="98576" y="280943"/>
                </a:lnTo>
                <a:lnTo>
                  <a:pt x="144145" y="288290"/>
                </a:lnTo>
                <a:lnTo>
                  <a:pt x="189713" y="280943"/>
                </a:lnTo>
                <a:lnTo>
                  <a:pt x="229283" y="260484"/>
                </a:lnTo>
                <a:lnTo>
                  <a:pt x="260484" y="229283"/>
                </a:lnTo>
                <a:lnTo>
                  <a:pt x="280943" y="189713"/>
                </a:lnTo>
                <a:lnTo>
                  <a:pt x="288289" y="144145"/>
                </a:lnTo>
                <a:lnTo>
                  <a:pt x="280943" y="98576"/>
                </a:lnTo>
                <a:lnTo>
                  <a:pt x="260484" y="59006"/>
                </a:lnTo>
                <a:lnTo>
                  <a:pt x="229283" y="27805"/>
                </a:lnTo>
                <a:lnTo>
                  <a:pt x="189713" y="7346"/>
                </a:lnTo>
                <a:lnTo>
                  <a:pt x="144145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674620" y="2135504"/>
            <a:ext cx="0" cy="436880"/>
          </a:xfrm>
          <a:custGeom>
            <a:avLst/>
            <a:gdLst/>
            <a:ahLst/>
            <a:cxnLst/>
            <a:rect l="l" t="t" r="r" b="b"/>
            <a:pathLst>
              <a:path w="0" h="436880">
                <a:moveTo>
                  <a:pt x="0" y="0"/>
                </a:moveTo>
                <a:lnTo>
                  <a:pt x="0" y="4368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752725" y="2153284"/>
            <a:ext cx="55880" cy="419100"/>
          </a:xfrm>
          <a:custGeom>
            <a:avLst/>
            <a:gdLst/>
            <a:ahLst/>
            <a:cxnLst/>
            <a:rect l="l" t="t" r="r" b="b"/>
            <a:pathLst>
              <a:path w="55880" h="419100">
                <a:moveTo>
                  <a:pt x="55880" y="0"/>
                </a:moveTo>
                <a:lnTo>
                  <a:pt x="35254" y="54592"/>
                </a:lnTo>
                <a:lnTo>
                  <a:pt x="17367" y="108981"/>
                </a:lnTo>
                <a:lnTo>
                  <a:pt x="4766" y="162823"/>
                </a:lnTo>
                <a:lnTo>
                  <a:pt x="0" y="215773"/>
                </a:lnTo>
                <a:lnTo>
                  <a:pt x="7409" y="272278"/>
                </a:lnTo>
                <a:lnTo>
                  <a:pt x="24415" y="331009"/>
                </a:lnTo>
                <a:lnTo>
                  <a:pt x="43183" y="382954"/>
                </a:lnTo>
                <a:lnTo>
                  <a:pt x="55880" y="4191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601334" y="2534284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5">
                <a:moveTo>
                  <a:pt x="0" y="0"/>
                </a:moveTo>
                <a:lnTo>
                  <a:pt x="123825" y="768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601334" y="2610484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601334" y="2705734"/>
            <a:ext cx="123825" cy="47625"/>
          </a:xfrm>
          <a:custGeom>
            <a:avLst/>
            <a:gdLst/>
            <a:ahLst/>
            <a:cxnLst/>
            <a:rect l="l" t="t" r="r" b="b"/>
            <a:pathLst>
              <a:path w="123825" h="47625">
                <a:moveTo>
                  <a:pt x="0" y="0"/>
                </a:moveTo>
                <a:lnTo>
                  <a:pt x="123825" y="47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601334" y="2753359"/>
            <a:ext cx="123825" cy="104775"/>
          </a:xfrm>
          <a:custGeom>
            <a:avLst/>
            <a:gdLst/>
            <a:ahLst/>
            <a:cxnLst/>
            <a:rect l="l" t="t" r="r" b="b"/>
            <a:pathLst>
              <a:path w="123825" h="104775">
                <a:moveTo>
                  <a:pt x="123825" y="0"/>
                </a:moveTo>
                <a:lnTo>
                  <a:pt x="0" y="104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601334" y="2848609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5">
                <a:moveTo>
                  <a:pt x="0" y="0"/>
                </a:moveTo>
                <a:lnTo>
                  <a:pt x="123825" y="768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601334" y="2924809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601334" y="2381884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601334" y="3010534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574029" y="3100704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35814" y="0"/>
                </a:move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3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4" y="71754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5" y="35813"/>
                </a:ln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574029" y="3100704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71755" y="35813"/>
                </a:move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4" y="0"/>
                </a:ln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3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4" y="71754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5" y="3581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574029" y="234822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35814" y="0"/>
                </a:move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3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4" y="71754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5" y="35813"/>
                </a:ln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574029" y="234822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71755" y="35813"/>
                </a:move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4" y="0"/>
                </a:ln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3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4" y="71754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5" y="3581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463290" y="2374899"/>
            <a:ext cx="476884" cy="0"/>
          </a:xfrm>
          <a:custGeom>
            <a:avLst/>
            <a:gdLst/>
            <a:ahLst/>
            <a:cxnLst/>
            <a:rect l="l" t="t" r="r" b="b"/>
            <a:pathLst>
              <a:path w="476885" h="0">
                <a:moveTo>
                  <a:pt x="0" y="0"/>
                </a:moveTo>
                <a:lnTo>
                  <a:pt x="4768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940175" y="2244851"/>
            <a:ext cx="463550" cy="323215"/>
          </a:xfrm>
          <a:custGeom>
            <a:avLst/>
            <a:gdLst/>
            <a:ahLst/>
            <a:cxnLst/>
            <a:rect l="l" t="t" r="r" b="b"/>
            <a:pathLst>
              <a:path w="463550" h="323214">
                <a:moveTo>
                  <a:pt x="0" y="130809"/>
                </a:moveTo>
                <a:lnTo>
                  <a:pt x="12757" y="77261"/>
                </a:lnTo>
                <a:lnTo>
                  <a:pt x="25765" y="32750"/>
                </a:lnTo>
                <a:lnTo>
                  <a:pt x="66358" y="38996"/>
                </a:lnTo>
                <a:lnTo>
                  <a:pt x="82091" y="97018"/>
                </a:lnTo>
                <a:lnTo>
                  <a:pt x="97069" y="165185"/>
                </a:lnTo>
                <a:lnTo>
                  <a:pt x="108200" y="227627"/>
                </a:lnTo>
                <a:lnTo>
                  <a:pt x="112395" y="268477"/>
                </a:lnTo>
                <a:lnTo>
                  <a:pt x="77962" y="293766"/>
                </a:lnTo>
                <a:lnTo>
                  <a:pt x="49149" y="254761"/>
                </a:lnTo>
                <a:lnTo>
                  <a:pt x="72385" y="168392"/>
                </a:lnTo>
                <a:lnTo>
                  <a:pt x="92328" y="109807"/>
                </a:lnTo>
                <a:lnTo>
                  <a:pt x="114389" y="55127"/>
                </a:lnTo>
                <a:lnTo>
                  <a:pt x="135991" y="14981"/>
                </a:lnTo>
                <a:lnTo>
                  <a:pt x="154559" y="0"/>
                </a:lnTo>
                <a:lnTo>
                  <a:pt x="171987" y="17700"/>
                </a:lnTo>
                <a:lnTo>
                  <a:pt x="190782" y="60997"/>
                </a:lnTo>
                <a:lnTo>
                  <a:pt x="209089" y="118808"/>
                </a:lnTo>
                <a:lnTo>
                  <a:pt x="225058" y="180048"/>
                </a:lnTo>
                <a:lnTo>
                  <a:pt x="236835" y="233632"/>
                </a:lnTo>
                <a:lnTo>
                  <a:pt x="233945" y="291588"/>
                </a:lnTo>
                <a:lnTo>
                  <a:pt x="188456" y="286230"/>
                </a:lnTo>
                <a:lnTo>
                  <a:pt x="185458" y="229222"/>
                </a:lnTo>
                <a:lnTo>
                  <a:pt x="196986" y="180109"/>
                </a:lnTo>
                <a:lnTo>
                  <a:pt x="212677" y="124491"/>
                </a:lnTo>
                <a:lnTo>
                  <a:pt x="230791" y="72578"/>
                </a:lnTo>
                <a:lnTo>
                  <a:pt x="249590" y="34578"/>
                </a:lnTo>
                <a:lnTo>
                  <a:pt x="309710" y="79718"/>
                </a:lnTo>
                <a:lnTo>
                  <a:pt x="333390" y="135445"/>
                </a:lnTo>
                <a:lnTo>
                  <a:pt x="354880" y="194728"/>
                </a:lnTo>
                <a:lnTo>
                  <a:pt x="371289" y="247125"/>
                </a:lnTo>
                <a:lnTo>
                  <a:pt x="370713" y="309878"/>
                </a:lnTo>
                <a:lnTo>
                  <a:pt x="344550" y="322691"/>
                </a:lnTo>
                <a:lnTo>
                  <a:pt x="318293" y="318716"/>
                </a:lnTo>
                <a:lnTo>
                  <a:pt x="317649" y="262430"/>
                </a:lnTo>
                <a:lnTo>
                  <a:pt x="334743" y="211417"/>
                </a:lnTo>
                <a:lnTo>
                  <a:pt x="356854" y="152368"/>
                </a:lnTo>
                <a:lnTo>
                  <a:pt x="380562" y="94652"/>
                </a:lnTo>
                <a:lnTo>
                  <a:pt x="402450" y="47640"/>
                </a:lnTo>
                <a:lnTo>
                  <a:pt x="435867" y="23707"/>
                </a:lnTo>
                <a:lnTo>
                  <a:pt x="457069" y="102014"/>
                </a:lnTo>
                <a:lnTo>
                  <a:pt x="463550" y="13080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397375" y="2374899"/>
            <a:ext cx="476884" cy="0"/>
          </a:xfrm>
          <a:custGeom>
            <a:avLst/>
            <a:gdLst/>
            <a:ahLst/>
            <a:cxnLst/>
            <a:rect l="l" t="t" r="r" b="b"/>
            <a:pathLst>
              <a:path w="476885" h="0">
                <a:moveTo>
                  <a:pt x="0" y="0"/>
                </a:moveTo>
                <a:lnTo>
                  <a:pt x="4768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415347" y="2323782"/>
            <a:ext cx="81279" cy="81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872672" y="2332037"/>
            <a:ext cx="81279" cy="81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947284" y="2374899"/>
            <a:ext cx="653415" cy="0"/>
          </a:xfrm>
          <a:custGeom>
            <a:avLst/>
            <a:gdLst/>
            <a:ahLst/>
            <a:cxnLst/>
            <a:rect l="l" t="t" r="r" b="b"/>
            <a:pathLst>
              <a:path w="653414" h="0">
                <a:moveTo>
                  <a:pt x="0" y="0"/>
                </a:moveTo>
                <a:lnTo>
                  <a:pt x="65341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050029" y="3154044"/>
            <a:ext cx="1533525" cy="0"/>
          </a:xfrm>
          <a:custGeom>
            <a:avLst/>
            <a:gdLst/>
            <a:ahLst/>
            <a:cxnLst/>
            <a:rect l="l" t="t" r="r" b="b"/>
            <a:pathLst>
              <a:path w="1533525" h="0">
                <a:moveTo>
                  <a:pt x="0" y="0"/>
                </a:moveTo>
                <a:lnTo>
                  <a:pt x="15335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770504" y="2366644"/>
            <a:ext cx="653415" cy="0"/>
          </a:xfrm>
          <a:custGeom>
            <a:avLst/>
            <a:gdLst/>
            <a:ahLst/>
            <a:cxnLst/>
            <a:rect l="l" t="t" r="r" b="b"/>
            <a:pathLst>
              <a:path w="653414" h="0">
                <a:moveTo>
                  <a:pt x="0" y="0"/>
                </a:moveTo>
                <a:lnTo>
                  <a:pt x="65341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021204" y="2347594"/>
            <a:ext cx="653415" cy="0"/>
          </a:xfrm>
          <a:custGeom>
            <a:avLst/>
            <a:gdLst/>
            <a:ahLst/>
            <a:cxnLst/>
            <a:rect l="l" t="t" r="r" b="b"/>
            <a:pathLst>
              <a:path w="653414" h="0">
                <a:moveTo>
                  <a:pt x="0" y="0"/>
                </a:moveTo>
                <a:lnTo>
                  <a:pt x="65341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021204" y="2348229"/>
            <a:ext cx="635" cy="824230"/>
          </a:xfrm>
          <a:custGeom>
            <a:avLst/>
            <a:gdLst/>
            <a:ahLst/>
            <a:cxnLst/>
            <a:rect l="l" t="t" r="r" b="b"/>
            <a:pathLst>
              <a:path w="635" h="824230">
                <a:moveTo>
                  <a:pt x="634" y="0"/>
                </a:moveTo>
                <a:lnTo>
                  <a:pt x="0" y="8242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021204" y="3154044"/>
            <a:ext cx="1740535" cy="0"/>
          </a:xfrm>
          <a:custGeom>
            <a:avLst/>
            <a:gdLst/>
            <a:ahLst/>
            <a:cxnLst/>
            <a:rect l="l" t="t" r="r" b="b"/>
            <a:pathLst>
              <a:path w="1740535" h="0">
                <a:moveTo>
                  <a:pt x="0" y="0"/>
                </a:moveTo>
                <a:lnTo>
                  <a:pt x="17405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752725" y="2573019"/>
            <a:ext cx="2352675" cy="76200"/>
          </a:xfrm>
          <a:custGeom>
            <a:avLst/>
            <a:gdLst/>
            <a:ahLst/>
            <a:cxnLst/>
            <a:rect l="l" t="t" r="r" b="b"/>
            <a:pathLst>
              <a:path w="2352675" h="76200">
                <a:moveTo>
                  <a:pt x="2276475" y="0"/>
                </a:moveTo>
                <a:lnTo>
                  <a:pt x="2276475" y="76200"/>
                </a:lnTo>
                <a:lnTo>
                  <a:pt x="2339975" y="44450"/>
                </a:lnTo>
                <a:lnTo>
                  <a:pt x="2289175" y="44450"/>
                </a:lnTo>
                <a:lnTo>
                  <a:pt x="2289175" y="31750"/>
                </a:lnTo>
                <a:lnTo>
                  <a:pt x="2339975" y="31750"/>
                </a:lnTo>
                <a:lnTo>
                  <a:pt x="2276475" y="0"/>
                </a:lnTo>
                <a:close/>
              </a:path>
              <a:path w="2352675" h="76200">
                <a:moveTo>
                  <a:pt x="227647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276475" y="44450"/>
                </a:lnTo>
                <a:lnTo>
                  <a:pt x="2276475" y="31750"/>
                </a:lnTo>
                <a:close/>
              </a:path>
              <a:path w="2352675" h="76200">
                <a:moveTo>
                  <a:pt x="2339975" y="31750"/>
                </a:moveTo>
                <a:lnTo>
                  <a:pt x="2289175" y="31750"/>
                </a:lnTo>
                <a:lnTo>
                  <a:pt x="2289175" y="44450"/>
                </a:lnTo>
                <a:lnTo>
                  <a:pt x="2339975" y="44450"/>
                </a:lnTo>
                <a:lnTo>
                  <a:pt x="2352675" y="38100"/>
                </a:lnTo>
                <a:lnTo>
                  <a:pt x="233997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752725" y="2611119"/>
            <a:ext cx="0" cy="408940"/>
          </a:xfrm>
          <a:custGeom>
            <a:avLst/>
            <a:gdLst/>
            <a:ahLst/>
            <a:cxnLst/>
            <a:rect l="l" t="t" r="r" b="b"/>
            <a:pathLst>
              <a:path w="0" h="408939">
                <a:moveTo>
                  <a:pt x="0" y="0"/>
                </a:moveTo>
                <a:lnTo>
                  <a:pt x="0" y="40894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757804" y="3015614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 h="0">
                <a:moveTo>
                  <a:pt x="40893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2965830" y="2706369"/>
            <a:ext cx="92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𝒊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1216" y="9736022"/>
            <a:ext cx="28448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19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6466" y="4965826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 h="0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51582" y="4959730"/>
            <a:ext cx="82550" cy="12700"/>
          </a:xfrm>
          <a:custGeom>
            <a:avLst/>
            <a:gdLst/>
            <a:ahLst/>
            <a:cxnLst/>
            <a:rect l="l" t="t" r="r" b="b"/>
            <a:pathLst>
              <a:path w="82550" h="12700">
                <a:moveTo>
                  <a:pt x="0" y="12191"/>
                </a:moveTo>
                <a:lnTo>
                  <a:pt x="82295" y="12191"/>
                </a:lnTo>
                <a:lnTo>
                  <a:pt x="82295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204315"/>
            <a:ext cx="5299710" cy="3940175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400" spc="-5">
                <a:latin typeface="Cambria Math"/>
                <a:cs typeface="Cambria Math"/>
              </a:rPr>
              <a:t>−𝑁 </a:t>
            </a:r>
            <a:r>
              <a:rPr dirty="0" sz="1400">
                <a:latin typeface="Cambria Math"/>
                <a:cs typeface="Cambria Math"/>
              </a:rPr>
              <a:t>− 4 ∗ </a:t>
            </a:r>
            <a:r>
              <a:rPr dirty="0" sz="1400" spc="20">
                <a:latin typeface="Cambria Math"/>
                <a:cs typeface="Cambria Math"/>
              </a:rPr>
              <a:t>10</a:t>
            </a:r>
            <a:r>
              <a:rPr dirty="0" baseline="27777" sz="1500" spc="30">
                <a:latin typeface="Cambria Math"/>
                <a:cs typeface="Cambria Math"/>
              </a:rPr>
              <a:t>5</a:t>
            </a:r>
            <a:r>
              <a:rPr dirty="0" sz="1400" spc="20">
                <a:latin typeface="Cambria Math"/>
                <a:cs typeface="Cambria Math"/>
              </a:rPr>
              <a:t>𝑀 </a:t>
            </a:r>
            <a:r>
              <a:rPr dirty="0" sz="1400">
                <a:latin typeface="Cambria Math"/>
                <a:cs typeface="Cambria Math"/>
              </a:rPr>
              <a:t>+ 25 ∗ </a:t>
            </a:r>
            <a:r>
              <a:rPr dirty="0" sz="1400" spc="20">
                <a:latin typeface="Cambria Math"/>
                <a:cs typeface="Cambria Math"/>
              </a:rPr>
              <a:t>10</a:t>
            </a:r>
            <a:r>
              <a:rPr dirty="0" baseline="27777" sz="1500" spc="30">
                <a:latin typeface="Cambria Math"/>
                <a:cs typeface="Cambria Math"/>
              </a:rPr>
              <a:t>6</a:t>
            </a:r>
            <a:r>
              <a:rPr dirty="0" sz="1400" spc="20">
                <a:latin typeface="Cambria Math"/>
                <a:cs typeface="Cambria Math"/>
              </a:rPr>
              <a:t>𝑁 </a:t>
            </a:r>
            <a:r>
              <a:rPr dirty="0" sz="1400">
                <a:latin typeface="Cambria Math"/>
                <a:cs typeface="Cambria Math"/>
              </a:rPr>
              <a:t>= 2 … … … .</a:t>
            </a:r>
            <a:r>
              <a:rPr dirty="0" sz="1400" spc="-21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𝑖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12700" marR="1912620">
              <a:lnSpc>
                <a:spcPts val="2510"/>
              </a:lnSpc>
              <a:spcBef>
                <a:spcPts val="204"/>
              </a:spcBef>
            </a:pPr>
            <a:r>
              <a:rPr dirty="0" sz="1400" spc="-5">
                <a:latin typeface="Cambria Math"/>
                <a:cs typeface="Cambria Math"/>
              </a:rPr>
              <a:t>−𝑀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4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∗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10</a:t>
            </a:r>
            <a:r>
              <a:rPr dirty="0" baseline="27777" sz="1500" spc="30">
                <a:latin typeface="Cambria Math"/>
                <a:cs typeface="Cambria Math"/>
              </a:rPr>
              <a:t>5</a:t>
            </a:r>
            <a:r>
              <a:rPr dirty="0" sz="1400" spc="20">
                <a:latin typeface="Cambria Math"/>
                <a:cs typeface="Cambria Math"/>
              </a:rPr>
              <a:t>𝑁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25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∗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10</a:t>
            </a:r>
            <a:r>
              <a:rPr dirty="0" baseline="27777" sz="1500" spc="30">
                <a:latin typeface="Cambria Math"/>
                <a:cs typeface="Cambria Math"/>
              </a:rPr>
              <a:t>6</a:t>
            </a:r>
            <a:r>
              <a:rPr dirty="0" sz="1400" spc="20">
                <a:latin typeface="Cambria Math"/>
                <a:cs typeface="Cambria Math"/>
              </a:rPr>
              <a:t>𝑀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.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𝑖𝑖</a:t>
            </a:r>
            <a:r>
              <a:rPr dirty="0" baseline="1984" sz="2100" spc="15">
                <a:latin typeface="Cambria Math"/>
                <a:cs typeface="Cambria Math"/>
              </a:rPr>
              <a:t>)  </a:t>
            </a:r>
            <a:r>
              <a:rPr dirty="0" sz="1400">
                <a:latin typeface="Cambria Math"/>
                <a:cs typeface="Cambria Math"/>
              </a:rPr>
              <a:t>24999999𝑁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4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∗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10</a:t>
            </a:r>
            <a:r>
              <a:rPr dirty="0" baseline="27777" sz="1500" spc="30">
                <a:latin typeface="Cambria Math"/>
                <a:cs typeface="Cambria Math"/>
              </a:rPr>
              <a:t>5</a:t>
            </a:r>
            <a:r>
              <a:rPr dirty="0" sz="1400" spc="20">
                <a:latin typeface="Cambria Math"/>
                <a:cs typeface="Cambria Math"/>
              </a:rPr>
              <a:t>𝑀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.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𝑖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>
                <a:latin typeface="Cambria Math"/>
                <a:cs typeface="Cambria Math"/>
              </a:rPr>
              <a:t>4 ∗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10</a:t>
            </a:r>
            <a:r>
              <a:rPr dirty="0" baseline="27777" sz="1500" spc="30">
                <a:latin typeface="Cambria Math"/>
                <a:cs typeface="Cambria Math"/>
              </a:rPr>
              <a:t>5</a:t>
            </a:r>
            <a:r>
              <a:rPr dirty="0" sz="1400" spc="20">
                <a:latin typeface="Cambria Math"/>
                <a:cs typeface="Cambria Math"/>
              </a:rPr>
              <a:t>𝑁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24999999𝑀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.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𝑖𝑖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Solving equations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𝑖</a:t>
            </a:r>
            <a:r>
              <a:rPr dirty="0" sz="1400" spc="10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𝑖𝑖</a:t>
            </a:r>
            <a:r>
              <a:rPr dirty="0" sz="1400" spc="10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gate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Cambria Math"/>
                <a:cs typeface="Cambria Math"/>
              </a:rPr>
              <a:t>𝑁 ≅ 8 ∗</a:t>
            </a:r>
            <a:r>
              <a:rPr dirty="0" sz="1400" spc="-13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10</a:t>
            </a:r>
            <a:r>
              <a:rPr dirty="0" baseline="27777" sz="1500" spc="-7">
                <a:latin typeface="Cambria Math"/>
                <a:cs typeface="Cambria Math"/>
              </a:rPr>
              <a:t>−8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Cambria Math"/>
                <a:cs typeface="Cambria Math"/>
              </a:rPr>
              <a:t>𝑀 ≅ −0.13 ∗ 10</a:t>
            </a:r>
            <a:r>
              <a:rPr dirty="0" baseline="27777" sz="1500">
                <a:latin typeface="Cambria Math"/>
                <a:cs typeface="Cambria Math"/>
              </a:rPr>
              <a:t>−8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 spc="30">
                <a:latin typeface="Cambria Math"/>
                <a:cs typeface="Cambria Math"/>
              </a:rPr>
              <a:t>𝑖</a:t>
            </a:r>
            <a:r>
              <a:rPr dirty="0" baseline="-16666" sz="1500" spc="44">
                <a:latin typeface="Cambria Math"/>
                <a:cs typeface="Cambria Math"/>
              </a:rPr>
              <a:t>𝑝 </a:t>
            </a:r>
            <a:r>
              <a:rPr dirty="0" sz="1400">
                <a:latin typeface="Cambria Math"/>
                <a:cs typeface="Cambria Math"/>
              </a:rPr>
              <a:t>= −0.13 ∗ </a:t>
            </a:r>
            <a:r>
              <a:rPr dirty="0" sz="1400" spc="-5">
                <a:latin typeface="Cambria Math"/>
                <a:cs typeface="Cambria Math"/>
              </a:rPr>
              <a:t>10</a:t>
            </a:r>
            <a:r>
              <a:rPr dirty="0" baseline="27777" sz="1500" spc="-7">
                <a:latin typeface="Cambria Math"/>
                <a:cs typeface="Cambria Math"/>
              </a:rPr>
              <a:t>−8 </a:t>
            </a:r>
            <a:r>
              <a:rPr dirty="0" sz="1400" spc="5">
                <a:latin typeface="Cambria Math"/>
                <a:cs typeface="Cambria Math"/>
              </a:rPr>
              <a:t>cos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𝑡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+ 8 ∗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10</a:t>
            </a:r>
            <a:r>
              <a:rPr dirty="0" baseline="27777" sz="1500" spc="7">
                <a:latin typeface="Cambria Math"/>
                <a:cs typeface="Cambria Math"/>
              </a:rPr>
              <a:t>−8</a:t>
            </a:r>
            <a:r>
              <a:rPr dirty="0" sz="1400" spc="5">
                <a:latin typeface="Cambria Math"/>
                <a:cs typeface="Cambria Math"/>
              </a:rPr>
              <a:t>sin(𝑡)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44300"/>
              </a:lnSpc>
              <a:spcBef>
                <a:spcPts val="240"/>
              </a:spcBef>
            </a:pPr>
            <a:r>
              <a:rPr dirty="0" sz="1400">
                <a:latin typeface="Cambria Math"/>
                <a:cs typeface="Cambria Math"/>
              </a:rPr>
              <a:t>∴ 𝑖 = </a:t>
            </a:r>
            <a:r>
              <a:rPr dirty="0" sz="1400" spc="-50">
                <a:latin typeface="Cambria Math"/>
                <a:cs typeface="Cambria Math"/>
              </a:rPr>
              <a:t>𝐶</a:t>
            </a:r>
            <a:r>
              <a:rPr dirty="0" baseline="-16666" sz="1500" spc="-75">
                <a:latin typeface="Cambria Math"/>
                <a:cs typeface="Cambria Math"/>
              </a:rPr>
              <a:t>1 </a:t>
            </a:r>
            <a:r>
              <a:rPr dirty="0" sz="1400" spc="15">
                <a:latin typeface="Cambria Math"/>
                <a:cs typeface="Cambria Math"/>
              </a:rPr>
              <a:t>𝑒</a:t>
            </a:r>
            <a:r>
              <a:rPr dirty="0" baseline="27777" sz="1500" spc="22">
                <a:latin typeface="Cambria Math"/>
                <a:cs typeface="Cambria Math"/>
              </a:rPr>
              <a:t>−399937.5𝑥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30">
                <a:latin typeface="Cambria Math"/>
                <a:cs typeface="Cambria Math"/>
              </a:rPr>
              <a:t>𝐶</a:t>
            </a:r>
            <a:r>
              <a:rPr dirty="0" baseline="-16666" sz="1500" spc="-44">
                <a:latin typeface="Cambria Math"/>
                <a:cs typeface="Cambria Math"/>
              </a:rPr>
              <a:t>2 </a:t>
            </a:r>
            <a:r>
              <a:rPr dirty="0" sz="1400" spc="15">
                <a:latin typeface="Cambria Math"/>
                <a:cs typeface="Cambria Math"/>
              </a:rPr>
              <a:t>𝑒</a:t>
            </a:r>
            <a:r>
              <a:rPr dirty="0" baseline="27777" sz="1500" spc="22">
                <a:latin typeface="Cambria Math"/>
                <a:cs typeface="Cambria Math"/>
              </a:rPr>
              <a:t>−62.5 </a:t>
            </a:r>
            <a:r>
              <a:rPr dirty="0" sz="1400">
                <a:latin typeface="Cambria Math"/>
                <a:cs typeface="Cambria Math"/>
              </a:rPr>
              <a:t>− 0.13 ∗ </a:t>
            </a:r>
            <a:r>
              <a:rPr dirty="0" sz="1400" spc="5">
                <a:latin typeface="Cambria Math"/>
                <a:cs typeface="Cambria Math"/>
              </a:rPr>
              <a:t>10</a:t>
            </a:r>
            <a:r>
              <a:rPr dirty="0" baseline="27777" sz="1500" spc="7">
                <a:latin typeface="Cambria Math"/>
                <a:cs typeface="Cambria Math"/>
              </a:rPr>
              <a:t>−8</a:t>
            </a:r>
            <a:r>
              <a:rPr dirty="0" sz="1400" spc="5">
                <a:latin typeface="Cambria Math"/>
                <a:cs typeface="Cambria Math"/>
              </a:rPr>
              <a:t>𝑐𝑜𝑠𝑡 </a:t>
            </a:r>
            <a:r>
              <a:rPr dirty="0" sz="1400">
                <a:latin typeface="Cambria Math"/>
                <a:cs typeface="Cambria Math"/>
              </a:rPr>
              <a:t>+ 8 ∗ </a:t>
            </a:r>
            <a:r>
              <a:rPr dirty="0" sz="1400" spc="-5">
                <a:latin typeface="Cambria Math"/>
                <a:cs typeface="Cambria Math"/>
              </a:rPr>
              <a:t>10</a:t>
            </a:r>
            <a:r>
              <a:rPr dirty="0" baseline="27777" sz="1500" spc="-7">
                <a:latin typeface="Cambria Math"/>
                <a:cs typeface="Cambria Math"/>
              </a:rPr>
              <a:t>−8 </a:t>
            </a:r>
            <a:r>
              <a:rPr dirty="0" sz="1400" spc="5">
                <a:latin typeface="Cambria Math"/>
                <a:cs typeface="Cambria Math"/>
              </a:rPr>
              <a:t>sin(𝑡)  </a:t>
            </a:r>
            <a:r>
              <a:rPr dirty="0" sz="1400" spc="-5">
                <a:latin typeface="Times New Roman"/>
                <a:cs typeface="Times New Roman"/>
              </a:rPr>
              <a:t>Another 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differential equation for the electrical circuit using the  </a:t>
            </a:r>
            <a:r>
              <a:rPr dirty="0" sz="1400">
                <a:latin typeface="Times New Roman"/>
                <a:cs typeface="Times New Roman"/>
              </a:rPr>
              <a:t>charge </a:t>
            </a:r>
            <a:r>
              <a:rPr dirty="0" sz="1400" spc="-5">
                <a:latin typeface="Times New Roman"/>
                <a:cs typeface="Times New Roman"/>
              </a:rPr>
              <a:t>instead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current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Since for series </a:t>
            </a:r>
            <a:r>
              <a:rPr dirty="0" sz="1400">
                <a:latin typeface="Times New Roman"/>
                <a:cs typeface="Times New Roman"/>
              </a:rPr>
              <a:t>RCL </a:t>
            </a:r>
            <a:r>
              <a:rPr dirty="0" sz="1400" spc="-5">
                <a:latin typeface="Times New Roman"/>
                <a:cs typeface="Times New Roman"/>
              </a:rPr>
              <a:t>circuit the differential equation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395"/>
              </a:lnSpc>
              <a:spcBef>
                <a:spcPts val="1150"/>
              </a:spcBef>
            </a:pPr>
            <a:r>
              <a:rPr dirty="0" sz="1400">
                <a:latin typeface="Cambria Math"/>
                <a:cs typeface="Cambria Math"/>
              </a:rPr>
              <a:t>𝑅I + 𝐿 </a:t>
            </a:r>
            <a:r>
              <a:rPr dirty="0" baseline="47222" sz="1500" spc="60">
                <a:latin typeface="Cambria Math"/>
                <a:cs typeface="Cambria Math"/>
              </a:rPr>
              <a:t>𝑑𝑖 </a:t>
            </a:r>
            <a:r>
              <a:rPr dirty="0" sz="1400">
                <a:latin typeface="Cambria Math"/>
                <a:cs typeface="Cambria Math"/>
              </a:rPr>
              <a:t>+ +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𝑞 = </a:t>
            </a:r>
            <a:r>
              <a:rPr dirty="0" sz="1400" spc="15">
                <a:latin typeface="Cambria Math"/>
                <a:cs typeface="Cambria Math"/>
              </a:rPr>
              <a:t>𝑉(𝑡)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(28)</a:t>
            </a:r>
            <a:endParaRPr sz="1400">
              <a:latin typeface="Times New Roman"/>
              <a:cs typeface="Times New Roman"/>
            </a:endParaRPr>
          </a:p>
          <a:p>
            <a:pPr marL="567055">
              <a:lnSpc>
                <a:spcPts val="915"/>
              </a:lnSpc>
              <a:tabLst>
                <a:tab pos="1122045" algn="l"/>
              </a:tabLst>
            </a:pPr>
            <a:r>
              <a:rPr dirty="0" sz="1000" spc="45">
                <a:latin typeface="Cambria Math"/>
                <a:cs typeface="Cambria Math"/>
              </a:rPr>
              <a:t>𝑑𝑡	</a:t>
            </a:r>
            <a:r>
              <a:rPr dirty="0" sz="1000" spc="5">
                <a:latin typeface="Cambria Math"/>
                <a:cs typeface="Cambria Math"/>
              </a:rPr>
              <a:t>𝐶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5259450"/>
            <a:ext cx="773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>
                <a:latin typeface="Cambria Math"/>
                <a:cs typeface="Cambria Math"/>
              </a:rPr>
              <a:t>I =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baseline="47222" sz="1500" spc="75">
                <a:latin typeface="Cambria Math"/>
                <a:cs typeface="Cambria Math"/>
              </a:rPr>
              <a:t>𝑑𝑞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1010" y="5401182"/>
            <a:ext cx="16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𝑑𝑡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33042" y="5400166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48535" y="5400166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 h="0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012950" y="5154294"/>
            <a:ext cx="800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33730" sz="2100">
                <a:latin typeface="Times New Roman"/>
                <a:cs typeface="Times New Roman"/>
              </a:rPr>
              <a:t>→ </a:t>
            </a:r>
            <a:r>
              <a:rPr dirty="0" sz="1000" spc="40">
                <a:latin typeface="Cambria Math"/>
                <a:cs typeface="Cambria Math"/>
              </a:rPr>
              <a:t>𝑑𝑖 </a:t>
            </a: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-254">
                <a:latin typeface="Times New Roman"/>
                <a:cs typeface="Times New Roman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𝑑</a:t>
            </a:r>
            <a:r>
              <a:rPr dirty="0" baseline="24305" sz="1200" spc="104">
                <a:latin typeface="Cambria Math"/>
                <a:cs typeface="Cambria Math"/>
              </a:rPr>
              <a:t>2</a:t>
            </a:r>
            <a:r>
              <a:rPr dirty="0" sz="1000" spc="70">
                <a:latin typeface="Cambria Math"/>
                <a:cs typeface="Cambria Math"/>
              </a:rPr>
              <a:t>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5835" y="5401182"/>
            <a:ext cx="568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4805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𝑡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30">
                <a:latin typeface="Cambria Math"/>
                <a:cs typeface="Cambria Math"/>
              </a:rPr>
              <a:t>𝑑</a:t>
            </a:r>
            <a:r>
              <a:rPr dirty="0" sz="1000" spc="175">
                <a:latin typeface="Cambria Math"/>
                <a:cs typeface="Cambria Math"/>
              </a:rPr>
              <a:t>𝑡</a:t>
            </a:r>
            <a:r>
              <a:rPr dirty="0" baseline="20833" sz="1200" spc="52">
                <a:latin typeface="Cambria Math"/>
                <a:cs typeface="Cambria Math"/>
              </a:rPr>
              <a:t>2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73147" y="5400166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5" h="0">
                <a:moveTo>
                  <a:pt x="0" y="0"/>
                </a:moveTo>
                <a:lnTo>
                  <a:pt x="2301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78963" y="5259450"/>
            <a:ext cx="31191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substituting in eq.(28) and dividing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𝐿)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41780" y="5831458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5" h="0">
                <a:moveTo>
                  <a:pt x="0" y="0"/>
                </a:moveTo>
                <a:lnTo>
                  <a:pt x="2301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83689" y="5831458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01038" y="5831458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5585586"/>
            <a:ext cx="9194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70">
                <a:latin typeface="Cambria Math"/>
                <a:cs typeface="Cambria Math"/>
              </a:rPr>
              <a:t>𝑑</a:t>
            </a:r>
            <a:r>
              <a:rPr dirty="0" baseline="24305" sz="1200" spc="104">
                <a:latin typeface="Cambria Math"/>
                <a:cs typeface="Cambria Math"/>
              </a:rPr>
              <a:t>2</a:t>
            </a:r>
            <a:r>
              <a:rPr dirty="0" sz="1000" spc="70">
                <a:latin typeface="Cambria Math"/>
                <a:cs typeface="Cambria Math"/>
              </a:rPr>
              <a:t>𝑞 </a:t>
            </a:r>
            <a:r>
              <a:rPr dirty="0" baseline="-33730" sz="2100">
                <a:latin typeface="Cambria Math"/>
                <a:cs typeface="Cambria Math"/>
              </a:rPr>
              <a:t>+ </a:t>
            </a:r>
            <a:r>
              <a:rPr dirty="0" sz="1000" spc="15">
                <a:latin typeface="Cambria Math"/>
                <a:cs typeface="Cambria Math"/>
              </a:rPr>
              <a:t>𝑅 </a:t>
            </a:r>
            <a:r>
              <a:rPr dirty="0" sz="1000" spc="50">
                <a:latin typeface="Cambria Math"/>
                <a:cs typeface="Cambria Math"/>
              </a:rPr>
              <a:t>𝑑𝑞</a:t>
            </a:r>
            <a:r>
              <a:rPr dirty="0" sz="1000" spc="130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+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14042" y="583145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 h="0">
                <a:moveTo>
                  <a:pt x="0" y="0"/>
                </a:moveTo>
                <a:lnTo>
                  <a:pt x="149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36700" y="5832475"/>
            <a:ext cx="16605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2755" algn="l"/>
                <a:tab pos="977265" algn="l"/>
                <a:tab pos="1577975" algn="l"/>
              </a:tabLst>
            </a:pPr>
            <a:r>
              <a:rPr dirty="0" sz="1000" spc="130">
                <a:latin typeface="Cambria Math"/>
                <a:cs typeface="Cambria Math"/>
              </a:rPr>
              <a:t>𝑑</a:t>
            </a:r>
            <a:r>
              <a:rPr dirty="0" sz="1000" spc="170">
                <a:latin typeface="Cambria Math"/>
                <a:cs typeface="Cambria Math"/>
              </a:rPr>
              <a:t>𝑡</a:t>
            </a:r>
            <a:r>
              <a:rPr dirty="0" baseline="20833" sz="1200" spc="52">
                <a:latin typeface="Cambria Math"/>
                <a:cs typeface="Cambria Math"/>
              </a:rPr>
              <a:t>2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𝐿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30">
                <a:latin typeface="Cambria Math"/>
                <a:cs typeface="Cambria Math"/>
              </a:rPr>
              <a:t> </a:t>
            </a: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𝑡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5">
                <a:latin typeface="Cambria Math"/>
                <a:cs typeface="Cambria Math"/>
              </a:rPr>
              <a:t>𝐶</a:t>
            </a:r>
            <a:r>
              <a:rPr dirty="0" sz="1000" spc="20">
                <a:latin typeface="Cambria Math"/>
                <a:cs typeface="Cambria Math"/>
              </a:rPr>
              <a:t>𝐿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26486" y="5831458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139442" y="5690742"/>
            <a:ext cx="17164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𝑞 = </a:t>
            </a:r>
            <a:r>
              <a:rPr dirty="0" baseline="47222" sz="1500" spc="37">
                <a:latin typeface="Cambria Math"/>
                <a:cs typeface="Cambria Math"/>
              </a:rPr>
              <a:t>𝑉(𝑡)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41780" y="7028052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68450" y="7028052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99514" y="7028052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 h="0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091182" y="7028052"/>
            <a:ext cx="159385" cy="0"/>
          </a:xfrm>
          <a:custGeom>
            <a:avLst/>
            <a:gdLst/>
            <a:ahLst/>
            <a:cxnLst/>
            <a:rect l="l" t="t" r="r" b="b"/>
            <a:pathLst>
              <a:path w="159385" h="0">
                <a:moveTo>
                  <a:pt x="0" y="0"/>
                </a:moveTo>
                <a:lnTo>
                  <a:pt x="1588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6110096"/>
            <a:ext cx="4846320" cy="10966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525"/>
              </a:lnSpc>
              <a:spcBef>
                <a:spcPts val="105"/>
              </a:spcBef>
              <a:tabLst>
                <a:tab pos="3535045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initial conditions </a:t>
            </a:r>
            <a:r>
              <a:rPr dirty="0" sz="1400">
                <a:latin typeface="Times New Roman"/>
                <a:cs typeface="Times New Roman"/>
              </a:rPr>
              <a:t>are:  </a:t>
            </a:r>
            <a:r>
              <a:rPr dirty="0" sz="1400" spc="10">
                <a:latin typeface="Cambria Math"/>
                <a:cs typeface="Cambria Math"/>
              </a:rPr>
              <a:t>𝑞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0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𝑞</a:t>
            </a:r>
            <a:r>
              <a:rPr dirty="0" baseline="-16666" sz="1500" spc="22">
                <a:latin typeface="Cambria Math"/>
                <a:cs typeface="Cambria Math"/>
              </a:rPr>
              <a:t>𝑜 </a:t>
            </a:r>
            <a:r>
              <a:rPr dirty="0" baseline="-16666" sz="1500" spc="209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u="sng" baseline="33730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7222" sz="1500" spc="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𝑑𝑞</a:t>
            </a:r>
            <a:r>
              <a:rPr dirty="0" sz="1400" spc="50">
                <a:latin typeface="Cambria Math"/>
                <a:cs typeface="Cambria Math"/>
              </a:rPr>
              <a:t>|	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0">
                <a:latin typeface="Cambria Math"/>
                <a:cs typeface="Cambria Math"/>
              </a:rPr>
              <a:t>𝐼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0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𝐼</a:t>
            </a:r>
            <a:r>
              <a:rPr dirty="0" baseline="-16666" sz="1500" spc="-30">
                <a:latin typeface="Cambria Math"/>
                <a:cs typeface="Cambria Math"/>
              </a:rPr>
              <a:t>𝑜</a:t>
            </a:r>
            <a:endParaRPr baseline="-16666" sz="1500">
              <a:latin typeface="Cambria Math"/>
              <a:cs typeface="Cambria Math"/>
            </a:endParaRPr>
          </a:p>
          <a:p>
            <a:pPr marL="3045460">
              <a:lnSpc>
                <a:spcPts val="1045"/>
              </a:lnSpc>
            </a:pPr>
            <a:r>
              <a:rPr dirty="0" baseline="13888" sz="1500" spc="67">
                <a:latin typeface="Cambria Math"/>
                <a:cs typeface="Cambria Math"/>
              </a:rPr>
              <a:t>𝑑𝑡</a:t>
            </a:r>
            <a:r>
              <a:rPr dirty="0" baseline="13888" sz="1500" spc="112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𝑡=0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400" spc="-5">
                <a:latin typeface="Times New Roman"/>
                <a:cs typeface="Times New Roman"/>
              </a:rPr>
              <a:t>And for current,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same D.E. </a:t>
            </a:r>
            <a:r>
              <a:rPr dirty="0" sz="1400">
                <a:latin typeface="Times New Roman"/>
                <a:cs typeface="Times New Roman"/>
              </a:rPr>
              <a:t>of Ex</a:t>
            </a:r>
            <a:r>
              <a:rPr dirty="0" baseline="-9259" sz="1350">
                <a:latin typeface="Times New Roman"/>
                <a:cs typeface="Times New Roman"/>
              </a:rPr>
              <a:t>19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dividing it on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𝐿)</a:t>
            </a:r>
            <a:endParaRPr sz="1400">
              <a:latin typeface="Cambria Math"/>
              <a:cs typeface="Cambria Math"/>
            </a:endParaRPr>
          </a:p>
          <a:p>
            <a:pPr marL="20320">
              <a:lnSpc>
                <a:spcPct val="100000"/>
              </a:lnSpc>
              <a:spcBef>
                <a:spcPts val="490"/>
              </a:spcBef>
            </a:pPr>
            <a:r>
              <a:rPr dirty="0" sz="1000" spc="60">
                <a:latin typeface="Cambria Math"/>
                <a:cs typeface="Cambria Math"/>
              </a:rPr>
              <a:t>𝑑</a:t>
            </a:r>
            <a:r>
              <a:rPr dirty="0" baseline="24305" sz="1200" spc="89">
                <a:latin typeface="Cambria Math"/>
                <a:cs typeface="Cambria Math"/>
              </a:rPr>
              <a:t>2</a:t>
            </a:r>
            <a:r>
              <a:rPr dirty="0" sz="1000" spc="60">
                <a:latin typeface="Cambria Math"/>
                <a:cs typeface="Cambria Math"/>
              </a:rPr>
              <a:t>𝑖 </a:t>
            </a:r>
            <a:r>
              <a:rPr dirty="0" baseline="-33730" sz="2100">
                <a:latin typeface="Cambria Math"/>
                <a:cs typeface="Cambria Math"/>
              </a:rPr>
              <a:t>+ </a:t>
            </a:r>
            <a:r>
              <a:rPr dirty="0" sz="1000" spc="15">
                <a:latin typeface="Cambria Math"/>
                <a:cs typeface="Cambria Math"/>
              </a:rPr>
              <a:t>𝑅 </a:t>
            </a:r>
            <a:r>
              <a:rPr dirty="0" sz="1000" spc="40">
                <a:latin typeface="Cambria Math"/>
                <a:cs typeface="Cambria Math"/>
              </a:rPr>
              <a:t>𝑑𝑖 </a:t>
            </a:r>
            <a:r>
              <a:rPr dirty="0" baseline="-33730" sz="2100">
                <a:latin typeface="Cambria Math"/>
                <a:cs typeface="Cambria Math"/>
              </a:rPr>
              <a:t>+ </a:t>
            </a:r>
            <a:r>
              <a:rPr dirty="0" sz="1000" spc="20">
                <a:latin typeface="Cambria Math"/>
                <a:cs typeface="Cambria Math"/>
              </a:rPr>
              <a:t>1 </a:t>
            </a:r>
            <a:r>
              <a:rPr dirty="0" baseline="-33730" sz="2100">
                <a:latin typeface="Cambria Math"/>
                <a:cs typeface="Cambria Math"/>
              </a:rPr>
              <a:t>𝐼 =</a:t>
            </a:r>
            <a:r>
              <a:rPr dirty="0" baseline="-33730" sz="2100" spc="15">
                <a:latin typeface="Cambria Math"/>
                <a:cs typeface="Cambria Math"/>
              </a:rPr>
              <a:t> </a:t>
            </a:r>
            <a:r>
              <a:rPr dirty="0" sz="1000" spc="30">
                <a:latin typeface="Cambria Math"/>
                <a:cs typeface="Cambria Math"/>
              </a:rPr>
              <a:t>𝑑𝑉(𝑡)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  <a:tabLst>
                <a:tab pos="445134" algn="l"/>
                <a:tab pos="962025" algn="l"/>
                <a:tab pos="1555115" algn="l"/>
              </a:tabLst>
            </a:pPr>
            <a:r>
              <a:rPr dirty="0" sz="1000" spc="75">
                <a:latin typeface="Cambria Math"/>
                <a:cs typeface="Cambria Math"/>
              </a:rPr>
              <a:t>𝑑𝑡</a:t>
            </a:r>
            <a:r>
              <a:rPr dirty="0" baseline="20833" sz="1200" spc="112">
                <a:latin typeface="Cambria Math"/>
                <a:cs typeface="Cambria Math"/>
              </a:rPr>
              <a:t>2	</a:t>
            </a:r>
            <a:r>
              <a:rPr dirty="0" sz="1000" spc="10">
                <a:latin typeface="Cambria Math"/>
                <a:cs typeface="Cambria Math"/>
              </a:rPr>
              <a:t>𝐿</a:t>
            </a:r>
            <a:r>
              <a:rPr dirty="0" sz="1000" spc="215">
                <a:latin typeface="Cambria Math"/>
                <a:cs typeface="Cambria Math"/>
              </a:rPr>
              <a:t> </a:t>
            </a:r>
            <a:r>
              <a:rPr dirty="0" sz="1000" spc="45">
                <a:latin typeface="Cambria Math"/>
                <a:cs typeface="Cambria Math"/>
              </a:rPr>
              <a:t>𝑑𝑡	</a:t>
            </a:r>
            <a:r>
              <a:rPr dirty="0" sz="1000" spc="25">
                <a:latin typeface="Cambria Math"/>
                <a:cs typeface="Cambria Math"/>
              </a:rPr>
              <a:t>L𝐶	</a:t>
            </a:r>
            <a:r>
              <a:rPr dirty="0" sz="1000" spc="30">
                <a:latin typeface="Cambria Math"/>
                <a:cs typeface="Cambria Math"/>
              </a:rPr>
              <a:t>𝐿𝑑𝑡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23439" y="7028052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00448" y="7447152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 h="0">
                <a:moveTo>
                  <a:pt x="0" y="0"/>
                </a:moveTo>
                <a:lnTo>
                  <a:pt x="1402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29080" y="7306436"/>
            <a:ext cx="31819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initial conditions </a:t>
            </a:r>
            <a:r>
              <a:rPr dirty="0" sz="1400">
                <a:latin typeface="Times New Roman"/>
                <a:cs typeface="Times New Roman"/>
              </a:rPr>
              <a:t>are: </a:t>
            </a:r>
            <a:r>
              <a:rPr dirty="0" sz="1400" spc="10">
                <a:latin typeface="Cambria Math"/>
                <a:cs typeface="Cambria Math"/>
              </a:rPr>
              <a:t>𝐼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0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20">
                <a:latin typeface="Cambria Math"/>
                <a:cs typeface="Cambria Math"/>
              </a:rPr>
              <a:t>𝐼</a:t>
            </a:r>
            <a:r>
              <a:rPr dirty="0" baseline="-16666" sz="1500" spc="-30">
                <a:latin typeface="Cambria Math"/>
                <a:cs typeface="Cambria Math"/>
              </a:rPr>
              <a:t>𝑜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baseline="47222" sz="1500" spc="52">
                <a:latin typeface="Cambria Math"/>
                <a:cs typeface="Cambria Math"/>
              </a:rPr>
              <a:t>𝑑𝐼</a:t>
            </a:r>
            <a:r>
              <a:rPr dirty="0" sz="1400" spc="35">
                <a:latin typeface="Cambria Math"/>
                <a:cs typeface="Cambria Math"/>
              </a:rPr>
              <a:t>|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87748" y="7481696"/>
            <a:ext cx="447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13888" sz="1500" spc="67">
                <a:latin typeface="Cambria Math"/>
                <a:cs typeface="Cambria Math"/>
              </a:rPr>
              <a:t>𝑑𝑡</a:t>
            </a:r>
            <a:r>
              <a:rPr dirty="0" baseline="13888" sz="1500" spc="277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𝑡=0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761865" y="7447152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239258" y="7447152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710173" y="7447152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566284" y="7154878"/>
            <a:ext cx="1504315" cy="470534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dirty="0" baseline="-33730" sz="2100">
                <a:latin typeface="Cambria Math"/>
                <a:cs typeface="Cambria Math"/>
              </a:rPr>
              <a:t>= </a:t>
            </a:r>
            <a:r>
              <a:rPr dirty="0" sz="1000" spc="10">
                <a:latin typeface="Cambria Math"/>
                <a:cs typeface="Cambria Math"/>
              </a:rPr>
              <a:t>𝑉(0) </a:t>
            </a:r>
            <a:r>
              <a:rPr dirty="0" baseline="-33730" sz="2100">
                <a:latin typeface="Cambria Math"/>
                <a:cs typeface="Cambria Math"/>
              </a:rPr>
              <a:t>− </a:t>
            </a:r>
            <a:r>
              <a:rPr dirty="0" sz="1000" spc="15">
                <a:latin typeface="Cambria Math"/>
                <a:cs typeface="Cambria Math"/>
              </a:rPr>
              <a:t>𝑅 </a:t>
            </a:r>
            <a:r>
              <a:rPr dirty="0" baseline="-33730" sz="2100" spc="-30">
                <a:latin typeface="Cambria Math"/>
                <a:cs typeface="Cambria Math"/>
              </a:rPr>
              <a:t>𝐼</a:t>
            </a:r>
            <a:r>
              <a:rPr dirty="0" baseline="-61111" sz="1500" spc="-30">
                <a:latin typeface="Cambria Math"/>
                <a:cs typeface="Cambria Math"/>
              </a:rPr>
              <a:t>𝑜 </a:t>
            </a:r>
            <a:r>
              <a:rPr dirty="0" baseline="-33730" sz="2100">
                <a:latin typeface="Cambria Math"/>
                <a:cs typeface="Cambria Math"/>
              </a:rPr>
              <a:t>− </a:t>
            </a: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4">
                <a:latin typeface="Cambria Math"/>
                <a:cs typeface="Cambria Math"/>
              </a:rPr>
              <a:t> </a:t>
            </a:r>
            <a:r>
              <a:rPr dirty="0" baseline="-33730" sz="2100" spc="22">
                <a:latin typeface="Cambria Math"/>
                <a:cs typeface="Cambria Math"/>
              </a:rPr>
              <a:t>𝑞</a:t>
            </a:r>
            <a:r>
              <a:rPr dirty="0" baseline="-61111" sz="1500" spc="22">
                <a:latin typeface="Cambria Math"/>
                <a:cs typeface="Cambria Math"/>
              </a:rPr>
              <a:t>𝑜</a:t>
            </a:r>
            <a:endParaRPr baseline="-61111" sz="1500">
              <a:latin typeface="Cambria Math"/>
              <a:cs typeface="Cambria Math"/>
            </a:endParaRPr>
          </a:p>
          <a:p>
            <a:pPr algn="ctr" marL="76200">
              <a:lnSpc>
                <a:spcPct val="100000"/>
              </a:lnSpc>
              <a:spcBef>
                <a:spcPts val="254"/>
              </a:spcBef>
              <a:tabLst>
                <a:tab pos="463550" algn="l"/>
                <a:tab pos="928369" algn="l"/>
              </a:tabLst>
            </a:pPr>
            <a:r>
              <a:rPr dirty="0" sz="1000" spc="10">
                <a:latin typeface="Cambria Math"/>
                <a:cs typeface="Cambria Math"/>
              </a:rPr>
              <a:t>𝐿	𝐿	</a:t>
            </a:r>
            <a:r>
              <a:rPr dirty="0" sz="1000" spc="5">
                <a:latin typeface="Cambria Math"/>
                <a:cs typeface="Cambria Math"/>
              </a:rPr>
              <a:t>𝐶𝐿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933950" y="8680703"/>
            <a:ext cx="161925" cy="609600"/>
          </a:xfrm>
          <a:custGeom>
            <a:avLst/>
            <a:gdLst/>
            <a:ahLst/>
            <a:cxnLst/>
            <a:rect l="l" t="t" r="r" b="b"/>
            <a:pathLst>
              <a:path w="161925" h="609600">
                <a:moveTo>
                  <a:pt x="161671" y="0"/>
                </a:moveTo>
                <a:lnTo>
                  <a:pt x="0" y="161670"/>
                </a:lnTo>
                <a:lnTo>
                  <a:pt x="0" y="609345"/>
                </a:lnTo>
                <a:lnTo>
                  <a:pt x="161671" y="447674"/>
                </a:lnTo>
                <a:lnTo>
                  <a:pt x="16167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933950" y="9128378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161670"/>
                </a:moveTo>
                <a:lnTo>
                  <a:pt x="161671" y="0"/>
                </a:lnTo>
              </a:path>
            </a:pathLst>
          </a:custGeom>
          <a:ln w="3175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229100" y="8680703"/>
            <a:ext cx="866775" cy="161925"/>
          </a:xfrm>
          <a:custGeom>
            <a:avLst/>
            <a:gdLst/>
            <a:ahLst/>
            <a:cxnLst/>
            <a:rect l="l" t="t" r="r" b="b"/>
            <a:pathLst>
              <a:path w="866775" h="161925">
                <a:moveTo>
                  <a:pt x="866521" y="0"/>
                </a:moveTo>
                <a:lnTo>
                  <a:pt x="161671" y="0"/>
                </a:lnTo>
                <a:lnTo>
                  <a:pt x="0" y="161670"/>
                </a:lnTo>
                <a:lnTo>
                  <a:pt x="704850" y="161670"/>
                </a:lnTo>
                <a:lnTo>
                  <a:pt x="866521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933950" y="8680703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161670"/>
                </a:moveTo>
                <a:lnTo>
                  <a:pt x="161671" y="0"/>
                </a:lnTo>
              </a:path>
            </a:pathLst>
          </a:custGeom>
          <a:ln w="3175">
            <a:solidFill>
              <a:srgbClr val="9797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229100" y="8842375"/>
            <a:ext cx="704850" cy="447675"/>
          </a:xfrm>
          <a:custGeom>
            <a:avLst/>
            <a:gdLst/>
            <a:ahLst/>
            <a:cxnLst/>
            <a:rect l="l" t="t" r="r" b="b"/>
            <a:pathLst>
              <a:path w="704850" h="447675">
                <a:moveTo>
                  <a:pt x="0" y="447675"/>
                </a:moveTo>
                <a:lnTo>
                  <a:pt x="704850" y="447675"/>
                </a:lnTo>
                <a:lnTo>
                  <a:pt x="704850" y="0"/>
                </a:lnTo>
                <a:lnTo>
                  <a:pt x="0" y="0"/>
                </a:lnTo>
                <a:lnTo>
                  <a:pt x="0" y="447675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229100" y="8842375"/>
            <a:ext cx="0" cy="447675"/>
          </a:xfrm>
          <a:custGeom>
            <a:avLst/>
            <a:gdLst/>
            <a:ahLst/>
            <a:cxnLst/>
            <a:rect l="l" t="t" r="r" b="b"/>
            <a:pathLst>
              <a:path w="0" h="447675">
                <a:moveTo>
                  <a:pt x="0" y="0"/>
                </a:moveTo>
                <a:lnTo>
                  <a:pt x="0" y="447674"/>
                </a:lnTo>
              </a:path>
            </a:pathLst>
          </a:custGeom>
          <a:ln w="12192">
            <a:solidFill>
              <a:srgbClr val="D5D5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229100" y="9283953"/>
            <a:ext cx="704850" cy="12700"/>
          </a:xfrm>
          <a:custGeom>
            <a:avLst/>
            <a:gdLst/>
            <a:ahLst/>
            <a:cxnLst/>
            <a:rect l="l" t="t" r="r" b="b"/>
            <a:pathLst>
              <a:path w="704850" h="12700">
                <a:moveTo>
                  <a:pt x="0" y="12191"/>
                </a:moveTo>
                <a:lnTo>
                  <a:pt x="704850" y="12191"/>
                </a:lnTo>
                <a:lnTo>
                  <a:pt x="704850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933950" y="8842375"/>
            <a:ext cx="0" cy="447675"/>
          </a:xfrm>
          <a:custGeom>
            <a:avLst/>
            <a:gdLst/>
            <a:ahLst/>
            <a:cxnLst/>
            <a:rect l="l" t="t" r="r" b="b"/>
            <a:pathLst>
              <a:path w="0" h="447675">
                <a:moveTo>
                  <a:pt x="0" y="447674"/>
                </a:moveTo>
                <a:lnTo>
                  <a:pt x="0" y="0"/>
                </a:lnTo>
              </a:path>
            </a:pathLst>
          </a:custGeom>
          <a:ln w="12192">
            <a:solidFill>
              <a:srgbClr val="EAEAE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229100" y="8836278"/>
            <a:ext cx="704850" cy="12700"/>
          </a:xfrm>
          <a:custGeom>
            <a:avLst/>
            <a:gdLst/>
            <a:ahLst/>
            <a:cxnLst/>
            <a:rect l="l" t="t" r="r" b="b"/>
            <a:pathLst>
              <a:path w="704850" h="12700">
                <a:moveTo>
                  <a:pt x="0" y="12191"/>
                </a:moveTo>
                <a:lnTo>
                  <a:pt x="704850" y="12191"/>
                </a:lnTo>
                <a:lnTo>
                  <a:pt x="704850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629150" y="8299450"/>
            <a:ext cx="635" cy="438150"/>
          </a:xfrm>
          <a:custGeom>
            <a:avLst/>
            <a:gdLst/>
            <a:ahLst/>
            <a:cxnLst/>
            <a:rect l="l" t="t" r="r" b="b"/>
            <a:pathLst>
              <a:path w="635" h="438150">
                <a:moveTo>
                  <a:pt x="0" y="0"/>
                </a:moveTo>
                <a:lnTo>
                  <a:pt x="635" y="4381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133850" y="8289925"/>
            <a:ext cx="981075" cy="0"/>
          </a:xfrm>
          <a:custGeom>
            <a:avLst/>
            <a:gdLst/>
            <a:ahLst/>
            <a:cxnLst/>
            <a:rect l="l" t="t" r="r" b="b"/>
            <a:pathLst>
              <a:path w="981075" h="0">
                <a:moveTo>
                  <a:pt x="98107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229100" y="8213725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4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381500" y="8223250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4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543425" y="8213725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4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695825" y="8223250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4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848225" y="8204200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4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000625" y="8213725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4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543425" y="9729927"/>
            <a:ext cx="10731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F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591684" y="9290050"/>
            <a:ext cx="76200" cy="485775"/>
          </a:xfrm>
          <a:custGeom>
            <a:avLst/>
            <a:gdLst/>
            <a:ahLst/>
            <a:cxnLst/>
            <a:rect l="l" t="t" r="r" b="b"/>
            <a:pathLst>
              <a:path w="76200" h="485775">
                <a:moveTo>
                  <a:pt x="31750" y="409574"/>
                </a:moveTo>
                <a:lnTo>
                  <a:pt x="0" y="409574"/>
                </a:lnTo>
                <a:lnTo>
                  <a:pt x="38100" y="485774"/>
                </a:lnTo>
                <a:lnTo>
                  <a:pt x="69850" y="422274"/>
                </a:lnTo>
                <a:lnTo>
                  <a:pt x="31750" y="422274"/>
                </a:lnTo>
                <a:lnTo>
                  <a:pt x="31750" y="409574"/>
                </a:lnTo>
                <a:close/>
              </a:path>
              <a:path w="76200" h="485775">
                <a:moveTo>
                  <a:pt x="44450" y="0"/>
                </a:moveTo>
                <a:lnTo>
                  <a:pt x="31750" y="0"/>
                </a:lnTo>
                <a:lnTo>
                  <a:pt x="31750" y="422274"/>
                </a:lnTo>
                <a:lnTo>
                  <a:pt x="44450" y="422274"/>
                </a:lnTo>
                <a:lnTo>
                  <a:pt x="44450" y="0"/>
                </a:lnTo>
                <a:close/>
              </a:path>
              <a:path w="76200" h="485775">
                <a:moveTo>
                  <a:pt x="76200" y="409574"/>
                </a:moveTo>
                <a:lnTo>
                  <a:pt x="44450" y="409574"/>
                </a:lnTo>
                <a:lnTo>
                  <a:pt x="44450" y="422274"/>
                </a:lnTo>
                <a:lnTo>
                  <a:pt x="69850" y="422274"/>
                </a:lnTo>
                <a:lnTo>
                  <a:pt x="76200" y="409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629150" y="9290050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 h="0">
                <a:moveTo>
                  <a:pt x="0" y="0"/>
                </a:moveTo>
                <a:lnTo>
                  <a:pt x="6286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129080" y="7605750"/>
            <a:ext cx="4321175" cy="180149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840"/>
              </a:spcBef>
            </a:pPr>
            <a:r>
              <a:rPr dirty="0" sz="1400" b="1">
                <a:latin typeface="Times New Roman"/>
                <a:cs typeface="Times New Roman"/>
              </a:rPr>
              <a:t>2- </a:t>
            </a:r>
            <a:r>
              <a:rPr dirty="0" sz="1400" spc="-5" b="1">
                <a:latin typeface="Times New Roman"/>
                <a:cs typeface="Times New Roman"/>
              </a:rPr>
              <a:t>Modeling Free Mechanical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Oscillations</a:t>
            </a:r>
            <a:endParaRPr sz="1400">
              <a:latin typeface="Times New Roman"/>
              <a:cs typeface="Times New Roman"/>
            </a:endParaRPr>
          </a:p>
          <a:p>
            <a:pPr marL="240665" marR="1792605" indent="-228600">
              <a:lnSpc>
                <a:spcPct val="1437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The simple mechanic elements are:  </a:t>
            </a:r>
            <a:r>
              <a:rPr dirty="0" sz="1400">
                <a:latin typeface="Times New Roman"/>
                <a:cs typeface="Times New Roman"/>
              </a:rPr>
              <a:t>1-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Mass</a:t>
            </a:r>
            <a:endParaRPr sz="14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  <a:spcBef>
                <a:spcPts val="760"/>
              </a:spcBef>
            </a:pPr>
            <a:r>
              <a:rPr dirty="0" sz="1400">
                <a:latin typeface="Cambria Math"/>
                <a:cs typeface="Cambria Math"/>
              </a:rPr>
              <a:t>𝐹 = 𝑀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𝑥̿</a:t>
            </a:r>
            <a:endParaRPr sz="1400">
              <a:latin typeface="Cambria Math"/>
              <a:cs typeface="Cambria Math"/>
            </a:endParaRPr>
          </a:p>
          <a:p>
            <a:pPr algn="r" marR="762000">
              <a:lnSpc>
                <a:spcPct val="100000"/>
              </a:lnSpc>
              <a:spcBef>
                <a:spcPts val="235"/>
              </a:spcBef>
            </a:pPr>
            <a:r>
              <a:rPr dirty="0" sz="1800" b="1"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204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1298193"/>
            <a:ext cx="5299075" cy="34772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First order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D.E.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1400" spc="-5">
                <a:latin typeface="Times New Roman"/>
                <a:cs typeface="Times New Roman"/>
              </a:rPr>
              <a:t>The general 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type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1619250" algn="l"/>
              </a:tabLst>
            </a:pPr>
            <a:r>
              <a:rPr dirty="0" sz="1400" spc="20">
                <a:latin typeface="Cambria Math"/>
                <a:cs typeface="Cambria Math"/>
              </a:rPr>
              <a:t>𝐹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𝑥, </a:t>
            </a:r>
            <a:r>
              <a:rPr dirty="0" sz="1400" spc="15">
                <a:latin typeface="Cambria Math"/>
                <a:cs typeface="Cambria Math"/>
              </a:rPr>
              <a:t>𝑦, </a:t>
            </a:r>
            <a:r>
              <a:rPr dirty="0" sz="1400" spc="-210">
                <a:latin typeface="Cambria Math"/>
                <a:cs typeface="Cambria Math"/>
              </a:rPr>
              <a:t>𝑦̅</a:t>
            </a:r>
            <a:r>
              <a:rPr dirty="0" baseline="1984" sz="2100" spc="-315">
                <a:latin typeface="Cambria Math"/>
                <a:cs typeface="Cambria Math"/>
              </a:rPr>
              <a:t>) </a:t>
            </a:r>
            <a:r>
              <a:rPr dirty="0" baseline="1984" sz="2100" spc="-30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	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(5)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440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different </a:t>
            </a:r>
            <a:r>
              <a:rPr dirty="0" sz="1400" spc="-10">
                <a:latin typeface="Times New Roman"/>
                <a:cs typeface="Times New Roman"/>
              </a:rPr>
              <a:t>ways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used to solve this type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equations,  which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45"/>
              </a:spcBef>
            </a:pPr>
            <a:r>
              <a:rPr dirty="0" sz="1400" b="1">
                <a:latin typeface="Times New Roman"/>
                <a:cs typeface="Times New Roman"/>
              </a:rPr>
              <a:t>1- </a:t>
            </a:r>
            <a:r>
              <a:rPr dirty="0" sz="1400" spc="-5" b="1">
                <a:latin typeface="Times New Roman"/>
                <a:cs typeface="Times New Roman"/>
              </a:rPr>
              <a:t>Separation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variables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2465070" algn="l"/>
              </a:tabLst>
            </a:pPr>
            <a:r>
              <a:rPr dirty="0" sz="1400" spc="10">
                <a:latin typeface="Cambria Math"/>
                <a:cs typeface="Cambria Math"/>
              </a:rPr>
              <a:t>𝑓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𝑥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𝑑𝑥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0">
                <a:latin typeface="Cambria Math"/>
                <a:cs typeface="Cambria Math"/>
              </a:rPr>
              <a:t>𝑓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𝑦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𝑑𝑦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	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(6)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The solution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obtained in the 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integration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the  following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  <a:p>
            <a:pPr marL="12700" marR="2057400" indent="43815">
              <a:lnSpc>
                <a:spcPct val="142100"/>
              </a:lnSpc>
              <a:spcBef>
                <a:spcPts val="180"/>
              </a:spcBef>
              <a:tabLst>
                <a:tab pos="2400935" algn="l"/>
              </a:tabLst>
            </a:pP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 spc="15">
                <a:latin typeface="Cambria Math"/>
                <a:cs typeface="Cambria Math"/>
              </a:rPr>
              <a:t>𝑓</a:t>
            </a:r>
            <a:r>
              <a:rPr dirty="0" baseline="5952" sz="2100" spc="15">
                <a:latin typeface="Cambria Math"/>
                <a:cs typeface="Cambria Math"/>
              </a:rPr>
              <a:t>(</a:t>
            </a:r>
            <a:r>
              <a:rPr dirty="0" baseline="3968" sz="2100" spc="15">
                <a:latin typeface="Cambria Math"/>
                <a:cs typeface="Cambria Math"/>
              </a:rPr>
              <a:t>𝑥</a:t>
            </a:r>
            <a:r>
              <a:rPr dirty="0" baseline="5952" sz="2100" spc="15">
                <a:latin typeface="Cambria Math"/>
                <a:cs typeface="Cambria Math"/>
              </a:rPr>
              <a:t>)</a:t>
            </a:r>
            <a:r>
              <a:rPr dirty="0" baseline="3968" sz="2100" spc="15">
                <a:latin typeface="Cambria Math"/>
                <a:cs typeface="Cambria Math"/>
              </a:rPr>
              <a:t>𝑑𝑥 </a:t>
            </a:r>
            <a:r>
              <a:rPr dirty="0" baseline="3968" sz="2100">
                <a:latin typeface="Cambria Math"/>
                <a:cs typeface="Cambria Math"/>
              </a:rPr>
              <a:t>+ </a:t>
            </a: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 spc="15">
                <a:latin typeface="Cambria Math"/>
                <a:cs typeface="Cambria Math"/>
              </a:rPr>
              <a:t>𝑓</a:t>
            </a:r>
            <a:r>
              <a:rPr dirty="0" baseline="5952" sz="2100" spc="15">
                <a:latin typeface="Cambria Math"/>
                <a:cs typeface="Cambria Math"/>
              </a:rPr>
              <a:t>(</a:t>
            </a:r>
            <a:r>
              <a:rPr dirty="0" baseline="3968" sz="2100" spc="15">
                <a:latin typeface="Cambria Math"/>
                <a:cs typeface="Cambria Math"/>
              </a:rPr>
              <a:t>𝑦</a:t>
            </a:r>
            <a:r>
              <a:rPr dirty="0" baseline="5952" sz="2100" spc="15">
                <a:latin typeface="Cambria Math"/>
                <a:cs typeface="Cambria Math"/>
              </a:rPr>
              <a:t>)</a:t>
            </a:r>
            <a:r>
              <a:rPr dirty="0" baseline="3968" sz="2100" spc="15">
                <a:latin typeface="Cambria Math"/>
                <a:cs typeface="Cambria Math"/>
              </a:rPr>
              <a:t>𝑑𝑦</a:t>
            </a:r>
            <a:r>
              <a:rPr dirty="0" baseline="3968" sz="2100" spc="-165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=</a:t>
            </a:r>
            <a:r>
              <a:rPr dirty="0" baseline="3968" sz="2100" spc="112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𝑐	</a:t>
            </a:r>
            <a:r>
              <a:rPr dirty="0" baseline="3968" sz="2100">
                <a:latin typeface="Times New Roman"/>
                <a:cs typeface="Times New Roman"/>
              </a:rPr>
              <a:t>……….</a:t>
            </a:r>
            <a:r>
              <a:rPr dirty="0" baseline="3968" sz="2100" spc="-112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(7)  </a:t>
            </a: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solve 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24838" y="503440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4893690"/>
            <a:ext cx="13563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1-) </a:t>
            </a:r>
            <a:r>
              <a:rPr dirty="0" sz="1400">
                <a:latin typeface="Cambria Math"/>
                <a:cs typeface="Cambria Math"/>
              </a:rPr>
              <a:t>2𝑦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+3 =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4985258"/>
            <a:ext cx="2294890" cy="51244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497205">
              <a:lnSpc>
                <a:spcPct val="100000"/>
              </a:lnSpc>
              <a:spcBef>
                <a:spcPts val="490"/>
              </a:spcBef>
            </a:pPr>
            <a:r>
              <a:rPr dirty="0" sz="1000" spc="50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400">
                <a:latin typeface="Times New Roman"/>
                <a:cs typeface="Times New Roman"/>
              </a:rPr>
              <a:t>2-) </a:t>
            </a:r>
            <a:r>
              <a:rPr dirty="0" sz="1400">
                <a:latin typeface="Cambria Math"/>
                <a:cs typeface="Cambria Math"/>
              </a:rPr>
              <a:t>(1 +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2</a:t>
            </a:r>
            <a:r>
              <a:rPr dirty="0" sz="1400" spc="50">
                <a:latin typeface="Cambria Math"/>
                <a:cs typeface="Cambria Math"/>
              </a:rPr>
              <a:t>) </a:t>
            </a:r>
            <a:r>
              <a:rPr dirty="0" sz="1400" spc="-5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5">
                <a:latin typeface="Cambria Math"/>
                <a:cs typeface="Cambria Math"/>
              </a:rPr>
              <a:t>(𝑥𝑦)𝑑𝑥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93189" y="575830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5617590"/>
            <a:ext cx="95694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3-)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baseline="-3968" sz="2100" spc="52">
                <a:latin typeface="Cambria Math"/>
                <a:cs typeface="Cambria Math"/>
              </a:rPr>
              <a:t>√</a:t>
            </a:r>
            <a:r>
              <a:rPr dirty="0" sz="1400" spc="35">
                <a:latin typeface="Cambria Math"/>
                <a:cs typeface="Cambria Math"/>
              </a:rPr>
              <a:t>𝑥𝑦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79345" y="565619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29080" y="5712221"/>
            <a:ext cx="434340" cy="504825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265430">
              <a:lnSpc>
                <a:spcPct val="100000"/>
              </a:lnSpc>
              <a:spcBef>
                <a:spcPts val="46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24838" y="6474840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6334124"/>
            <a:ext cx="2929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1-) </a:t>
            </a:r>
            <a:r>
              <a:rPr dirty="0" sz="1400">
                <a:latin typeface="Cambria Math"/>
                <a:cs typeface="Cambria Math"/>
              </a:rPr>
              <a:t>2𝑦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+3 = 0 → 2𝑦𝑑𝑦 + 3𝑑𝑥 =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44290" y="6762876"/>
            <a:ext cx="499109" cy="0"/>
          </a:xfrm>
          <a:custGeom>
            <a:avLst/>
            <a:gdLst/>
            <a:ahLst/>
            <a:cxnLst/>
            <a:rect l="l" t="t" r="r" b="b"/>
            <a:pathLst>
              <a:path w="499110" h="0">
                <a:moveTo>
                  <a:pt x="0" y="0"/>
                </a:moveTo>
                <a:lnTo>
                  <a:pt x="4986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6402989"/>
            <a:ext cx="4253865" cy="56705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497205">
              <a:lnSpc>
                <a:spcPct val="100000"/>
              </a:lnSpc>
              <a:spcBef>
                <a:spcPts val="670"/>
              </a:spcBef>
            </a:pPr>
            <a:r>
              <a:rPr dirty="0" sz="1000" spc="50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baseline="1984" sz="2100" spc="30">
                <a:latin typeface="Cambria Math"/>
                <a:cs typeface="Cambria Math"/>
              </a:rPr>
              <a:t>(2𝑦</a:t>
            </a:r>
            <a:r>
              <a:rPr dirty="0" baseline="33333" sz="1500" spc="30">
                <a:latin typeface="Cambria Math"/>
                <a:cs typeface="Cambria Math"/>
              </a:rPr>
              <a:t>2</a:t>
            </a:r>
            <a:r>
              <a:rPr dirty="0" baseline="1984" sz="2100" spc="30">
                <a:latin typeface="Cambria Math"/>
                <a:cs typeface="Cambria Math"/>
              </a:rPr>
              <a:t>)/2 </a:t>
            </a:r>
            <a:r>
              <a:rPr dirty="0" baseline="1984" sz="2100">
                <a:latin typeface="Cambria Math"/>
                <a:cs typeface="Cambria Math"/>
              </a:rPr>
              <a:t>+ 3𝑥 = 𝑐 → 𝑦 </a:t>
            </a:r>
            <a:r>
              <a:rPr dirty="0" baseline="1984" sz="21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𝑐 − 3𝑥 </a:t>
            </a:r>
            <a:r>
              <a:rPr dirty="0" baseline="1984" sz="2100" spc="-7">
                <a:latin typeface="Times New Roman"/>
                <a:cs typeface="Times New Roman"/>
              </a:rPr>
              <a:t>where </a:t>
            </a:r>
            <a:r>
              <a:rPr dirty="0" baseline="1984" sz="2100" spc="7">
                <a:latin typeface="Times New Roman"/>
                <a:cs typeface="Times New Roman"/>
              </a:rPr>
              <a:t>(</a:t>
            </a:r>
            <a:r>
              <a:rPr dirty="0" baseline="1984" sz="2100" spc="7">
                <a:latin typeface="Cambria Math"/>
                <a:cs typeface="Cambria Math"/>
              </a:rPr>
              <a:t>𝑐</a:t>
            </a:r>
            <a:r>
              <a:rPr dirty="0" baseline="1984" sz="2100" spc="7">
                <a:latin typeface="Times New Roman"/>
                <a:cs typeface="Times New Roman"/>
              </a:rPr>
              <a:t>) </a:t>
            </a:r>
            <a:r>
              <a:rPr dirty="0" baseline="1984" sz="2100">
                <a:latin typeface="Times New Roman"/>
                <a:cs typeface="Times New Roman"/>
              </a:rPr>
              <a:t>is</a:t>
            </a:r>
            <a:r>
              <a:rPr dirty="0" baseline="1984" sz="2100" spc="-22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constant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07361" y="8052180"/>
            <a:ext cx="671195" cy="0"/>
          </a:xfrm>
          <a:custGeom>
            <a:avLst/>
            <a:gdLst/>
            <a:ahLst/>
            <a:cxnLst/>
            <a:rect l="l" t="t" r="r" b="b"/>
            <a:pathLst>
              <a:path w="671194" h="0">
                <a:moveTo>
                  <a:pt x="0" y="0"/>
                </a:moveTo>
                <a:lnTo>
                  <a:pt x="6708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17213" y="8052180"/>
            <a:ext cx="670560" cy="0"/>
          </a:xfrm>
          <a:custGeom>
            <a:avLst/>
            <a:gdLst/>
            <a:ahLst/>
            <a:cxnLst/>
            <a:rect l="l" t="t" r="r" b="b"/>
            <a:pathLst>
              <a:path w="670560" h="0">
                <a:moveTo>
                  <a:pt x="0" y="0"/>
                </a:moveTo>
                <a:lnTo>
                  <a:pt x="6705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29080" y="6922998"/>
            <a:ext cx="5201285" cy="1343660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400">
                <a:latin typeface="Times New Roman"/>
                <a:cs typeface="Times New Roman"/>
              </a:rPr>
              <a:t>2-) </a:t>
            </a:r>
            <a:r>
              <a:rPr dirty="0" sz="1400">
                <a:latin typeface="Cambria Math"/>
                <a:cs typeface="Cambria Math"/>
              </a:rPr>
              <a:t>(1 +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2</a:t>
            </a:r>
            <a:r>
              <a:rPr dirty="0" sz="1400" spc="5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𝑑𝑦 − </a:t>
            </a:r>
            <a:r>
              <a:rPr dirty="0" sz="1400" spc="5">
                <a:latin typeface="Cambria Math"/>
                <a:cs typeface="Cambria Math"/>
              </a:rPr>
              <a:t>(𝑥𝑦)𝑑𝑥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1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3968" sz="2100">
                <a:latin typeface="Cambria Math"/>
                <a:cs typeface="Cambria Math"/>
              </a:rPr>
              <a:t>(1 + </a:t>
            </a:r>
            <a:r>
              <a:rPr dirty="0" baseline="3968" sz="2100" spc="75">
                <a:latin typeface="Cambria Math"/>
                <a:cs typeface="Cambria Math"/>
              </a:rPr>
              <a:t>𝑥</a:t>
            </a:r>
            <a:r>
              <a:rPr dirty="0" baseline="33333" sz="1500" spc="75">
                <a:latin typeface="Cambria Math"/>
                <a:cs typeface="Cambria Math"/>
              </a:rPr>
              <a:t>2</a:t>
            </a:r>
            <a:r>
              <a:rPr dirty="0" baseline="3968" sz="2100" spc="75">
                <a:latin typeface="Cambria Math"/>
                <a:cs typeface="Cambria Math"/>
              </a:rPr>
              <a:t>) </a:t>
            </a:r>
            <a:r>
              <a:rPr dirty="0" baseline="3968" sz="2100" spc="-7">
                <a:latin typeface="Cambria Math"/>
                <a:cs typeface="Cambria Math"/>
              </a:rPr>
              <a:t>𝑑𝑦 </a:t>
            </a:r>
            <a:r>
              <a:rPr dirty="0" baseline="3968" sz="2100">
                <a:latin typeface="Cambria Math"/>
                <a:cs typeface="Cambria Math"/>
              </a:rPr>
              <a:t>= (𝑥𝑦)𝑑𝑥 →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3968" sz="2100">
                <a:latin typeface="Cambria Math"/>
                <a:cs typeface="Cambria Math"/>
              </a:rPr>
              <a:t>(dy/y) </a:t>
            </a:r>
            <a:r>
              <a:rPr dirty="0" baseline="3968" sz="21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3968" sz="2100">
                <a:latin typeface="Cambria Math"/>
                <a:cs typeface="Cambria Math"/>
              </a:rPr>
              <a:t>(xdx/(1 +</a:t>
            </a:r>
            <a:r>
              <a:rPr dirty="0" baseline="3968" sz="2100" spc="390">
                <a:latin typeface="Cambria Math"/>
                <a:cs typeface="Cambria Math"/>
              </a:rPr>
              <a:t> </a:t>
            </a:r>
            <a:r>
              <a:rPr dirty="0" baseline="3968" sz="2100" spc="52">
                <a:latin typeface="Cambria Math"/>
                <a:cs typeface="Cambria Math"/>
              </a:rPr>
              <a:t>x</a:t>
            </a:r>
            <a:r>
              <a:rPr dirty="0" baseline="33333" sz="1500" spc="52">
                <a:latin typeface="Cambria Math"/>
                <a:cs typeface="Cambria Math"/>
              </a:rPr>
              <a:t>2</a:t>
            </a:r>
            <a:r>
              <a:rPr dirty="0" baseline="3968" sz="2100" spc="52">
                <a:latin typeface="Cambria Math"/>
                <a:cs typeface="Cambria Math"/>
              </a:rPr>
              <a:t>))</a:t>
            </a:r>
            <a:endParaRPr baseline="3968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2544445" algn="l"/>
              </a:tabLst>
            </a:pPr>
            <a:r>
              <a:rPr dirty="0" sz="1400" spc="5">
                <a:latin typeface="Cambria Math"/>
                <a:cs typeface="Cambria Math"/>
              </a:rPr>
              <a:t>𝑙𝑛(𝑦)  </a:t>
            </a:r>
            <a:r>
              <a:rPr dirty="0" sz="1400">
                <a:latin typeface="Cambria Math"/>
                <a:cs typeface="Cambria Math"/>
              </a:rPr>
              <a:t>=  (1/2)𝑙𝑛(1 +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2</a:t>
            </a:r>
            <a:r>
              <a:rPr dirty="0" sz="1400" spc="50">
                <a:latin typeface="Cambria Math"/>
                <a:cs typeface="Cambria Math"/>
              </a:rPr>
              <a:t>)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𝑐	[ 𝑙𝑒𝑡 𝑐 =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𝑙𝑛(𝑔)]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400">
                <a:latin typeface="Cambria Math"/>
                <a:cs typeface="Cambria Math"/>
              </a:rPr>
              <a:t>ln(y)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25">
                <a:latin typeface="Cambria Math"/>
                <a:cs typeface="Cambria Math"/>
              </a:rPr>
              <a:t>𝑙𝑛√(1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45">
                <a:latin typeface="Cambria Math"/>
                <a:cs typeface="Cambria Math"/>
              </a:rPr>
              <a:t>x</a:t>
            </a:r>
            <a:r>
              <a:rPr dirty="0" baseline="25000" sz="1500" spc="67">
                <a:latin typeface="Cambria Math"/>
                <a:cs typeface="Cambria Math"/>
              </a:rPr>
              <a:t>2</a:t>
            </a:r>
            <a:r>
              <a:rPr dirty="0" sz="1400" spc="45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>
                <a:latin typeface="Cambria Math"/>
                <a:cs typeface="Cambria Math"/>
              </a:rPr>
              <a:t>ln(𝑔)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𝑦 = 𝑔 </a:t>
            </a:r>
            <a:r>
              <a:rPr dirty="0" sz="1400" spc="35">
                <a:latin typeface="Cambria Math"/>
                <a:cs typeface="Cambria Math"/>
              </a:rPr>
              <a:t>√(1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45">
                <a:latin typeface="Cambria Math"/>
                <a:cs typeface="Cambria Math"/>
              </a:rPr>
              <a:t>x</a:t>
            </a:r>
            <a:r>
              <a:rPr dirty="0" baseline="25000" sz="1500" spc="67">
                <a:latin typeface="Cambria Math"/>
                <a:cs typeface="Cambria Math"/>
              </a:rPr>
              <a:t>2</a:t>
            </a:r>
            <a:r>
              <a:rPr dirty="0" sz="1400" spc="45">
                <a:latin typeface="Cambria Math"/>
                <a:cs typeface="Cambria Math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(g) is</a:t>
            </a:r>
            <a:r>
              <a:rPr dirty="0" sz="1400" spc="-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10435" y="846708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57551" y="8613394"/>
            <a:ext cx="83820" cy="7620"/>
          </a:xfrm>
          <a:custGeom>
            <a:avLst/>
            <a:gdLst/>
            <a:ahLst/>
            <a:cxnLst/>
            <a:rect l="l" t="t" r="r" b="b"/>
            <a:pathLst>
              <a:path w="83819" h="7620">
                <a:moveTo>
                  <a:pt x="0" y="7619"/>
                </a:moveTo>
                <a:lnTo>
                  <a:pt x="83819" y="7619"/>
                </a:lnTo>
                <a:lnTo>
                  <a:pt x="83819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73730" y="8569197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43123" y="8474709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65753" y="8498331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51553" y="8494521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19"/>
                </a:moveTo>
                <a:lnTo>
                  <a:pt x="60960" y="7619"/>
                </a:lnTo>
                <a:lnTo>
                  <a:pt x="6096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205729" y="8494521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19"/>
                </a:moveTo>
                <a:lnTo>
                  <a:pt x="60960" y="7619"/>
                </a:lnTo>
                <a:lnTo>
                  <a:pt x="6096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662554" y="8375141"/>
            <a:ext cx="28854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99080" algn="l"/>
              </a:tabLst>
            </a:pPr>
            <a:r>
              <a:rPr dirty="0" sz="1000" spc="105">
                <a:latin typeface="Cambria Math"/>
                <a:cs typeface="Cambria Math"/>
              </a:rPr>
              <a:t>𝑑</a:t>
            </a:r>
            <a:r>
              <a:rPr dirty="0" sz="1000" spc="110">
                <a:latin typeface="Cambria Math"/>
                <a:cs typeface="Cambria Math"/>
              </a:rPr>
              <a:t>𝑦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461761" y="856310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853053" y="8344661"/>
            <a:ext cx="18897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352550" algn="l"/>
                <a:tab pos="1815464" algn="l"/>
              </a:tabLst>
            </a:pPr>
            <a:r>
              <a:rPr dirty="0" sz="800" spc="-5">
                <a:latin typeface="Cambria Math"/>
                <a:cs typeface="Cambria Math"/>
              </a:rPr>
              <a:t>−</a:t>
            </a:r>
            <a:r>
              <a:rPr dirty="0" sz="800" spc="35">
                <a:latin typeface="Cambria Math"/>
                <a:cs typeface="Cambria Math"/>
              </a:rPr>
              <a:t>1</a:t>
            </a:r>
            <a:r>
              <a:rPr dirty="0" sz="800">
                <a:latin typeface="Cambria Math"/>
                <a:cs typeface="Cambria Math"/>
              </a:rPr>
              <a:t>	</a:t>
            </a:r>
            <a:r>
              <a:rPr dirty="0" sz="800" spc="35">
                <a:latin typeface="Cambria Math"/>
                <a:cs typeface="Cambria Math"/>
              </a:rPr>
              <a:t>1</a:t>
            </a:r>
            <a:r>
              <a:rPr dirty="0" sz="800">
                <a:latin typeface="Cambria Math"/>
                <a:cs typeface="Cambria Math"/>
              </a:rPr>
              <a:t>	</a:t>
            </a:r>
            <a:r>
              <a:rPr dirty="0" sz="800" spc="35">
                <a:latin typeface="Cambria Math"/>
                <a:cs typeface="Cambria Math"/>
              </a:rPr>
              <a:t>1</a:t>
            </a:r>
            <a:r>
              <a:rPr dirty="0" sz="800">
                <a:latin typeface="Cambria Math"/>
                <a:cs typeface="Cambria Math"/>
              </a:rPr>
              <a:t>	</a:t>
            </a:r>
            <a:r>
              <a:rPr dirty="0" sz="800" spc="35">
                <a:latin typeface="Cambria Math"/>
                <a:cs typeface="Cambria Math"/>
              </a:rPr>
              <a:t>3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669026" y="8494521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19"/>
                </a:moveTo>
                <a:lnTo>
                  <a:pt x="60960" y="7619"/>
                </a:lnTo>
                <a:lnTo>
                  <a:pt x="6096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129080" y="8428481"/>
            <a:ext cx="4913630" cy="319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  <a:tabLst>
                <a:tab pos="1756410" algn="l"/>
                <a:tab pos="4434205" algn="l"/>
              </a:tabLst>
            </a:pPr>
            <a:r>
              <a:rPr dirty="0" sz="1400">
                <a:latin typeface="Times New Roman"/>
                <a:cs typeface="Times New Roman"/>
              </a:rPr>
              <a:t>3-) </a:t>
            </a:r>
            <a:r>
              <a:rPr dirty="0" sz="1400">
                <a:latin typeface="Cambria Math"/>
                <a:cs typeface="Cambria Math"/>
              </a:rPr>
              <a:t>𝑑𝑦/𝑑𝑥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baseline="-3968" sz="2100" spc="60">
                <a:latin typeface="Cambria Math"/>
                <a:cs typeface="Cambria Math"/>
              </a:rPr>
              <a:t>√</a:t>
            </a:r>
            <a:r>
              <a:rPr dirty="0" sz="1400" spc="40">
                <a:latin typeface="Cambria Math"/>
                <a:cs typeface="Cambria Math"/>
              </a:rPr>
              <a:t>𝑥𝑦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→	= </a:t>
            </a:r>
            <a:r>
              <a:rPr dirty="0" baseline="-3968" sz="2100">
                <a:latin typeface="Cambria Math"/>
                <a:cs typeface="Cambria Math"/>
              </a:rPr>
              <a:t>√</a:t>
            </a:r>
            <a:r>
              <a:rPr dirty="0" sz="1400">
                <a:latin typeface="Cambria Math"/>
                <a:cs typeface="Cambria Math"/>
              </a:rPr>
              <a:t>𝑥 𝑑𝑥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𝑦 </a:t>
            </a:r>
            <a:r>
              <a:rPr dirty="0" baseline="10416" sz="1200" spc="52">
                <a:latin typeface="Cambria Math"/>
                <a:cs typeface="Cambria Math"/>
              </a:rPr>
              <a:t>2  </a:t>
            </a:r>
            <a:r>
              <a:rPr dirty="0" sz="1400" spc="-5">
                <a:latin typeface="Cambria Math"/>
                <a:cs typeface="Cambria Math"/>
              </a:rPr>
              <a:t>𝑑𝑦 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𝑥</a:t>
            </a:r>
            <a:r>
              <a:rPr dirty="0" baseline="10416" sz="1200" spc="52">
                <a:latin typeface="Cambria Math"/>
                <a:cs typeface="Cambria Math"/>
              </a:rPr>
              <a:t>2</a:t>
            </a:r>
            <a:r>
              <a:rPr dirty="0" sz="1400" spc="35">
                <a:latin typeface="Cambria Math"/>
                <a:cs typeface="Cambria Math"/>
              </a:rPr>
              <a:t>𝑑𝑥</a:t>
            </a:r>
            <a:r>
              <a:rPr dirty="0" sz="1400" spc="35">
                <a:latin typeface="Times New Roman"/>
                <a:cs typeface="Times New Roman"/>
              </a:rPr>
              <a:t>→</a:t>
            </a:r>
            <a:r>
              <a:rPr dirty="0" sz="1400" spc="35">
                <a:latin typeface="Cambria Math"/>
                <a:cs typeface="Cambria Math"/>
              </a:rPr>
              <a:t>2𝑦</a:t>
            </a:r>
            <a:r>
              <a:rPr dirty="0" baseline="10416" sz="1200" spc="52">
                <a:latin typeface="Cambria Math"/>
                <a:cs typeface="Cambria Math"/>
              </a:rPr>
              <a:t>2</a:t>
            </a:r>
            <a:r>
              <a:rPr dirty="0" baseline="10416" sz="1200" spc="34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	</a:t>
            </a:r>
            <a:r>
              <a:rPr dirty="0" sz="1400" spc="55">
                <a:latin typeface="Cambria Math"/>
                <a:cs typeface="Cambria Math"/>
              </a:rPr>
              <a:t>𝑥</a:t>
            </a:r>
            <a:r>
              <a:rPr dirty="0" baseline="10416" sz="1200" spc="82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𝑐</a:t>
            </a:r>
            <a:endParaRPr sz="1400">
              <a:latin typeface="Cambria Math"/>
              <a:cs typeface="Cambria Math"/>
            </a:endParaRPr>
          </a:p>
          <a:p>
            <a:pPr marL="1544320">
              <a:lnSpc>
                <a:spcPts val="915"/>
              </a:lnSpc>
              <a:tabLst>
                <a:tab pos="4332605" algn="l"/>
              </a:tabLst>
            </a:pPr>
            <a:r>
              <a:rPr dirty="0" baseline="-8333" sz="1500" spc="52">
                <a:latin typeface="Cambria Math"/>
                <a:cs typeface="Cambria Math"/>
              </a:rPr>
              <a:t>√</a:t>
            </a:r>
            <a:r>
              <a:rPr dirty="0" sz="1000" spc="35">
                <a:latin typeface="Cambria Math"/>
                <a:cs typeface="Cambria Math"/>
              </a:rPr>
              <a:t>𝑦	</a:t>
            </a:r>
            <a:r>
              <a:rPr dirty="0" sz="1000" spc="2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24253" y="9163557"/>
            <a:ext cx="83820" cy="13970"/>
          </a:xfrm>
          <a:custGeom>
            <a:avLst/>
            <a:gdLst/>
            <a:ahLst/>
            <a:cxnLst/>
            <a:rect l="l" t="t" r="r" b="b"/>
            <a:pathLst>
              <a:path w="83819" h="13970">
                <a:moveTo>
                  <a:pt x="0" y="13715"/>
                </a:moveTo>
                <a:lnTo>
                  <a:pt x="83819" y="13715"/>
                </a:lnTo>
                <a:lnTo>
                  <a:pt x="83819" y="0"/>
                </a:lnTo>
                <a:lnTo>
                  <a:pt x="0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511553" y="9170669"/>
            <a:ext cx="36576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1940" algn="l"/>
              </a:tabLst>
            </a:pPr>
            <a:r>
              <a:rPr dirty="0" sz="1150" spc="25">
                <a:latin typeface="Cambria Math"/>
                <a:cs typeface="Cambria Math"/>
              </a:rPr>
              <a:t>2</a:t>
            </a:r>
            <a:r>
              <a:rPr dirty="0" sz="1150" spc="25">
                <a:latin typeface="Cambria Math"/>
                <a:cs typeface="Cambria Math"/>
              </a:rPr>
              <a:t>	</a:t>
            </a:r>
            <a:r>
              <a:rPr dirty="0" sz="1000" spc="-5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794001" y="9163557"/>
            <a:ext cx="70485" cy="13970"/>
          </a:xfrm>
          <a:custGeom>
            <a:avLst/>
            <a:gdLst/>
            <a:ahLst/>
            <a:cxnLst/>
            <a:rect l="l" t="t" r="r" b="b"/>
            <a:pathLst>
              <a:path w="70485" h="13970">
                <a:moveTo>
                  <a:pt x="0" y="13715"/>
                </a:moveTo>
                <a:lnTo>
                  <a:pt x="70104" y="13715"/>
                </a:lnTo>
                <a:lnTo>
                  <a:pt x="70104" y="0"/>
                </a:lnTo>
                <a:lnTo>
                  <a:pt x="0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980945" y="8867393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mbria Math"/>
                <a:cs typeface="Cambria Math"/>
              </a:rPr>
              <a:t>3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993645" y="9021825"/>
            <a:ext cx="56515" cy="9525"/>
          </a:xfrm>
          <a:custGeom>
            <a:avLst/>
            <a:gdLst/>
            <a:ahLst/>
            <a:cxnLst/>
            <a:rect l="l" t="t" r="r" b="b"/>
            <a:pathLst>
              <a:path w="56514" h="9525">
                <a:moveTo>
                  <a:pt x="0" y="9144"/>
                </a:moveTo>
                <a:lnTo>
                  <a:pt x="56387" y="9144"/>
                </a:lnTo>
                <a:lnTo>
                  <a:pt x="56387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29080" y="9012173"/>
            <a:ext cx="12477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 Math"/>
                <a:cs typeface="Cambria Math"/>
              </a:rPr>
              <a:t>𝑦 = </a:t>
            </a:r>
            <a:r>
              <a:rPr dirty="0" baseline="45893" sz="1725" spc="37">
                <a:latin typeface="Cambria Math"/>
                <a:cs typeface="Cambria Math"/>
              </a:rPr>
              <a:t>1 </a:t>
            </a:r>
            <a:r>
              <a:rPr dirty="0" baseline="13888" sz="2400" spc="104">
                <a:latin typeface="Cambria Math"/>
                <a:cs typeface="Cambria Math"/>
              </a:rPr>
              <a:t>√</a:t>
            </a:r>
            <a:r>
              <a:rPr dirty="0" baseline="52777" sz="1500" spc="104">
                <a:latin typeface="Cambria Math"/>
                <a:cs typeface="Cambria Math"/>
              </a:rPr>
              <a:t>2 </a:t>
            </a:r>
            <a:r>
              <a:rPr dirty="0" sz="1400" spc="-5">
                <a:latin typeface="Cambria Math"/>
                <a:cs typeface="Cambria Math"/>
              </a:rPr>
              <a:t>𝑥</a:t>
            </a:r>
            <a:r>
              <a:rPr dirty="0" baseline="48611" sz="1200" spc="-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𝑐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794001" y="8891523"/>
            <a:ext cx="568960" cy="0"/>
          </a:xfrm>
          <a:custGeom>
            <a:avLst/>
            <a:gdLst/>
            <a:ahLst/>
            <a:cxnLst/>
            <a:rect l="l" t="t" r="r" b="b"/>
            <a:pathLst>
              <a:path w="568960" h="0">
                <a:moveTo>
                  <a:pt x="0" y="0"/>
                </a:moveTo>
                <a:lnTo>
                  <a:pt x="568756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4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7472" y="1202791"/>
            <a:ext cx="1056005" cy="64452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52400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Times New Roman"/>
                <a:cs typeface="Times New Roman"/>
              </a:rPr>
              <a:t>2-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Damping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>
                <a:latin typeface="Cambria Math"/>
                <a:cs typeface="Cambria Math"/>
              </a:rPr>
              <a:t>𝐹 = 𝑏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𝑥̅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7630" y="3758310"/>
            <a:ext cx="728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3-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Spring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4278604"/>
            <a:ext cx="5298440" cy="953769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Cambria Math"/>
                <a:cs typeface="Cambria Math"/>
              </a:rPr>
              <a:t>𝐹 =</a:t>
            </a:r>
            <a:r>
              <a:rPr dirty="0" sz="1400" spc="-1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𝑘𝑥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45000"/>
              </a:lnSpc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9259" sz="1350" spc="-7">
                <a:latin typeface="Times New Roman"/>
                <a:cs typeface="Times New Roman"/>
              </a:rPr>
              <a:t>20</a:t>
            </a:r>
            <a:r>
              <a:rPr dirty="0" sz="1400" spc="-5">
                <a:latin typeface="Times New Roman"/>
                <a:cs typeface="Times New Roman"/>
              </a:rPr>
              <a:t>/ For the mechanical system shown 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following figure, write the  differential equation and solve it if 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Cambria Math"/>
                <a:cs typeface="Cambria Math"/>
              </a:rPr>
              <a:t>𝐹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40">
                <a:latin typeface="Cambria Math"/>
                <a:cs typeface="Cambria Math"/>
              </a:rPr>
              <a:t>2𝑒</a:t>
            </a:r>
            <a:r>
              <a:rPr dirty="0" baseline="27777" sz="1500" spc="60">
                <a:latin typeface="Cambria Math"/>
                <a:cs typeface="Cambria Math"/>
              </a:rPr>
              <a:t>𝑡</a:t>
            </a:r>
            <a:r>
              <a:rPr dirty="0" baseline="27777" sz="1500" spc="202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𝑁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5514314"/>
            <a:ext cx="1413510" cy="95758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400">
                <a:latin typeface="Cambria Math"/>
                <a:cs typeface="Cambria Math"/>
              </a:rPr>
              <a:t>𝐹 = </a:t>
            </a:r>
            <a:r>
              <a:rPr dirty="0" sz="1400" spc="-5">
                <a:latin typeface="Cambria Math"/>
                <a:cs typeface="Cambria Math"/>
              </a:rPr>
              <a:t>𝑀𝑥̿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𝑘𝑥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sz="1400" spc="-5">
                <a:latin typeface="Cambria Math"/>
                <a:cs typeface="Cambria Math"/>
              </a:rPr>
              <a:t>𝑀𝑥̿ </a:t>
            </a:r>
            <a:r>
              <a:rPr dirty="0" sz="1400">
                <a:latin typeface="Cambria Math"/>
                <a:cs typeface="Cambria Math"/>
              </a:rPr>
              <a:t>+ 𝑘𝑥 =</a:t>
            </a:r>
            <a:r>
              <a:rPr dirty="0" sz="1400" spc="28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2𝑒</a:t>
            </a:r>
            <a:r>
              <a:rPr dirty="0" baseline="27777" sz="1500" spc="52">
                <a:latin typeface="Cambria Math"/>
                <a:cs typeface="Cambria Math"/>
              </a:rPr>
              <a:t>𝑡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54150" y="6800976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 h="0">
                <a:moveTo>
                  <a:pt x="0" y="0"/>
                </a:moveTo>
                <a:lnTo>
                  <a:pt x="1554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10410" y="6800976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 h="0">
                <a:moveTo>
                  <a:pt x="0" y="0"/>
                </a:moveTo>
                <a:lnTo>
                  <a:pt x="1554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29080" y="6660260"/>
            <a:ext cx="2571750" cy="15728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05"/>
              </a:spcBef>
            </a:pPr>
            <a:r>
              <a:rPr dirty="0" sz="1400" spc="-20">
                <a:latin typeface="Cambria Math"/>
                <a:cs typeface="Cambria Math"/>
              </a:rPr>
              <a:t>𝑥̿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1666" sz="2100">
                <a:latin typeface="Cambria Math"/>
                <a:cs typeface="Cambria Math"/>
              </a:rPr>
              <a:t>𝑘 </a:t>
            </a:r>
            <a:r>
              <a:rPr dirty="0" sz="1400">
                <a:latin typeface="Cambria Math"/>
                <a:cs typeface="Cambria Math"/>
              </a:rPr>
              <a:t>𝑥 = </a:t>
            </a:r>
            <a:r>
              <a:rPr dirty="0" baseline="41666" sz="2100">
                <a:latin typeface="Cambria Math"/>
                <a:cs typeface="Cambria Math"/>
              </a:rPr>
              <a:t>2</a:t>
            </a:r>
            <a:r>
              <a:rPr dirty="0" baseline="41666" sz="2100" spc="135">
                <a:latin typeface="Cambria Math"/>
                <a:cs typeface="Cambria Math"/>
              </a:rPr>
              <a:t> </a:t>
            </a:r>
            <a:r>
              <a:rPr dirty="0" sz="1400" spc="60">
                <a:latin typeface="Cambria Math"/>
                <a:cs typeface="Cambria Math"/>
              </a:rPr>
              <a:t>𝑒</a:t>
            </a:r>
            <a:r>
              <a:rPr dirty="0" baseline="27777" sz="1500" spc="89">
                <a:latin typeface="Cambria Math"/>
                <a:cs typeface="Cambria Math"/>
              </a:rPr>
              <a:t>𝑡</a:t>
            </a:r>
            <a:endParaRPr baseline="27777" sz="1500">
              <a:latin typeface="Cambria Math"/>
              <a:cs typeface="Cambria Math"/>
            </a:endParaRPr>
          </a:p>
          <a:p>
            <a:pPr algn="ctr" marR="1205865">
              <a:lnSpc>
                <a:spcPts val="1310"/>
              </a:lnSpc>
              <a:tabLst>
                <a:tab pos="555625" algn="l"/>
              </a:tabLst>
            </a:pPr>
            <a:r>
              <a:rPr dirty="0" sz="1400">
                <a:latin typeface="Cambria Math"/>
                <a:cs typeface="Cambria Math"/>
              </a:rPr>
              <a:t>𝑀	𝑀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45">
                <a:latin typeface="Cambria Math"/>
                <a:cs typeface="Cambria Math"/>
              </a:rPr>
              <a:t>𝑟</a:t>
            </a:r>
            <a:r>
              <a:rPr dirty="0" baseline="27777" sz="1500" spc="6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𝑟 =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 spc="10">
                <a:latin typeface="Cambria Math"/>
                <a:cs typeface="Cambria Math"/>
              </a:rPr>
              <a:t>𝑟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𝑟 </a:t>
            </a:r>
            <a:r>
              <a:rPr dirty="0" sz="1400">
                <a:latin typeface="Cambria Math"/>
                <a:cs typeface="Cambria Math"/>
              </a:rPr>
              <a:t>+ 1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0 → </a:t>
            </a:r>
            <a:r>
              <a:rPr dirty="0" sz="1400" spc="-85">
                <a:latin typeface="Cambria Math"/>
                <a:cs typeface="Cambria Math"/>
              </a:rPr>
              <a:t>𝑟</a:t>
            </a:r>
            <a:r>
              <a:rPr dirty="0" baseline="-16666" sz="1500" spc="-12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 0 &amp; </a:t>
            </a:r>
            <a:r>
              <a:rPr dirty="0" sz="1400" spc="-70">
                <a:latin typeface="Cambria Math"/>
                <a:cs typeface="Cambria Math"/>
              </a:rPr>
              <a:t>𝑟</a:t>
            </a:r>
            <a:r>
              <a:rPr dirty="0" baseline="-16666" sz="1500" spc="-104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-16666" sz="1500" spc="30">
                <a:latin typeface="Cambria Math"/>
                <a:cs typeface="Cambria Math"/>
              </a:rPr>
              <a:t>ℎ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0">
                <a:latin typeface="Cambria Math"/>
                <a:cs typeface="Cambria Math"/>
              </a:rPr>
              <a:t>𝐶</a:t>
            </a:r>
            <a:r>
              <a:rPr dirty="0" baseline="-16666" sz="1500" spc="-75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30">
                <a:latin typeface="Cambria Math"/>
                <a:cs typeface="Cambria Math"/>
              </a:rPr>
              <a:t>𝐶</a:t>
            </a:r>
            <a:r>
              <a:rPr dirty="0" baseline="-16666" sz="1500" spc="-44">
                <a:latin typeface="Cambria Math"/>
                <a:cs typeface="Cambria Math"/>
              </a:rPr>
              <a:t>2</a:t>
            </a:r>
            <a:r>
              <a:rPr dirty="0" baseline="-16666" sz="1500" spc="172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𝑒</a:t>
            </a:r>
            <a:r>
              <a:rPr dirty="0" baseline="27777" sz="1500" spc="37">
                <a:latin typeface="Cambria Math"/>
                <a:cs typeface="Cambria Math"/>
              </a:rPr>
              <a:t>−𝑡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1152525" algn="l"/>
                <a:tab pos="2066925" algn="l"/>
              </a:tabLst>
            </a:pPr>
            <a:r>
              <a:rPr dirty="0" sz="1400" spc="25">
                <a:latin typeface="Cambria Math"/>
                <a:cs typeface="Cambria Math"/>
              </a:rPr>
              <a:t>𝑥</a:t>
            </a:r>
            <a:r>
              <a:rPr dirty="0" baseline="-16666" sz="1500" spc="37">
                <a:latin typeface="Cambria Math"/>
                <a:cs typeface="Cambria Math"/>
              </a:rPr>
              <a:t>𝑝 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50">
                <a:latin typeface="Cambria Math"/>
                <a:cs typeface="Cambria Math"/>
              </a:rPr>
              <a:t> 𝐴𝑒</a:t>
            </a:r>
            <a:r>
              <a:rPr dirty="0" baseline="27777" sz="1500" spc="75">
                <a:latin typeface="Cambria Math"/>
                <a:cs typeface="Cambria Math"/>
              </a:rPr>
              <a:t>𝑡</a:t>
            </a:r>
            <a:r>
              <a:rPr dirty="0" sz="1400" spc="50">
                <a:latin typeface="Times New Roman"/>
                <a:cs typeface="Times New Roman"/>
              </a:rPr>
              <a:t>→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95">
                <a:latin typeface="Cambria Math"/>
                <a:cs typeface="Cambria Math"/>
              </a:rPr>
              <a:t>𝑥</a:t>
            </a:r>
            <a:r>
              <a:rPr dirty="0" baseline="-16666" sz="1500" spc="-292">
                <a:latin typeface="Cambria Math"/>
                <a:cs typeface="Cambria Math"/>
              </a:rPr>
              <a:t>𝑝</a:t>
            </a:r>
            <a:r>
              <a:rPr dirty="0" sz="1400" spc="-195">
                <a:latin typeface="Cambria Math"/>
                <a:cs typeface="Cambria Math"/>
              </a:rPr>
              <a:t>̅	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𝐴𝑒</a:t>
            </a:r>
            <a:r>
              <a:rPr dirty="0" baseline="27777" sz="1500" spc="75">
                <a:latin typeface="Cambria Math"/>
                <a:cs typeface="Cambria Math"/>
              </a:rPr>
              <a:t>𝑡</a:t>
            </a:r>
            <a:r>
              <a:rPr dirty="0" sz="1400" spc="50">
                <a:latin typeface="Times New Roman"/>
                <a:cs typeface="Times New Roman"/>
              </a:rPr>
              <a:t>→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95">
                <a:latin typeface="Cambria Math"/>
                <a:cs typeface="Cambria Math"/>
              </a:rPr>
              <a:t>𝑥</a:t>
            </a:r>
            <a:r>
              <a:rPr dirty="0" baseline="-16666" sz="1500" spc="-292">
                <a:latin typeface="Cambria Math"/>
                <a:cs typeface="Cambria Math"/>
              </a:rPr>
              <a:t>𝑝</a:t>
            </a:r>
            <a:r>
              <a:rPr dirty="0" sz="1400" spc="-195">
                <a:latin typeface="Cambria Math"/>
                <a:cs typeface="Cambria Math"/>
              </a:rPr>
              <a:t>̿	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𝐴𝑒</a:t>
            </a:r>
            <a:r>
              <a:rPr dirty="0" baseline="27777" sz="1500" spc="67">
                <a:latin typeface="Cambria Math"/>
                <a:cs typeface="Cambria Math"/>
              </a:rPr>
              <a:t>𝑡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70201" y="8584438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 h="0">
                <a:moveTo>
                  <a:pt x="0" y="0"/>
                </a:moveTo>
                <a:lnTo>
                  <a:pt x="1554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05151" y="8584438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 h="0">
                <a:moveTo>
                  <a:pt x="0" y="0"/>
                </a:moveTo>
                <a:lnTo>
                  <a:pt x="1554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8443721"/>
            <a:ext cx="1830070" cy="358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sz="1400" spc="45">
                <a:latin typeface="Cambria Math"/>
                <a:cs typeface="Cambria Math"/>
              </a:rPr>
              <a:t>𝐴𝑒</a:t>
            </a:r>
            <a:r>
              <a:rPr dirty="0" baseline="27777" sz="1500" spc="67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1666" sz="2100">
                <a:latin typeface="Cambria Math"/>
                <a:cs typeface="Cambria Math"/>
              </a:rPr>
              <a:t>𝑘 </a:t>
            </a:r>
            <a:r>
              <a:rPr dirty="0" sz="1400" spc="45">
                <a:latin typeface="Cambria Math"/>
                <a:cs typeface="Cambria Math"/>
              </a:rPr>
              <a:t>𝐴𝑒</a:t>
            </a:r>
            <a:r>
              <a:rPr dirty="0" baseline="27777" sz="1500" spc="67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41666" sz="2100">
                <a:latin typeface="Cambria Math"/>
                <a:cs typeface="Cambria Math"/>
              </a:rPr>
              <a:t>2</a:t>
            </a:r>
            <a:r>
              <a:rPr dirty="0" baseline="41666" sz="2100" spc="-75">
                <a:latin typeface="Cambria Math"/>
                <a:cs typeface="Cambria Math"/>
              </a:rPr>
              <a:t> </a:t>
            </a:r>
            <a:r>
              <a:rPr dirty="0" sz="1400" spc="60">
                <a:latin typeface="Cambria Math"/>
                <a:cs typeface="Cambria Math"/>
              </a:rPr>
              <a:t>𝑒</a:t>
            </a:r>
            <a:r>
              <a:rPr dirty="0" baseline="27777" sz="1500" spc="89">
                <a:latin typeface="Cambria Math"/>
                <a:cs typeface="Cambria Math"/>
              </a:rPr>
              <a:t>𝑡</a:t>
            </a:r>
            <a:endParaRPr baseline="27777" sz="1500">
              <a:latin typeface="Cambria Math"/>
              <a:cs typeface="Cambria Math"/>
            </a:endParaRPr>
          </a:p>
          <a:p>
            <a:pPr marL="741045">
              <a:lnSpc>
                <a:spcPts val="1310"/>
              </a:lnSpc>
              <a:tabLst>
                <a:tab pos="1475740" algn="l"/>
              </a:tabLst>
            </a:pPr>
            <a:r>
              <a:rPr dirty="0" sz="1400">
                <a:latin typeface="Cambria Math"/>
                <a:cs typeface="Cambria Math"/>
              </a:rPr>
              <a:t>𝑀	𝑀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35150" y="9091930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 h="0">
                <a:moveTo>
                  <a:pt x="0" y="0"/>
                </a:moveTo>
                <a:lnTo>
                  <a:pt x="1554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88742" y="9091930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 h="0">
                <a:moveTo>
                  <a:pt x="0" y="0"/>
                </a:moveTo>
                <a:lnTo>
                  <a:pt x="1554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9080" y="8952738"/>
            <a:ext cx="2012314" cy="356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3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∴ 𝐴 </a:t>
            </a:r>
            <a:r>
              <a:rPr dirty="0" sz="1400" spc="55">
                <a:latin typeface="Cambria Math"/>
                <a:cs typeface="Cambria Math"/>
              </a:rPr>
              <a:t>(1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3650" sz="2100">
                <a:latin typeface="Cambria Math"/>
                <a:cs typeface="Cambria Math"/>
              </a:rPr>
              <a:t>𝑘 </a:t>
            </a:r>
            <a:r>
              <a:rPr dirty="0" sz="1400" spc="11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43650" sz="210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→ 𝐴</a:t>
            </a:r>
            <a:r>
              <a:rPr dirty="0" sz="1400" spc="-1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 algn="ctr" marL="104775">
              <a:lnSpc>
                <a:spcPts val="1300"/>
              </a:lnSpc>
              <a:tabLst>
                <a:tab pos="658495" algn="l"/>
              </a:tabLst>
            </a:pPr>
            <a:r>
              <a:rPr dirty="0" sz="1400">
                <a:latin typeface="Cambria Math"/>
                <a:cs typeface="Cambria Math"/>
              </a:rPr>
              <a:t>𝑀	𝑀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3575" y="8775039"/>
            <a:ext cx="49149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420"/>
              </a:spcBef>
            </a:pP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𝑀 +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𝑘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216275" y="9091930"/>
            <a:ext cx="471805" cy="0"/>
          </a:xfrm>
          <a:custGeom>
            <a:avLst/>
            <a:gdLst/>
            <a:ahLst/>
            <a:cxnLst/>
            <a:rect l="l" t="t" r="r" b="b"/>
            <a:pathLst>
              <a:path w="471804" h="0">
                <a:moveTo>
                  <a:pt x="0" y="0"/>
                </a:moveTo>
                <a:lnTo>
                  <a:pt x="4712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201920" y="160464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63159" y="1985644"/>
            <a:ext cx="353060" cy="0"/>
          </a:xfrm>
          <a:custGeom>
            <a:avLst/>
            <a:gdLst/>
            <a:ahLst/>
            <a:cxnLst/>
            <a:rect l="l" t="t" r="r" b="b"/>
            <a:pathLst>
              <a:path w="353060" h="0">
                <a:moveTo>
                  <a:pt x="35306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316220" y="1604644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3810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963159" y="1604644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3810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135245" y="1242694"/>
            <a:ext cx="635" cy="561975"/>
          </a:xfrm>
          <a:custGeom>
            <a:avLst/>
            <a:gdLst/>
            <a:ahLst/>
            <a:cxnLst/>
            <a:rect l="l" t="t" r="r" b="b"/>
            <a:pathLst>
              <a:path w="635" h="561975">
                <a:moveTo>
                  <a:pt x="0" y="561975"/>
                </a:moveTo>
                <a:lnTo>
                  <a:pt x="634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963159" y="160464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201920" y="1480819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077459" y="1490344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033645" y="1840547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717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033645" y="1804669"/>
            <a:ext cx="215900" cy="71755"/>
          </a:xfrm>
          <a:custGeom>
            <a:avLst/>
            <a:gdLst/>
            <a:ahLst/>
            <a:cxnLst/>
            <a:rect l="l" t="t" r="r" b="b"/>
            <a:pathLst>
              <a:path w="215900" h="71755">
                <a:moveTo>
                  <a:pt x="0" y="71754"/>
                </a:moveTo>
                <a:lnTo>
                  <a:pt x="215900" y="71754"/>
                </a:lnTo>
                <a:lnTo>
                  <a:pt x="215900" y="0"/>
                </a:lnTo>
                <a:lnTo>
                  <a:pt x="0" y="0"/>
                </a:lnTo>
                <a:lnTo>
                  <a:pt x="0" y="7175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134609" y="1214119"/>
            <a:ext cx="635" cy="438150"/>
          </a:xfrm>
          <a:custGeom>
            <a:avLst/>
            <a:gdLst/>
            <a:ahLst/>
            <a:cxnLst/>
            <a:rect l="l" t="t" r="r" b="b"/>
            <a:pathLst>
              <a:path w="635" h="438150">
                <a:moveTo>
                  <a:pt x="0" y="0"/>
                </a:moveTo>
                <a:lnTo>
                  <a:pt x="635" y="4381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639309" y="1204594"/>
            <a:ext cx="981075" cy="0"/>
          </a:xfrm>
          <a:custGeom>
            <a:avLst/>
            <a:gdLst/>
            <a:ahLst/>
            <a:cxnLst/>
            <a:rect l="l" t="t" r="r" b="b"/>
            <a:pathLst>
              <a:path w="981075" h="0">
                <a:moveTo>
                  <a:pt x="98107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34559" y="1128394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886959" y="1137919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048884" y="1128394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201284" y="1137919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353684" y="1118869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506084" y="1128394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06034" y="1990724"/>
            <a:ext cx="76200" cy="485775"/>
          </a:xfrm>
          <a:custGeom>
            <a:avLst/>
            <a:gdLst/>
            <a:ahLst/>
            <a:cxnLst/>
            <a:rect l="l" t="t" r="r" b="b"/>
            <a:pathLst>
              <a:path w="76200" h="485775">
                <a:moveTo>
                  <a:pt x="31750" y="409575"/>
                </a:moveTo>
                <a:lnTo>
                  <a:pt x="0" y="409575"/>
                </a:lnTo>
                <a:lnTo>
                  <a:pt x="38100" y="485775"/>
                </a:lnTo>
                <a:lnTo>
                  <a:pt x="69850" y="422275"/>
                </a:lnTo>
                <a:lnTo>
                  <a:pt x="31750" y="422275"/>
                </a:lnTo>
                <a:lnTo>
                  <a:pt x="31750" y="409575"/>
                </a:lnTo>
                <a:close/>
              </a:path>
              <a:path w="76200" h="485775">
                <a:moveTo>
                  <a:pt x="44450" y="0"/>
                </a:moveTo>
                <a:lnTo>
                  <a:pt x="31750" y="0"/>
                </a:lnTo>
                <a:lnTo>
                  <a:pt x="31750" y="422275"/>
                </a:lnTo>
                <a:lnTo>
                  <a:pt x="44450" y="422275"/>
                </a:lnTo>
                <a:lnTo>
                  <a:pt x="44450" y="0"/>
                </a:lnTo>
                <a:close/>
              </a:path>
              <a:path w="76200" h="485775">
                <a:moveTo>
                  <a:pt x="76200" y="409575"/>
                </a:moveTo>
                <a:lnTo>
                  <a:pt x="44450" y="409575"/>
                </a:lnTo>
                <a:lnTo>
                  <a:pt x="44450" y="422275"/>
                </a:lnTo>
                <a:lnTo>
                  <a:pt x="69850" y="422275"/>
                </a:lnTo>
                <a:lnTo>
                  <a:pt x="76200" y="409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143500" y="1990724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 h="0">
                <a:moveTo>
                  <a:pt x="0" y="0"/>
                </a:moveTo>
                <a:lnTo>
                  <a:pt x="6286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5057013" y="1868169"/>
            <a:ext cx="908050" cy="800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400" b="1">
                <a:latin typeface="Calibri"/>
                <a:cs typeface="Calibri"/>
              </a:rPr>
              <a:t>F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57369" y="3859504"/>
            <a:ext cx="861060" cy="59563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60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400" b="1">
                <a:latin typeface="Calibri"/>
                <a:cs typeface="Calibri"/>
              </a:rPr>
              <a:t>F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134609" y="4055744"/>
            <a:ext cx="458470" cy="0"/>
          </a:xfrm>
          <a:custGeom>
            <a:avLst/>
            <a:gdLst/>
            <a:ahLst/>
            <a:cxnLst/>
            <a:rect l="l" t="t" r="r" b="b"/>
            <a:pathLst>
              <a:path w="458470" h="0">
                <a:moveTo>
                  <a:pt x="0" y="0"/>
                </a:moveTo>
                <a:lnTo>
                  <a:pt x="45846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144770" y="3046094"/>
            <a:ext cx="635" cy="438150"/>
          </a:xfrm>
          <a:custGeom>
            <a:avLst/>
            <a:gdLst/>
            <a:ahLst/>
            <a:cxnLst/>
            <a:rect l="l" t="t" r="r" b="b"/>
            <a:pathLst>
              <a:path w="635" h="438150">
                <a:moveTo>
                  <a:pt x="0" y="0"/>
                </a:moveTo>
                <a:lnTo>
                  <a:pt x="634" y="4381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49470" y="3036569"/>
            <a:ext cx="981075" cy="0"/>
          </a:xfrm>
          <a:custGeom>
            <a:avLst/>
            <a:gdLst/>
            <a:ahLst/>
            <a:cxnLst/>
            <a:rect l="l" t="t" r="r" b="b"/>
            <a:pathLst>
              <a:path w="981075" h="0">
                <a:moveTo>
                  <a:pt x="98107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744720" y="2960369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897120" y="2969894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059045" y="2960369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211445" y="2969894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363845" y="2950844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516245" y="2960369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040391" y="3470068"/>
            <a:ext cx="338455" cy="776605"/>
          </a:xfrm>
          <a:custGeom>
            <a:avLst/>
            <a:gdLst/>
            <a:ahLst/>
            <a:cxnLst/>
            <a:rect l="l" t="t" r="r" b="b"/>
            <a:pathLst>
              <a:path w="338454" h="776604">
                <a:moveTo>
                  <a:pt x="94218" y="10620"/>
                </a:moveTo>
                <a:lnTo>
                  <a:pt x="163433" y="3923"/>
                </a:lnTo>
                <a:lnTo>
                  <a:pt x="225028" y="0"/>
                </a:lnTo>
                <a:lnTo>
                  <a:pt x="271383" y="1387"/>
                </a:lnTo>
                <a:lnTo>
                  <a:pt x="254396" y="66008"/>
                </a:lnTo>
                <a:lnTo>
                  <a:pt x="210939" y="99113"/>
                </a:lnTo>
                <a:lnTo>
                  <a:pt x="171053" y="122253"/>
                </a:lnTo>
                <a:lnTo>
                  <a:pt x="133270" y="132770"/>
                </a:lnTo>
                <a:lnTo>
                  <a:pt x="91678" y="136191"/>
                </a:lnTo>
                <a:lnTo>
                  <a:pt x="27543" y="130127"/>
                </a:lnTo>
                <a:lnTo>
                  <a:pt x="9951" y="91122"/>
                </a:lnTo>
                <a:lnTo>
                  <a:pt x="66129" y="81123"/>
                </a:lnTo>
                <a:lnTo>
                  <a:pt x="121920" y="84359"/>
                </a:lnTo>
                <a:lnTo>
                  <a:pt x="180687" y="90572"/>
                </a:lnTo>
                <a:lnTo>
                  <a:pt x="228203" y="98250"/>
                </a:lnTo>
                <a:lnTo>
                  <a:pt x="266481" y="106338"/>
                </a:lnTo>
                <a:lnTo>
                  <a:pt x="323036" y="128468"/>
                </a:lnTo>
                <a:lnTo>
                  <a:pt x="300633" y="167312"/>
                </a:lnTo>
                <a:lnTo>
                  <a:pt x="259770" y="194531"/>
                </a:lnTo>
                <a:lnTo>
                  <a:pt x="210250" y="223121"/>
                </a:lnTo>
                <a:lnTo>
                  <a:pt x="161462" y="248420"/>
                </a:lnTo>
                <a:lnTo>
                  <a:pt x="122793" y="265763"/>
                </a:lnTo>
                <a:lnTo>
                  <a:pt x="57626" y="276526"/>
                </a:lnTo>
                <a:lnTo>
                  <a:pt x="18653" y="265763"/>
                </a:lnTo>
                <a:lnTo>
                  <a:pt x="0" y="234870"/>
                </a:lnTo>
                <a:lnTo>
                  <a:pt x="4633" y="217828"/>
                </a:lnTo>
                <a:lnTo>
                  <a:pt x="68147" y="212838"/>
                </a:lnTo>
                <a:lnTo>
                  <a:pt x="127131" y="221396"/>
                </a:lnTo>
                <a:lnTo>
                  <a:pt x="192546" y="233264"/>
                </a:lnTo>
                <a:lnTo>
                  <a:pt x="252444" y="246150"/>
                </a:lnTo>
                <a:lnTo>
                  <a:pt x="294878" y="257762"/>
                </a:lnTo>
                <a:lnTo>
                  <a:pt x="338455" y="282701"/>
                </a:lnTo>
                <a:lnTo>
                  <a:pt x="338008" y="296749"/>
                </a:lnTo>
                <a:lnTo>
                  <a:pt x="287367" y="337425"/>
                </a:lnTo>
                <a:lnTo>
                  <a:pt x="231933" y="366267"/>
                </a:lnTo>
                <a:lnTo>
                  <a:pt x="172094" y="392705"/>
                </a:lnTo>
                <a:lnTo>
                  <a:pt x="122793" y="409273"/>
                </a:lnTo>
                <a:lnTo>
                  <a:pt x="52070" y="406955"/>
                </a:lnTo>
                <a:lnTo>
                  <a:pt x="12303" y="385397"/>
                </a:lnTo>
                <a:lnTo>
                  <a:pt x="27930" y="335944"/>
                </a:lnTo>
                <a:lnTo>
                  <a:pt x="95945" y="333942"/>
                </a:lnTo>
                <a:lnTo>
                  <a:pt x="151317" y="344523"/>
                </a:lnTo>
                <a:lnTo>
                  <a:pt x="210651" y="359281"/>
                </a:lnTo>
                <a:lnTo>
                  <a:pt x="262366" y="376233"/>
                </a:lnTo>
                <a:lnTo>
                  <a:pt x="305395" y="418609"/>
                </a:lnTo>
                <a:lnTo>
                  <a:pt x="273089" y="476890"/>
                </a:lnTo>
                <a:lnTo>
                  <a:pt x="215642" y="499655"/>
                </a:lnTo>
                <a:lnTo>
                  <a:pt x="173751" y="490696"/>
                </a:lnTo>
                <a:lnTo>
                  <a:pt x="133052" y="486904"/>
                </a:lnTo>
                <a:lnTo>
                  <a:pt x="104378" y="505031"/>
                </a:lnTo>
                <a:lnTo>
                  <a:pt x="93750" y="546641"/>
                </a:lnTo>
                <a:lnTo>
                  <a:pt x="90377" y="607423"/>
                </a:lnTo>
                <a:lnTo>
                  <a:pt x="91302" y="674515"/>
                </a:lnTo>
                <a:lnTo>
                  <a:pt x="93567" y="735053"/>
                </a:lnTo>
                <a:lnTo>
                  <a:pt x="94218" y="77617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096509" y="4055744"/>
            <a:ext cx="76200" cy="295275"/>
          </a:xfrm>
          <a:custGeom>
            <a:avLst/>
            <a:gdLst/>
            <a:ahLst/>
            <a:cxnLst/>
            <a:rect l="l" t="t" r="r" b="b"/>
            <a:pathLst>
              <a:path w="76200" h="295275">
                <a:moveTo>
                  <a:pt x="31750" y="219075"/>
                </a:moveTo>
                <a:lnTo>
                  <a:pt x="0" y="219075"/>
                </a:lnTo>
                <a:lnTo>
                  <a:pt x="38100" y="295275"/>
                </a:lnTo>
                <a:lnTo>
                  <a:pt x="69850" y="231775"/>
                </a:lnTo>
                <a:lnTo>
                  <a:pt x="31750" y="231775"/>
                </a:lnTo>
                <a:lnTo>
                  <a:pt x="31750" y="219075"/>
                </a:lnTo>
                <a:close/>
              </a:path>
              <a:path w="76200" h="295275">
                <a:moveTo>
                  <a:pt x="44450" y="0"/>
                </a:moveTo>
                <a:lnTo>
                  <a:pt x="31750" y="0"/>
                </a:lnTo>
                <a:lnTo>
                  <a:pt x="31750" y="231775"/>
                </a:lnTo>
                <a:lnTo>
                  <a:pt x="44450" y="231775"/>
                </a:lnTo>
                <a:lnTo>
                  <a:pt x="44450" y="0"/>
                </a:lnTo>
                <a:close/>
              </a:path>
              <a:path w="76200" h="295275">
                <a:moveTo>
                  <a:pt x="76200" y="219075"/>
                </a:moveTo>
                <a:lnTo>
                  <a:pt x="44450" y="219075"/>
                </a:lnTo>
                <a:lnTo>
                  <a:pt x="44450" y="231775"/>
                </a:lnTo>
                <a:lnTo>
                  <a:pt x="69850" y="231775"/>
                </a:lnTo>
                <a:lnTo>
                  <a:pt x="76200" y="2190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430520" y="5868288"/>
            <a:ext cx="161925" cy="609600"/>
          </a:xfrm>
          <a:custGeom>
            <a:avLst/>
            <a:gdLst/>
            <a:ahLst/>
            <a:cxnLst/>
            <a:rect l="l" t="t" r="r" b="b"/>
            <a:pathLst>
              <a:path w="161925" h="609600">
                <a:moveTo>
                  <a:pt x="161670" y="0"/>
                </a:moveTo>
                <a:lnTo>
                  <a:pt x="0" y="161671"/>
                </a:lnTo>
                <a:lnTo>
                  <a:pt x="0" y="609346"/>
                </a:lnTo>
                <a:lnTo>
                  <a:pt x="161670" y="447675"/>
                </a:lnTo>
                <a:lnTo>
                  <a:pt x="16167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430520" y="6315963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161671"/>
                </a:moveTo>
                <a:lnTo>
                  <a:pt x="161670" y="0"/>
                </a:lnTo>
              </a:path>
            </a:pathLst>
          </a:custGeom>
          <a:ln w="3175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725670" y="5868288"/>
            <a:ext cx="866775" cy="161925"/>
          </a:xfrm>
          <a:custGeom>
            <a:avLst/>
            <a:gdLst/>
            <a:ahLst/>
            <a:cxnLst/>
            <a:rect l="l" t="t" r="r" b="b"/>
            <a:pathLst>
              <a:path w="866775" h="161925">
                <a:moveTo>
                  <a:pt x="866520" y="0"/>
                </a:moveTo>
                <a:lnTo>
                  <a:pt x="161670" y="0"/>
                </a:lnTo>
                <a:lnTo>
                  <a:pt x="0" y="161671"/>
                </a:lnTo>
                <a:lnTo>
                  <a:pt x="704850" y="161671"/>
                </a:lnTo>
                <a:lnTo>
                  <a:pt x="86652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430520" y="5868288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161671"/>
                </a:moveTo>
                <a:lnTo>
                  <a:pt x="161670" y="0"/>
                </a:lnTo>
              </a:path>
            </a:pathLst>
          </a:custGeom>
          <a:ln w="3175">
            <a:solidFill>
              <a:srgbClr val="9797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725670" y="6029959"/>
            <a:ext cx="704850" cy="447675"/>
          </a:xfrm>
          <a:custGeom>
            <a:avLst/>
            <a:gdLst/>
            <a:ahLst/>
            <a:cxnLst/>
            <a:rect l="l" t="t" r="r" b="b"/>
            <a:pathLst>
              <a:path w="704850" h="447675">
                <a:moveTo>
                  <a:pt x="0" y="447675"/>
                </a:moveTo>
                <a:lnTo>
                  <a:pt x="704850" y="447675"/>
                </a:lnTo>
                <a:lnTo>
                  <a:pt x="704850" y="0"/>
                </a:lnTo>
                <a:lnTo>
                  <a:pt x="0" y="0"/>
                </a:lnTo>
                <a:lnTo>
                  <a:pt x="0" y="447675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125720" y="5487034"/>
            <a:ext cx="635" cy="438150"/>
          </a:xfrm>
          <a:custGeom>
            <a:avLst/>
            <a:gdLst/>
            <a:ahLst/>
            <a:cxnLst/>
            <a:rect l="l" t="t" r="r" b="b"/>
            <a:pathLst>
              <a:path w="635" h="438150">
                <a:moveTo>
                  <a:pt x="0" y="0"/>
                </a:moveTo>
                <a:lnTo>
                  <a:pt x="634" y="4381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630420" y="5477509"/>
            <a:ext cx="981075" cy="0"/>
          </a:xfrm>
          <a:custGeom>
            <a:avLst/>
            <a:gdLst/>
            <a:ahLst/>
            <a:cxnLst/>
            <a:rect l="l" t="t" r="r" b="b"/>
            <a:pathLst>
              <a:path w="981075" h="0">
                <a:moveTo>
                  <a:pt x="98107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725670" y="5401309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878070" y="5410834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039995" y="5401309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192395" y="5410834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344795" y="5391784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497195" y="5401309"/>
            <a:ext cx="76835" cy="85725"/>
          </a:xfrm>
          <a:custGeom>
            <a:avLst/>
            <a:gdLst/>
            <a:ahLst/>
            <a:cxnLst/>
            <a:rect l="l" t="t" r="r" b="b"/>
            <a:pathLst>
              <a:path w="76835" h="85725">
                <a:moveTo>
                  <a:pt x="0" y="85725"/>
                </a:moveTo>
                <a:lnTo>
                  <a:pt x="768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4962525" y="7279004"/>
            <a:ext cx="1073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F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582284" y="6391909"/>
            <a:ext cx="323215" cy="285750"/>
          </a:xfrm>
          <a:custGeom>
            <a:avLst/>
            <a:gdLst/>
            <a:ahLst/>
            <a:cxnLst/>
            <a:rect l="l" t="t" r="r" b="b"/>
            <a:pathLst>
              <a:path w="323214" h="285750">
                <a:moveTo>
                  <a:pt x="0" y="285750"/>
                </a:moveTo>
                <a:lnTo>
                  <a:pt x="323214" y="285750"/>
                </a:lnTo>
                <a:lnTo>
                  <a:pt x="323214" y="0"/>
                </a:lnTo>
                <a:lnTo>
                  <a:pt x="0" y="0"/>
                </a:lnTo>
                <a:lnTo>
                  <a:pt x="0" y="28575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142865" y="7163434"/>
            <a:ext cx="76200" cy="285750"/>
          </a:xfrm>
          <a:custGeom>
            <a:avLst/>
            <a:gdLst/>
            <a:ahLst/>
            <a:cxnLst/>
            <a:rect l="l" t="t" r="r" b="b"/>
            <a:pathLst>
              <a:path w="76200" h="285750">
                <a:moveTo>
                  <a:pt x="31750" y="209550"/>
                </a:moveTo>
                <a:lnTo>
                  <a:pt x="0" y="209550"/>
                </a:lnTo>
                <a:lnTo>
                  <a:pt x="38100" y="285750"/>
                </a:lnTo>
                <a:lnTo>
                  <a:pt x="69850" y="222250"/>
                </a:lnTo>
                <a:lnTo>
                  <a:pt x="31750" y="222250"/>
                </a:lnTo>
                <a:lnTo>
                  <a:pt x="31750" y="209550"/>
                </a:lnTo>
                <a:close/>
              </a:path>
              <a:path w="76200" h="285750">
                <a:moveTo>
                  <a:pt x="44450" y="0"/>
                </a:moveTo>
                <a:lnTo>
                  <a:pt x="31750" y="0"/>
                </a:lnTo>
                <a:lnTo>
                  <a:pt x="31750" y="222250"/>
                </a:lnTo>
                <a:lnTo>
                  <a:pt x="44450" y="222250"/>
                </a:lnTo>
                <a:lnTo>
                  <a:pt x="44450" y="0"/>
                </a:lnTo>
                <a:close/>
              </a:path>
              <a:path w="76200" h="285750">
                <a:moveTo>
                  <a:pt x="76200" y="209550"/>
                </a:moveTo>
                <a:lnTo>
                  <a:pt x="44450" y="209550"/>
                </a:lnTo>
                <a:lnTo>
                  <a:pt x="44450" y="222250"/>
                </a:lnTo>
                <a:lnTo>
                  <a:pt x="69850" y="222250"/>
                </a:lnTo>
                <a:lnTo>
                  <a:pt x="76200" y="2095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015716" y="6649084"/>
            <a:ext cx="324485" cy="518795"/>
          </a:xfrm>
          <a:custGeom>
            <a:avLst/>
            <a:gdLst/>
            <a:ahLst/>
            <a:cxnLst/>
            <a:rect l="l" t="t" r="r" b="b"/>
            <a:pathLst>
              <a:path w="324485" h="518795">
                <a:moveTo>
                  <a:pt x="118258" y="0"/>
                </a:moveTo>
                <a:lnTo>
                  <a:pt x="179538" y="7696"/>
                </a:lnTo>
                <a:lnTo>
                  <a:pt x="235576" y="15849"/>
                </a:lnTo>
                <a:lnTo>
                  <a:pt x="280976" y="24917"/>
                </a:lnTo>
                <a:lnTo>
                  <a:pt x="318283" y="47625"/>
                </a:lnTo>
                <a:lnTo>
                  <a:pt x="242449" y="86487"/>
                </a:lnTo>
                <a:lnTo>
                  <a:pt x="177557" y="108203"/>
                </a:lnTo>
                <a:lnTo>
                  <a:pt x="115165" y="125349"/>
                </a:lnTo>
                <a:lnTo>
                  <a:pt x="70633" y="133350"/>
                </a:lnTo>
                <a:lnTo>
                  <a:pt x="9435" y="101679"/>
                </a:lnTo>
                <a:lnTo>
                  <a:pt x="0" y="78075"/>
                </a:lnTo>
                <a:lnTo>
                  <a:pt x="13483" y="66675"/>
                </a:lnTo>
                <a:lnTo>
                  <a:pt x="92294" y="75000"/>
                </a:lnTo>
                <a:lnTo>
                  <a:pt x="150167" y="84772"/>
                </a:lnTo>
                <a:lnTo>
                  <a:pt x="208358" y="96872"/>
                </a:lnTo>
                <a:lnTo>
                  <a:pt x="257870" y="110243"/>
                </a:lnTo>
                <a:lnTo>
                  <a:pt x="305990" y="147875"/>
                </a:lnTo>
                <a:lnTo>
                  <a:pt x="279261" y="205263"/>
                </a:lnTo>
                <a:lnTo>
                  <a:pt x="211574" y="246757"/>
                </a:lnTo>
                <a:lnTo>
                  <a:pt x="157549" y="261937"/>
                </a:lnTo>
                <a:lnTo>
                  <a:pt x="102929" y="272355"/>
                </a:lnTo>
                <a:lnTo>
                  <a:pt x="61108" y="276225"/>
                </a:lnTo>
                <a:lnTo>
                  <a:pt x="17531" y="258841"/>
                </a:lnTo>
                <a:lnTo>
                  <a:pt x="3452" y="210383"/>
                </a:lnTo>
                <a:lnTo>
                  <a:pt x="21728" y="171807"/>
                </a:lnTo>
                <a:lnTo>
                  <a:pt x="87567" y="184679"/>
                </a:lnTo>
                <a:lnTo>
                  <a:pt x="137520" y="207221"/>
                </a:lnTo>
                <a:lnTo>
                  <a:pt x="193506" y="235267"/>
                </a:lnTo>
                <a:lnTo>
                  <a:pt x="247587" y="265006"/>
                </a:lnTo>
                <a:lnTo>
                  <a:pt x="291825" y="292629"/>
                </a:lnTo>
                <a:lnTo>
                  <a:pt x="323909" y="337065"/>
                </a:lnTo>
                <a:lnTo>
                  <a:pt x="303758" y="354329"/>
                </a:lnTo>
                <a:lnTo>
                  <a:pt x="232558" y="381000"/>
                </a:lnTo>
                <a:lnTo>
                  <a:pt x="187969" y="394632"/>
                </a:lnTo>
                <a:lnTo>
                  <a:pt x="132070" y="407670"/>
                </a:lnTo>
                <a:lnTo>
                  <a:pt x="78789" y="416897"/>
                </a:lnTo>
                <a:lnTo>
                  <a:pt x="26431" y="410795"/>
                </a:lnTo>
                <a:lnTo>
                  <a:pt x="42058" y="361950"/>
                </a:lnTo>
                <a:lnTo>
                  <a:pt x="80635" y="336470"/>
                </a:lnTo>
                <a:lnTo>
                  <a:pt x="137308" y="333375"/>
                </a:lnTo>
                <a:lnTo>
                  <a:pt x="173116" y="355133"/>
                </a:lnTo>
                <a:lnTo>
                  <a:pt x="214699" y="389810"/>
                </a:lnTo>
                <a:lnTo>
                  <a:pt x="253305" y="427226"/>
                </a:lnTo>
                <a:lnTo>
                  <a:pt x="280183" y="457200"/>
                </a:lnTo>
                <a:lnTo>
                  <a:pt x="297566" y="493633"/>
                </a:lnTo>
                <a:lnTo>
                  <a:pt x="253097" y="518368"/>
                </a:lnTo>
                <a:lnTo>
                  <a:pt x="213508" y="517921"/>
                </a:lnTo>
                <a:lnTo>
                  <a:pt x="173920" y="515689"/>
                </a:lnTo>
                <a:lnTo>
                  <a:pt x="146833" y="5143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9" name="object 69"/>
          <p:cNvGraphicFramePr>
            <a:graphicFrameLocks noGrp="1"/>
          </p:cNvGraphicFramePr>
          <p:nvPr/>
        </p:nvGraphicFramePr>
        <p:xfrm>
          <a:off x="4719573" y="6023863"/>
          <a:ext cx="1043305" cy="625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305"/>
                <a:gridCol w="296545"/>
                <a:gridCol w="332105"/>
              </a:tblGrid>
              <a:tr h="447675">
                <a:tc gridSpan="2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D5D5D5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B7B7B7"/>
                      </a:solidFill>
                      <a:prstDash val="solid"/>
                    </a:lnT>
                    <a:lnB w="12700">
                      <a:solidFill>
                        <a:srgbClr val="B7B7B7"/>
                      </a:solidFill>
                      <a:prstDash val="solid"/>
                    </a:lnB>
                    <a:solidFill>
                      <a:srgbClr val="C4C4C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EAEAEA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B7B7B7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B7B7B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0" name="object 70"/>
          <p:cNvSpPr txBox="1"/>
          <p:nvPr/>
        </p:nvSpPr>
        <p:spPr>
          <a:xfrm>
            <a:off x="5506973" y="6844665"/>
            <a:ext cx="1066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20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9738" y="1502410"/>
            <a:ext cx="1054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0">
                <a:latin typeface="Cambria Math"/>
                <a:cs typeface="Cambria Math"/>
              </a:rPr>
              <a:t>𝑝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414018"/>
            <a:ext cx="628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1965" algn="l"/>
              </a:tabLst>
            </a:pPr>
            <a:r>
              <a:rPr dirty="0" sz="1400">
                <a:latin typeface="Cambria Math"/>
                <a:cs typeface="Cambria Math"/>
              </a:rPr>
              <a:t>→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9401" y="1237844"/>
            <a:ext cx="49149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420"/>
              </a:spcBef>
            </a:pP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𝑀 +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𝑘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32101" y="1554733"/>
            <a:ext cx="471805" cy="0"/>
          </a:xfrm>
          <a:custGeom>
            <a:avLst/>
            <a:gdLst/>
            <a:ahLst/>
            <a:cxnLst/>
            <a:rect l="l" t="t" r="r" b="b"/>
            <a:pathLst>
              <a:path w="471805" h="0">
                <a:moveTo>
                  <a:pt x="0" y="0"/>
                </a:moveTo>
                <a:lnTo>
                  <a:pt x="4712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319654" y="1348485"/>
            <a:ext cx="1803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 spc="120">
                <a:latin typeface="Cambria Math"/>
                <a:cs typeface="Cambria Math"/>
              </a:rPr>
              <a:t>𝑒</a:t>
            </a:r>
            <a:r>
              <a:rPr dirty="0" sz="1000" spc="110">
                <a:latin typeface="Cambria Math"/>
                <a:cs typeface="Cambria Math"/>
              </a:rPr>
              <a:t>𝑡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1851406"/>
            <a:ext cx="15043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∴ 𝑥 = </a:t>
            </a:r>
            <a:r>
              <a:rPr dirty="0" sz="1400" spc="-50">
                <a:latin typeface="Cambria Math"/>
                <a:cs typeface="Cambria Math"/>
              </a:rPr>
              <a:t>𝐶</a:t>
            </a:r>
            <a:r>
              <a:rPr dirty="0" baseline="-16666" sz="1500" spc="-75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30">
                <a:latin typeface="Cambria Math"/>
                <a:cs typeface="Cambria Math"/>
              </a:rPr>
              <a:t>𝐶</a:t>
            </a:r>
            <a:r>
              <a:rPr dirty="0" baseline="-16666" sz="1500" spc="-44">
                <a:latin typeface="Cambria Math"/>
                <a:cs typeface="Cambria Math"/>
              </a:rPr>
              <a:t>2</a:t>
            </a:r>
            <a:r>
              <a:rPr dirty="0" baseline="-16666" sz="1500" spc="97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𝑒</a:t>
            </a:r>
            <a:r>
              <a:rPr dirty="0" baseline="27777" sz="1500" spc="60">
                <a:latin typeface="Cambria Math"/>
                <a:cs typeface="Cambria Math"/>
              </a:rPr>
              <a:t>−𝑡</a:t>
            </a:r>
            <a:r>
              <a:rPr dirty="0" sz="1400" spc="4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8567" y="179806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51886" y="1993137"/>
            <a:ext cx="3092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0">
                <a:latin typeface="Cambria Math"/>
                <a:cs typeface="Cambria Math"/>
              </a:rPr>
              <a:t>𝑀</a:t>
            </a:r>
            <a:r>
              <a:rPr dirty="0" sz="1000" spc="-30">
                <a:latin typeface="Cambria Math"/>
                <a:cs typeface="Cambria Math"/>
              </a:rPr>
              <a:t>+</a:t>
            </a:r>
            <a:r>
              <a:rPr dirty="0" sz="1000" spc="90">
                <a:latin typeface="Cambria Math"/>
                <a:cs typeface="Cambria Math"/>
              </a:rPr>
              <a:t>𝑘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64586" y="1992121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970402" y="1785873"/>
            <a:ext cx="1803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 spc="120">
                <a:latin typeface="Cambria Math"/>
                <a:cs typeface="Cambria Math"/>
              </a:rPr>
              <a:t>𝑒</a:t>
            </a:r>
            <a:r>
              <a:rPr dirty="0" sz="1000" spc="110">
                <a:latin typeface="Cambria Math"/>
                <a:cs typeface="Cambria Math"/>
              </a:rPr>
              <a:t>𝑡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2128264"/>
            <a:ext cx="5305425" cy="270510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755"/>
              </a:spcBef>
            </a:pPr>
            <a:r>
              <a:rPr dirty="0" sz="1400" b="1">
                <a:latin typeface="Times New Roman"/>
                <a:cs typeface="Times New Roman"/>
              </a:rPr>
              <a:t>3- </a:t>
            </a:r>
            <a:r>
              <a:rPr dirty="0" sz="1400" spc="-5" b="1">
                <a:latin typeface="Times New Roman"/>
                <a:cs typeface="Times New Roman"/>
              </a:rPr>
              <a:t>Modeling </a:t>
            </a:r>
            <a:r>
              <a:rPr dirty="0" sz="1400" b="1">
                <a:latin typeface="Times New Roman"/>
                <a:cs typeface="Times New Roman"/>
              </a:rPr>
              <a:t>a </a:t>
            </a:r>
            <a:r>
              <a:rPr dirty="0" sz="1400" spc="-5" b="1">
                <a:latin typeface="Times New Roman"/>
                <a:cs typeface="Times New Roman"/>
              </a:rPr>
              <a:t>Chemical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Reaction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During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chemical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reaction,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substance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𝐴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converted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into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substance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50" spc="-30" i="1">
                <a:latin typeface="Cambria Math"/>
                <a:cs typeface="Cambria Math"/>
              </a:rPr>
              <a:t>B</a:t>
            </a:r>
            <a:endParaRPr sz="14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5">
                <a:latin typeface="Times New Roman"/>
                <a:cs typeface="Times New Roman"/>
              </a:rPr>
              <a:t>rate that is proportional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square 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amount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50" spc="-15" i="1">
                <a:latin typeface="Cambria Math"/>
                <a:cs typeface="Cambria Math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9259" sz="1350" spc="-7">
                <a:latin typeface="Times New Roman"/>
                <a:cs typeface="Times New Roman"/>
              </a:rPr>
              <a:t>21</a:t>
            </a:r>
            <a:r>
              <a:rPr dirty="0" sz="1400" spc="-5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50" spc="-35" i="1">
                <a:latin typeface="Cambria Math"/>
                <a:cs typeface="Cambria Math"/>
              </a:rPr>
              <a:t>60 </a:t>
            </a:r>
            <a:r>
              <a:rPr dirty="0" sz="1400" spc="-5">
                <a:latin typeface="Times New Roman"/>
                <a:cs typeface="Times New Roman"/>
              </a:rPr>
              <a:t>grams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50" spc="-30" i="1">
                <a:latin typeface="Cambria Math"/>
                <a:cs typeface="Cambria Math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present, and after one hour only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50" spc="-30" i="1">
                <a:latin typeface="Cambria Math"/>
                <a:cs typeface="Cambria Math"/>
              </a:rPr>
              <a:t>10 </a:t>
            </a:r>
            <a:r>
              <a:rPr dirty="0" sz="1400" spc="-5">
                <a:latin typeface="Times New Roman"/>
                <a:cs typeface="Times New Roman"/>
              </a:rPr>
              <a:t>grams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ts val="2440"/>
              </a:lnSpc>
              <a:spcBef>
                <a:spcPts val="220"/>
              </a:spcBef>
            </a:pP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50" spc="-30" i="1">
                <a:latin typeface="Cambria Math"/>
                <a:cs typeface="Cambria Math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remain unconverted into substance </a:t>
            </a:r>
            <a:r>
              <a:rPr dirty="0" sz="1400" spc="5">
                <a:latin typeface="Times New Roman"/>
                <a:cs typeface="Times New Roman"/>
              </a:rPr>
              <a:t>B. </a:t>
            </a:r>
            <a:r>
              <a:rPr dirty="0" sz="1400" spc="-5">
                <a:latin typeface="Times New Roman"/>
                <a:cs typeface="Times New Roman"/>
              </a:rPr>
              <a:t>How much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50" spc="-30" i="1">
                <a:latin typeface="Cambria Math"/>
                <a:cs typeface="Cambria Math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present  </a:t>
            </a:r>
            <a:r>
              <a:rPr dirty="0" sz="1400">
                <a:latin typeface="Times New Roman"/>
                <a:cs typeface="Times New Roman"/>
              </a:rPr>
              <a:t>after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hours?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  <a:spcBef>
                <a:spcPts val="53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89"/>
              </a:lnSpc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50" spc="-25" i="1">
                <a:latin typeface="Cambria Math"/>
                <a:cs typeface="Cambria Math"/>
              </a:rPr>
              <a:t>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the unconverted amount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substance </a:t>
            </a:r>
            <a:r>
              <a:rPr dirty="0" sz="1450" spc="-30" i="1">
                <a:latin typeface="Cambria Math"/>
                <a:cs typeface="Cambria Math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any time </a:t>
            </a:r>
            <a:r>
              <a:rPr dirty="0" sz="1450" spc="-10" i="1">
                <a:latin typeface="Cambria Math"/>
                <a:cs typeface="Cambria Math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differential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42796" y="5137530"/>
            <a:ext cx="2000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𝑑𝑡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41780" y="515937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29080" y="5018658"/>
            <a:ext cx="7480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41666" sz="2100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𝑘𝑦</a:t>
            </a:r>
            <a:r>
              <a:rPr dirty="0" baseline="27777" sz="1500" spc="60">
                <a:latin typeface="Cambria Math"/>
                <a:cs typeface="Cambria Math"/>
              </a:rPr>
              <a:t>2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64233" y="559828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91791" y="559828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29080" y="5468238"/>
            <a:ext cx="215265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200"/>
              </a:lnSpc>
              <a:spcBef>
                <a:spcPts val="105"/>
              </a:spcBef>
            </a:pPr>
            <a:r>
              <a:rPr dirty="0" baseline="3968" sz="2100">
                <a:latin typeface="Times New Roman"/>
                <a:cs typeface="Times New Roman"/>
              </a:rPr>
              <a:t>→ </a:t>
            </a:r>
            <a:r>
              <a:rPr dirty="0" baseline="50000" sz="1500" spc="89">
                <a:latin typeface="Cambria Math"/>
                <a:cs typeface="Cambria Math"/>
              </a:rPr>
              <a:t>𝑑𝑦 </a:t>
            </a:r>
            <a:r>
              <a:rPr dirty="0" baseline="3968" sz="2100">
                <a:latin typeface="Cambria Math"/>
                <a:cs typeface="Cambria Math"/>
              </a:rPr>
              <a:t>= 𝑘𝑑𝑡 </a:t>
            </a:r>
            <a:r>
              <a:rPr dirty="0" baseline="3968" sz="2100">
                <a:latin typeface="Times New Roman"/>
                <a:cs typeface="Times New Roman"/>
              </a:rPr>
              <a:t>→</a:t>
            </a: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50000" sz="1500" spc="89">
                <a:latin typeface="Cambria Math"/>
                <a:cs typeface="Cambria Math"/>
              </a:rPr>
              <a:t>𝑑𝑦 </a:t>
            </a:r>
            <a:r>
              <a:rPr dirty="0" baseline="3968" sz="2100">
                <a:latin typeface="Cambria Math"/>
                <a:cs typeface="Cambria Math"/>
              </a:rPr>
              <a:t>= 𝑘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𝑑𝑡</a:t>
            </a:r>
            <a:endParaRPr baseline="3968" sz="2100">
              <a:latin typeface="Cambria Math"/>
              <a:cs typeface="Cambria Math"/>
            </a:endParaRPr>
          </a:p>
          <a:p>
            <a:pPr marL="240665">
              <a:lnSpc>
                <a:spcPts val="720"/>
              </a:lnSpc>
              <a:tabLst>
                <a:tab pos="1270000" algn="l"/>
              </a:tabLst>
            </a:pPr>
            <a:r>
              <a:rPr dirty="0" baseline="-16666" sz="1500" spc="104">
                <a:latin typeface="Cambria Math"/>
                <a:cs typeface="Cambria Math"/>
              </a:rPr>
              <a:t>𝑦</a:t>
            </a:r>
            <a:r>
              <a:rPr dirty="0" sz="800" spc="70">
                <a:latin typeface="Cambria Math"/>
                <a:cs typeface="Cambria Math"/>
              </a:rPr>
              <a:t>2	</a:t>
            </a:r>
            <a:r>
              <a:rPr dirty="0" baseline="-16666" sz="1500" spc="104">
                <a:latin typeface="Cambria Math"/>
                <a:cs typeface="Cambria Math"/>
              </a:rPr>
              <a:t>𝑦</a:t>
            </a:r>
            <a:r>
              <a:rPr dirty="0" sz="800" spc="70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93622" y="582028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04797" y="609688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29080" y="5956172"/>
            <a:ext cx="1012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baseline="-37698" sz="2100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= 𝑘𝑡 +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𝐶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6500240"/>
            <a:ext cx="509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→ 𝑦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60905" y="6324066"/>
            <a:ext cx="51752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6985">
              <a:lnSpc>
                <a:spcPct val="100000"/>
              </a:lnSpc>
              <a:spcBef>
                <a:spcPts val="420"/>
              </a:spcBef>
            </a:pPr>
            <a:r>
              <a:rPr dirty="0" sz="140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𝑘𝑡 +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𝐶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73605" y="6640956"/>
            <a:ext cx="498475" cy="0"/>
          </a:xfrm>
          <a:custGeom>
            <a:avLst/>
            <a:gdLst/>
            <a:ahLst/>
            <a:cxnLst/>
            <a:rect l="l" t="t" r="r" b="b"/>
            <a:pathLst>
              <a:path w="498475" h="0">
                <a:moveTo>
                  <a:pt x="0" y="0"/>
                </a:moveTo>
                <a:lnTo>
                  <a:pt x="4983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73276" y="6885313"/>
            <a:ext cx="525843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constants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50" spc="-30" i="1">
                <a:latin typeface="Cambria Math"/>
                <a:cs typeface="Cambria Math"/>
              </a:rPr>
              <a:t>C</a:t>
            </a:r>
            <a:r>
              <a:rPr dirty="0" sz="1450" spc="250" i="1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50" spc="-15" i="1">
                <a:latin typeface="Cambria Math"/>
                <a:cs typeface="Cambria Math"/>
              </a:rPr>
              <a:t>k</a:t>
            </a:r>
            <a:r>
              <a:rPr dirty="0" sz="1400" spc="-15">
                <a:latin typeface="Times New Roman"/>
                <a:cs typeface="Times New Roman"/>
              </a:rPr>
              <a:t>,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initial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conditions.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58205" y="7391780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60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432805" y="7390764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129080" y="7240405"/>
            <a:ext cx="530415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">
                <a:latin typeface="Times New Roman"/>
                <a:cs typeface="Times New Roman"/>
              </a:rPr>
              <a:t>because </a:t>
            </a:r>
            <a:r>
              <a:rPr dirty="0" sz="1400">
                <a:latin typeface="Cambria Math"/>
                <a:cs typeface="Cambria Math"/>
              </a:rPr>
              <a:t>𝑦 = 60 </a:t>
            </a:r>
            <a:r>
              <a:rPr dirty="0" sz="1400" spc="-5">
                <a:latin typeface="Times New Roman"/>
                <a:cs typeface="Times New Roman"/>
              </a:rPr>
              <a:t>when </a:t>
            </a:r>
            <a:r>
              <a:rPr dirty="0" sz="1400">
                <a:latin typeface="Cambria Math"/>
                <a:cs typeface="Cambria Math"/>
              </a:rPr>
              <a:t>𝑡 = 0 </a:t>
            </a:r>
            <a:r>
              <a:rPr dirty="0" sz="1400" spc="-5">
                <a:latin typeface="Times New Roman"/>
                <a:cs typeface="Times New Roman"/>
              </a:rPr>
              <a:t>you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determine that </a:t>
            </a:r>
            <a:r>
              <a:rPr dirty="0" sz="1450" spc="-15" i="1">
                <a:latin typeface="Cambria Math"/>
                <a:cs typeface="Cambria Math"/>
              </a:rPr>
              <a:t>C</a:t>
            </a:r>
            <a:r>
              <a:rPr dirty="0" sz="1400" spc="-15" i="1">
                <a:latin typeface="Times New Roman"/>
                <a:cs typeface="Times New Roman"/>
              </a:rPr>
              <a:t>= </a:t>
            </a:r>
            <a:r>
              <a:rPr dirty="0" baseline="47222" sz="1500">
                <a:latin typeface="Cambria Math"/>
                <a:cs typeface="Cambria Math"/>
              </a:rPr>
              <a:t>−1</a:t>
            </a:r>
            <a:r>
              <a:rPr dirty="0" baseline="47222" sz="1500" spc="292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Similarly,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97348" y="7600568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Cambria Math"/>
                <a:cs typeface="Cambria Math"/>
              </a:rPr>
              <a:t>−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55616" y="7809356"/>
            <a:ext cx="447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𝑘∗1−</a:t>
            </a:r>
            <a:r>
              <a:rPr dirty="0" sz="1000" spc="130">
                <a:latin typeface="Cambria Math"/>
                <a:cs typeface="Cambria Math"/>
              </a:rPr>
              <a:t> </a:t>
            </a:r>
            <a:r>
              <a:rPr dirty="0" baseline="41666" sz="1200" spc="52">
                <a:latin typeface="Cambria Math"/>
                <a:cs typeface="Cambria Math"/>
              </a:rPr>
              <a:t>1</a:t>
            </a:r>
            <a:endParaRPr baseline="41666" sz="12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86325" y="7897748"/>
            <a:ext cx="1473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5">
                <a:latin typeface="Cambria Math"/>
                <a:cs typeface="Cambria Math"/>
              </a:rPr>
              <a:t>60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876165" y="7912734"/>
            <a:ext cx="143510" cy="0"/>
          </a:xfrm>
          <a:custGeom>
            <a:avLst/>
            <a:gdLst/>
            <a:ahLst/>
            <a:cxnLst/>
            <a:rect l="l" t="t" r="r" b="b"/>
            <a:pathLst>
              <a:path w="143510" h="0">
                <a:moveTo>
                  <a:pt x="0" y="0"/>
                </a:moveTo>
                <a:lnTo>
                  <a:pt x="14325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568316" y="7794625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5" h="0">
                <a:moveTo>
                  <a:pt x="0" y="0"/>
                </a:moveTo>
                <a:lnTo>
                  <a:pt x="4511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29080" y="7653908"/>
            <a:ext cx="47523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1285" algn="l"/>
              </a:tabLst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>
                <a:latin typeface="Cambria Math"/>
                <a:cs typeface="Cambria Math"/>
              </a:rPr>
              <a:t>𝑦  = 10 </a:t>
            </a:r>
            <a:r>
              <a:rPr dirty="0" sz="1400" spc="-5">
                <a:latin typeface="Times New Roman"/>
                <a:cs typeface="Times New Roman"/>
              </a:rPr>
              <a:t>when </a:t>
            </a:r>
            <a:r>
              <a:rPr dirty="0" sz="1400">
                <a:latin typeface="Cambria Math"/>
                <a:cs typeface="Cambria Math"/>
              </a:rPr>
              <a:t>𝑡  = </a:t>
            </a:r>
            <a:r>
              <a:rPr dirty="0" sz="1400" spc="-5">
                <a:latin typeface="Cambria Math"/>
                <a:cs typeface="Cambria Math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follows that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[10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	] → 𝑘 =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47222" sz="1500" spc="-7">
                <a:latin typeface="Cambria Math"/>
                <a:cs typeface="Cambria Math"/>
              </a:rPr>
              <a:t>−1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00521" y="7795640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12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704078" y="7794625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660905" y="8277225"/>
            <a:ext cx="3244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5</a:t>
            </a:r>
            <a:r>
              <a:rPr dirty="0" sz="1000" spc="150">
                <a:latin typeface="Cambria Math"/>
                <a:cs typeface="Cambria Math"/>
              </a:rPr>
              <a:t>𝑡</a:t>
            </a:r>
            <a:r>
              <a:rPr dirty="0" sz="1000" spc="-30">
                <a:latin typeface="Cambria Math"/>
                <a:cs typeface="Cambria Math"/>
              </a:rPr>
              <a:t>+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673605" y="8276208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 h="0">
                <a:moveTo>
                  <a:pt x="0" y="0"/>
                </a:moveTo>
                <a:lnTo>
                  <a:pt x="2987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129080" y="8135492"/>
            <a:ext cx="27425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→ 𝑦 = </a:t>
            </a:r>
            <a:r>
              <a:rPr dirty="0" baseline="47222" sz="1500" spc="30">
                <a:latin typeface="Cambria Math"/>
                <a:cs typeface="Cambria Math"/>
              </a:rPr>
              <a:t>60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Now </a:t>
            </a:r>
            <a:r>
              <a:rPr dirty="0" sz="1400">
                <a:latin typeface="Times New Roman"/>
                <a:cs typeface="Times New Roman"/>
              </a:rPr>
              <a:t>after </a:t>
            </a:r>
            <a:r>
              <a:rPr dirty="0" sz="1400" spc="-5">
                <a:latin typeface="Times New Roman"/>
                <a:cs typeface="Times New Roman"/>
              </a:rPr>
              <a:t>two hours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-1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08501" y="8082152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60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894201" y="8277225"/>
            <a:ext cx="4006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">
                <a:latin typeface="Cambria Math"/>
                <a:cs typeface="Cambria Math"/>
              </a:rPr>
              <a:t>5∗2+1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906901" y="8276208"/>
            <a:ext cx="375285" cy="0"/>
          </a:xfrm>
          <a:custGeom>
            <a:avLst/>
            <a:gdLst/>
            <a:ahLst/>
            <a:cxnLst/>
            <a:rect l="l" t="t" r="r" b="b"/>
            <a:pathLst>
              <a:path w="375285" h="0">
                <a:moveTo>
                  <a:pt x="0" y="0"/>
                </a:moveTo>
                <a:lnTo>
                  <a:pt x="3749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313301" y="8135492"/>
            <a:ext cx="1343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→</a:t>
            </a:r>
            <a:r>
              <a:rPr dirty="0" sz="1400">
                <a:latin typeface="Cambria Math"/>
                <a:cs typeface="Cambria Math"/>
              </a:rPr>
              <a:t>𝑦 = 5.45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grams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29080" y="8709507"/>
            <a:ext cx="5299710" cy="9474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32080">
              <a:lnSpc>
                <a:spcPct val="144300"/>
              </a:lnSpc>
              <a:spcBef>
                <a:spcPts val="95"/>
              </a:spcBef>
              <a:tabLst>
                <a:tab pos="711200" algn="l"/>
                <a:tab pos="1080135" algn="l"/>
                <a:tab pos="1762125" algn="l"/>
                <a:tab pos="2771140" algn="l"/>
                <a:tab pos="3248025" algn="l"/>
                <a:tab pos="3547745" algn="l"/>
                <a:tab pos="4449445" algn="l"/>
              </a:tabLst>
            </a:pP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here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ot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ic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ch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0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g  </a:t>
            </a:r>
            <a:r>
              <a:rPr dirty="0" sz="1400" spc="-5">
                <a:latin typeface="Times New Roman"/>
                <a:cs typeface="Times New Roman"/>
              </a:rPr>
              <a:t>Awareness, Modeling Population Growth, Modeling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Chemical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Mixture,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…….,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etc.)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7630" y="1296669"/>
            <a:ext cx="204088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2413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Additional</a:t>
            </a:r>
            <a:r>
              <a:rPr dirty="0" u="heavy" sz="1600" spc="-4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problems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54019" y="176504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57630" y="1625854"/>
            <a:ext cx="26136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310">
                <a:latin typeface="Cambria Math"/>
                <a:cs typeface="Cambria Math"/>
              </a:rPr>
              <a:t>𝑦̅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y </a:t>
            </a:r>
            <a:r>
              <a:rPr dirty="0" sz="1400" spc="5">
                <a:latin typeface="Cambria Math"/>
                <a:cs typeface="Cambria Math"/>
              </a:rPr>
              <a:t>sin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𝑥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0 </a:t>
            </a:r>
            <a:r>
              <a:rPr dirty="0" sz="1400" spc="-5">
                <a:latin typeface="Cambria Math"/>
                <a:cs typeface="Cambria Math"/>
              </a:rPr>
              <a:t>𝑓𝑜𝑟 </a:t>
            </a:r>
            <a:r>
              <a:rPr dirty="0" sz="1400">
                <a:latin typeface="Cambria Math"/>
                <a:cs typeface="Cambria Math"/>
              </a:rPr>
              <a:t>𝑦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47222" sz="1500" spc="150">
                <a:latin typeface="Cambria Math"/>
                <a:cs typeface="Cambria Math"/>
              </a:rPr>
              <a:t>𝜋</a:t>
            </a:r>
            <a:r>
              <a:rPr dirty="0" sz="1400" spc="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7630" y="1712653"/>
            <a:ext cx="2539365" cy="52006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algn="r" marR="354965">
              <a:lnSpc>
                <a:spcPct val="100000"/>
              </a:lnSpc>
              <a:spcBef>
                <a:spcPts val="51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0">
                <a:latin typeface="Cambria Math"/>
                <a:cs typeface="Cambria Math"/>
              </a:rPr>
              <a:t>𝑒</a:t>
            </a:r>
            <a:r>
              <a:rPr dirty="0" baseline="27777" sz="1500" spc="-75">
                <a:latin typeface="Cambria Math"/>
                <a:cs typeface="Cambria Math"/>
              </a:rPr>
              <a:t>𝑥−𝑦</a:t>
            </a:r>
            <a:r>
              <a:rPr dirty="0" sz="1400" spc="-50">
                <a:latin typeface="Cambria Math"/>
                <a:cs typeface="Cambria Math"/>
              </a:rPr>
              <a:t>𝑦̅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45">
                <a:latin typeface="Cambria Math"/>
                <a:cs typeface="Cambria Math"/>
              </a:rPr>
              <a:t>𝑒</a:t>
            </a:r>
            <a:r>
              <a:rPr dirty="0" baseline="27777" sz="1500" spc="67">
                <a:latin typeface="Cambria Math"/>
                <a:cs typeface="Cambria Math"/>
              </a:rPr>
              <a:t>𝑦−𝑥 </a:t>
            </a:r>
            <a:r>
              <a:rPr dirty="0" sz="1400">
                <a:latin typeface="Cambria Math"/>
                <a:cs typeface="Cambria Math"/>
              </a:rPr>
              <a:t>= 0 </a:t>
            </a:r>
            <a:r>
              <a:rPr dirty="0" sz="1400" spc="-5">
                <a:latin typeface="Cambria Math"/>
                <a:cs typeface="Cambria Math"/>
              </a:rPr>
              <a:t>𝑖𝑓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98930" y="2487421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19" h="12700">
                <a:moveTo>
                  <a:pt x="0" y="12192"/>
                </a:moveTo>
                <a:lnTo>
                  <a:pt x="83819" y="12192"/>
                </a:lnTo>
                <a:lnTo>
                  <a:pt x="83819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94585" y="2493517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57630" y="2352801"/>
            <a:ext cx="14706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baseline="47222" sz="1500" spc="104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 spc="5">
                <a:latin typeface="Cambria Math"/>
                <a:cs typeface="Cambria Math"/>
              </a:rPr>
              <a:t>ln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𝑥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7630" y="2443288"/>
            <a:ext cx="4547870" cy="514984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243840">
              <a:lnSpc>
                <a:spcPct val="100000"/>
              </a:lnSpc>
              <a:spcBef>
                <a:spcPts val="500"/>
              </a:spcBef>
              <a:tabLst>
                <a:tab pos="537845" algn="l"/>
              </a:tabLst>
            </a:pPr>
            <a:r>
              <a:rPr dirty="0" sz="1000" spc="55">
                <a:latin typeface="Cambria Math"/>
                <a:cs typeface="Cambria Math"/>
              </a:rPr>
              <a:t>𝑥	</a:t>
            </a:r>
            <a:r>
              <a:rPr dirty="0" sz="1000" spc="50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400">
                <a:latin typeface="Times New Roman"/>
                <a:cs typeface="Times New Roman"/>
              </a:rPr>
              <a:t>4- </a:t>
            </a:r>
            <a:r>
              <a:rPr dirty="0" baseline="1984" sz="2100" spc="7">
                <a:latin typeface="Cambria Math"/>
                <a:cs typeface="Cambria Math"/>
              </a:rPr>
              <a:t>[</a:t>
            </a:r>
            <a:r>
              <a:rPr dirty="0" sz="1400" spc="5">
                <a:latin typeface="Cambria Math"/>
                <a:cs typeface="Cambria Math"/>
              </a:rPr>
              <a:t>cos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𝜃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+ 2𝑟 </a:t>
            </a:r>
            <a:r>
              <a:rPr dirty="0" sz="1400" spc="10">
                <a:latin typeface="Cambria Math"/>
                <a:cs typeface="Cambria Math"/>
              </a:rPr>
              <a:t>sin</a:t>
            </a:r>
            <a:r>
              <a:rPr dirty="0" baseline="27777" sz="1500" spc="15">
                <a:latin typeface="Cambria Math"/>
                <a:cs typeface="Cambria Math"/>
              </a:rPr>
              <a:t>2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𝜃</a:t>
            </a:r>
            <a:r>
              <a:rPr dirty="0" baseline="1984" sz="2100" spc="15">
                <a:latin typeface="Cambria Math"/>
                <a:cs typeface="Cambria Math"/>
              </a:rPr>
              <a:t>)]</a:t>
            </a:r>
            <a:r>
              <a:rPr dirty="0" sz="1400" spc="10">
                <a:latin typeface="Cambria Math"/>
                <a:cs typeface="Cambria Math"/>
              </a:rPr>
              <a:t>𝑑𝑟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𝑟𝑠𝑖𝑛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𝜃</a:t>
            </a:r>
            <a:r>
              <a:rPr dirty="0" baseline="1984" sz="2100" spc="7">
                <a:latin typeface="Cambria Math"/>
                <a:cs typeface="Cambria Math"/>
              </a:rPr>
              <a:t>)(</a:t>
            </a:r>
            <a:r>
              <a:rPr dirty="0" sz="1400" spc="5">
                <a:latin typeface="Cambria Math"/>
                <a:cs typeface="Cambria Math"/>
              </a:rPr>
              <a:t>2𝑟𝑐𝑜𝑠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𝜃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− 1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𝑑𝜃 =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7630" y="3055366"/>
            <a:ext cx="15519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5- </a:t>
            </a:r>
            <a:r>
              <a:rPr dirty="0" sz="1400" spc="-20">
                <a:latin typeface="Cambria Math"/>
                <a:cs typeface="Cambria Math"/>
              </a:rPr>
              <a:t>𝑥̅ </a:t>
            </a:r>
            <a:r>
              <a:rPr dirty="0" sz="1400">
                <a:latin typeface="Cambria Math"/>
                <a:cs typeface="Cambria Math"/>
              </a:rPr>
              <a:t>+ x </a:t>
            </a:r>
            <a:r>
              <a:rPr dirty="0" sz="1400" spc="35">
                <a:latin typeface="Cambria Math"/>
                <a:cs typeface="Cambria Math"/>
              </a:rPr>
              <a:t>𝑠𝑒𝑐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r>
              <a:rPr dirty="0" sz="1400" spc="35">
                <a:latin typeface="Cambria Math"/>
                <a:cs typeface="Cambria Math"/>
              </a:rPr>
              <a:t>(𝑦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r>
              <a:rPr dirty="0" sz="1400" spc="35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54807" y="3002025"/>
            <a:ext cx="1060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>
                <a:latin typeface="Cambria Math"/>
                <a:cs typeface="Cambria Math"/>
              </a:rPr>
              <a:t>𝑦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33826" y="3197098"/>
            <a:ext cx="552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0">
                <a:latin typeface="Cambria Math"/>
                <a:cs typeface="Cambria Math"/>
              </a:rPr>
              <a:t>𝑐</a:t>
            </a:r>
            <a:r>
              <a:rPr dirty="0" sz="1000" spc="100">
                <a:latin typeface="Cambria Math"/>
                <a:cs typeface="Cambria Math"/>
              </a:rPr>
              <a:t>𝑜</a:t>
            </a:r>
            <a:r>
              <a:rPr dirty="0" sz="1000" spc="70">
                <a:latin typeface="Cambria Math"/>
                <a:cs typeface="Cambria Math"/>
              </a:rPr>
              <a:t>𝑠</a:t>
            </a:r>
            <a:r>
              <a:rPr dirty="0" baseline="20833" sz="1200" spc="104">
                <a:latin typeface="Cambria Math"/>
                <a:cs typeface="Cambria Math"/>
              </a:rPr>
              <a:t>2</a:t>
            </a:r>
            <a:r>
              <a:rPr dirty="0" sz="1000">
                <a:latin typeface="Cambria Math"/>
                <a:cs typeface="Cambria Math"/>
              </a:rPr>
              <a:t>(</a:t>
            </a:r>
            <a:r>
              <a:rPr dirty="0" sz="1000" spc="165">
                <a:latin typeface="Cambria Math"/>
                <a:cs typeface="Cambria Math"/>
              </a:rPr>
              <a:t>𝑦</a:t>
            </a:r>
            <a:r>
              <a:rPr dirty="0" baseline="20833" sz="1200" spc="104">
                <a:latin typeface="Cambria Math"/>
                <a:cs typeface="Cambria Math"/>
              </a:rPr>
              <a:t>2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46526" y="3196081"/>
            <a:ext cx="527685" cy="0"/>
          </a:xfrm>
          <a:custGeom>
            <a:avLst/>
            <a:gdLst/>
            <a:ahLst/>
            <a:cxnLst/>
            <a:rect l="l" t="t" r="r" b="b"/>
            <a:pathLst>
              <a:path w="527685" h="0">
                <a:moveTo>
                  <a:pt x="0" y="0"/>
                </a:moveTo>
                <a:lnTo>
                  <a:pt x="5273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57630" y="3448938"/>
            <a:ext cx="31610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6- </a:t>
            </a:r>
            <a:r>
              <a:rPr dirty="0" sz="1400" spc="-310">
                <a:latin typeface="Cambria Math"/>
                <a:cs typeface="Cambria Math"/>
              </a:rPr>
              <a:t>𝑦̅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y </a:t>
            </a:r>
            <a:r>
              <a:rPr dirty="0" sz="1400" spc="5">
                <a:latin typeface="Cambria Math"/>
                <a:cs typeface="Cambria Math"/>
              </a:rPr>
              <a:t>sin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𝑥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40">
                <a:latin typeface="Cambria Math"/>
                <a:cs typeface="Cambria Math"/>
              </a:rPr>
              <a:t>𝑦</a:t>
            </a:r>
            <a:r>
              <a:rPr dirty="0" baseline="27777" sz="1500" spc="60">
                <a:latin typeface="Cambria Math"/>
                <a:cs typeface="Cambria Math"/>
              </a:rPr>
              <a:t>3 </a:t>
            </a:r>
            <a:r>
              <a:rPr dirty="0" sz="1400" spc="5">
                <a:latin typeface="Cambria Math"/>
                <a:cs typeface="Cambria Math"/>
              </a:rPr>
              <a:t>sin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𝑥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 spc="-5">
                <a:latin typeface="Cambria Math"/>
                <a:cs typeface="Cambria Math"/>
              </a:rPr>
              <a:t>𝑓𝑜𝑟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0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7630" y="3813174"/>
            <a:ext cx="28524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7- </a:t>
            </a:r>
            <a:r>
              <a:rPr dirty="0" sz="1400" spc="-310">
                <a:latin typeface="Cambria Math"/>
                <a:cs typeface="Cambria Math"/>
              </a:rPr>
              <a:t>𝑦̅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sin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 x </a:t>
            </a:r>
            <a:r>
              <a:rPr dirty="0" sz="1400" spc="-5">
                <a:latin typeface="Cambria Math"/>
                <a:cs typeface="Cambria Math"/>
              </a:rPr>
              <a:t>tan (y) </a:t>
            </a:r>
            <a:r>
              <a:rPr dirty="0" sz="1400">
                <a:latin typeface="Cambria Math"/>
                <a:cs typeface="Cambria Math"/>
              </a:rPr>
              <a:t>sin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60">
                <a:latin typeface="Cambria Math"/>
                <a:cs typeface="Cambria Math"/>
              </a:rPr>
              <a:t>sec(𝑦)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12413" y="395389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7630" y="3893947"/>
            <a:ext cx="4754245" cy="5264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531495">
              <a:lnSpc>
                <a:spcPct val="100000"/>
              </a:lnSpc>
              <a:spcBef>
                <a:spcPts val="95"/>
              </a:spcBef>
            </a:pPr>
            <a:r>
              <a:rPr dirty="0" baseline="-30555" sz="1500" spc="120">
                <a:latin typeface="Cambria Math"/>
                <a:cs typeface="Cambria Math"/>
              </a:rPr>
              <a:t>𝑒</a:t>
            </a:r>
            <a:r>
              <a:rPr dirty="0" baseline="-17361" sz="1200" spc="120">
                <a:latin typeface="Cambria Math"/>
                <a:cs typeface="Cambria Math"/>
              </a:rPr>
              <a:t>x</a:t>
            </a:r>
            <a:r>
              <a:rPr dirty="0" sz="800" spc="80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1400">
                <a:latin typeface="Times New Roman"/>
                <a:cs typeface="Times New Roman"/>
              </a:rPr>
              <a:t>8- For </a:t>
            </a:r>
            <a:r>
              <a:rPr dirty="0" sz="1400" spc="-5">
                <a:latin typeface="Times New Roman"/>
                <a:cs typeface="Times New Roman"/>
              </a:rPr>
              <a:t>the following electrical </a:t>
            </a:r>
            <a:r>
              <a:rPr dirty="0" sz="1400">
                <a:latin typeface="Times New Roman"/>
                <a:cs typeface="Times New Roman"/>
              </a:rPr>
              <a:t>cct., </a:t>
            </a:r>
            <a:r>
              <a:rPr dirty="0" sz="1400" spc="-5">
                <a:latin typeface="Times New Roman"/>
                <a:cs typeface="Times New Roman"/>
              </a:rPr>
              <a:t>find the current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each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branch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57630" y="5988786"/>
            <a:ext cx="4555490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2943860">
              <a:lnSpc>
                <a:spcPct val="100000"/>
              </a:lnSpc>
              <a:spcBef>
                <a:spcPts val="600"/>
              </a:spcBef>
            </a:pPr>
            <a:r>
              <a:rPr dirty="0" sz="1400" spc="-5" b="1">
                <a:latin typeface="Times New Roman"/>
                <a:cs typeface="Times New Roman"/>
              </a:rPr>
              <a:t>V=cos(t)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>
                <a:latin typeface="Times New Roman"/>
                <a:cs typeface="Times New Roman"/>
              </a:rPr>
              <a:t>9- </a:t>
            </a:r>
            <a:r>
              <a:rPr dirty="0" sz="1400" spc="-5">
                <a:latin typeface="Times New Roman"/>
                <a:cs typeface="Times New Roman"/>
              </a:rPr>
              <a:t>Solve the following differential equation </a:t>
            </a:r>
            <a:r>
              <a:rPr dirty="0" sz="1400" spc="-310">
                <a:latin typeface="Cambria Math"/>
                <a:cs typeface="Cambria Math"/>
              </a:rPr>
              <a:t>𝑦̿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310">
                <a:latin typeface="Cambria Math"/>
                <a:cs typeface="Cambria Math"/>
              </a:rPr>
              <a:t>𝑦̅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sinh(2𝑥)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35446" y="5332602"/>
            <a:ext cx="2260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𝑹</a:t>
            </a:r>
            <a:r>
              <a:rPr dirty="0" baseline="-16666" sz="1500" spc="-7">
                <a:latin typeface="Cambria Math"/>
                <a:cs typeface="Cambria Math"/>
              </a:rPr>
              <a:t>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15182" y="4674234"/>
            <a:ext cx="154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90313" y="5471286"/>
            <a:ext cx="2260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𝑹</a:t>
            </a:r>
            <a:r>
              <a:rPr dirty="0" baseline="-16666" sz="1500" spc="-7">
                <a:latin typeface="Cambria Math"/>
                <a:cs typeface="Cambria Math"/>
              </a:rPr>
              <a:t>𝟏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90925" y="5214619"/>
            <a:ext cx="480695" cy="76200"/>
          </a:xfrm>
          <a:custGeom>
            <a:avLst/>
            <a:gdLst/>
            <a:ahLst/>
            <a:cxnLst/>
            <a:rect l="l" t="t" r="r" b="b"/>
            <a:pathLst>
              <a:path w="480695" h="76200">
                <a:moveTo>
                  <a:pt x="404495" y="0"/>
                </a:moveTo>
                <a:lnTo>
                  <a:pt x="404495" y="76200"/>
                </a:lnTo>
                <a:lnTo>
                  <a:pt x="467995" y="44450"/>
                </a:lnTo>
                <a:lnTo>
                  <a:pt x="417195" y="44450"/>
                </a:lnTo>
                <a:lnTo>
                  <a:pt x="417195" y="31750"/>
                </a:lnTo>
                <a:lnTo>
                  <a:pt x="467995" y="31750"/>
                </a:lnTo>
                <a:lnTo>
                  <a:pt x="404495" y="0"/>
                </a:lnTo>
                <a:close/>
              </a:path>
              <a:path w="480695" h="76200">
                <a:moveTo>
                  <a:pt x="40449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04495" y="44450"/>
                </a:lnTo>
                <a:lnTo>
                  <a:pt x="404495" y="31750"/>
                </a:lnTo>
                <a:close/>
              </a:path>
              <a:path w="480695" h="76200">
                <a:moveTo>
                  <a:pt x="467995" y="31750"/>
                </a:moveTo>
                <a:lnTo>
                  <a:pt x="417195" y="31750"/>
                </a:lnTo>
                <a:lnTo>
                  <a:pt x="417195" y="44450"/>
                </a:lnTo>
                <a:lnTo>
                  <a:pt x="467995" y="44450"/>
                </a:lnTo>
                <a:lnTo>
                  <a:pt x="480695" y="38100"/>
                </a:lnTo>
                <a:lnTo>
                  <a:pt x="46799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90925" y="5252719"/>
            <a:ext cx="0" cy="408940"/>
          </a:xfrm>
          <a:custGeom>
            <a:avLst/>
            <a:gdLst/>
            <a:ahLst/>
            <a:cxnLst/>
            <a:rect l="l" t="t" r="r" b="b"/>
            <a:pathLst>
              <a:path w="0" h="408939">
                <a:moveTo>
                  <a:pt x="0" y="0"/>
                </a:moveTo>
                <a:lnTo>
                  <a:pt x="0" y="4089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96004" y="5657214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 h="0">
                <a:moveTo>
                  <a:pt x="40894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798189" y="5347842"/>
            <a:ext cx="1670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𝒊</a:t>
            </a:r>
            <a:r>
              <a:rPr dirty="0" baseline="-16666" sz="1500" spc="-7">
                <a:latin typeface="Cambria Math"/>
                <a:cs typeface="Cambria Math"/>
              </a:rPr>
              <a:t>𝟏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185920" y="5735954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144144" y="0"/>
                </a:moveTo>
                <a:lnTo>
                  <a:pt x="98576" y="7346"/>
                </a:lnTo>
                <a:lnTo>
                  <a:pt x="59006" y="27805"/>
                </a:lnTo>
                <a:lnTo>
                  <a:pt x="27805" y="59006"/>
                </a:lnTo>
                <a:lnTo>
                  <a:pt x="7346" y="98576"/>
                </a:lnTo>
                <a:lnTo>
                  <a:pt x="0" y="144144"/>
                </a:lnTo>
                <a:lnTo>
                  <a:pt x="7346" y="189713"/>
                </a:lnTo>
                <a:lnTo>
                  <a:pt x="27805" y="229283"/>
                </a:lnTo>
                <a:lnTo>
                  <a:pt x="59006" y="260484"/>
                </a:lnTo>
                <a:lnTo>
                  <a:pt x="98576" y="280943"/>
                </a:lnTo>
                <a:lnTo>
                  <a:pt x="144144" y="288289"/>
                </a:lnTo>
                <a:lnTo>
                  <a:pt x="189713" y="280943"/>
                </a:lnTo>
                <a:lnTo>
                  <a:pt x="229283" y="260484"/>
                </a:lnTo>
                <a:lnTo>
                  <a:pt x="260484" y="229283"/>
                </a:lnTo>
                <a:lnTo>
                  <a:pt x="280943" y="189713"/>
                </a:lnTo>
                <a:lnTo>
                  <a:pt x="288289" y="144144"/>
                </a:lnTo>
                <a:lnTo>
                  <a:pt x="280943" y="98576"/>
                </a:lnTo>
                <a:lnTo>
                  <a:pt x="260484" y="59006"/>
                </a:lnTo>
                <a:lnTo>
                  <a:pt x="229283" y="27805"/>
                </a:lnTo>
                <a:lnTo>
                  <a:pt x="189713" y="7346"/>
                </a:lnTo>
                <a:lnTo>
                  <a:pt x="144144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98800" y="4866639"/>
            <a:ext cx="0" cy="436880"/>
          </a:xfrm>
          <a:custGeom>
            <a:avLst/>
            <a:gdLst/>
            <a:ahLst/>
            <a:cxnLst/>
            <a:rect l="l" t="t" r="r" b="b"/>
            <a:pathLst>
              <a:path w="0" h="436879">
                <a:moveTo>
                  <a:pt x="0" y="0"/>
                </a:moveTo>
                <a:lnTo>
                  <a:pt x="0" y="43688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176904" y="4884419"/>
            <a:ext cx="55880" cy="419100"/>
          </a:xfrm>
          <a:custGeom>
            <a:avLst/>
            <a:gdLst/>
            <a:ahLst/>
            <a:cxnLst/>
            <a:rect l="l" t="t" r="r" b="b"/>
            <a:pathLst>
              <a:path w="55880" h="419100">
                <a:moveTo>
                  <a:pt x="55880" y="0"/>
                </a:moveTo>
                <a:lnTo>
                  <a:pt x="35254" y="54592"/>
                </a:lnTo>
                <a:lnTo>
                  <a:pt x="17367" y="108981"/>
                </a:lnTo>
                <a:lnTo>
                  <a:pt x="4766" y="162823"/>
                </a:lnTo>
                <a:lnTo>
                  <a:pt x="0" y="215773"/>
                </a:lnTo>
                <a:lnTo>
                  <a:pt x="7409" y="272278"/>
                </a:lnTo>
                <a:lnTo>
                  <a:pt x="24415" y="331009"/>
                </a:lnTo>
                <a:lnTo>
                  <a:pt x="43183" y="382954"/>
                </a:lnTo>
                <a:lnTo>
                  <a:pt x="55880" y="4191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25515" y="5265419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5">
                <a:moveTo>
                  <a:pt x="0" y="0"/>
                </a:moveTo>
                <a:lnTo>
                  <a:pt x="123825" y="768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025515" y="5341619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25515" y="5436869"/>
            <a:ext cx="123825" cy="47625"/>
          </a:xfrm>
          <a:custGeom>
            <a:avLst/>
            <a:gdLst/>
            <a:ahLst/>
            <a:cxnLst/>
            <a:rect l="l" t="t" r="r" b="b"/>
            <a:pathLst>
              <a:path w="123825" h="47625">
                <a:moveTo>
                  <a:pt x="0" y="0"/>
                </a:moveTo>
                <a:lnTo>
                  <a:pt x="123825" y="47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025515" y="5484494"/>
            <a:ext cx="123825" cy="104775"/>
          </a:xfrm>
          <a:custGeom>
            <a:avLst/>
            <a:gdLst/>
            <a:ahLst/>
            <a:cxnLst/>
            <a:rect l="l" t="t" r="r" b="b"/>
            <a:pathLst>
              <a:path w="123825" h="104775">
                <a:moveTo>
                  <a:pt x="123825" y="0"/>
                </a:moveTo>
                <a:lnTo>
                  <a:pt x="0" y="104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25515" y="5579744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5">
                <a:moveTo>
                  <a:pt x="0" y="0"/>
                </a:moveTo>
                <a:lnTo>
                  <a:pt x="123825" y="768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025515" y="5655944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025515" y="5113019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025515" y="5741669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998209" y="583183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35940" y="0"/>
                </a:moveTo>
                <a:lnTo>
                  <a:pt x="21913" y="2811"/>
                </a:lnTo>
                <a:lnTo>
                  <a:pt x="10493" y="10493"/>
                </a:lnTo>
                <a:lnTo>
                  <a:pt x="2811" y="21913"/>
                </a:lnTo>
                <a:lnTo>
                  <a:pt x="0" y="35941"/>
                </a:lnTo>
                <a:lnTo>
                  <a:pt x="2811" y="49895"/>
                </a:lnTo>
                <a:lnTo>
                  <a:pt x="10493" y="61277"/>
                </a:lnTo>
                <a:lnTo>
                  <a:pt x="21913" y="68945"/>
                </a:lnTo>
                <a:lnTo>
                  <a:pt x="35940" y="71755"/>
                </a:lnTo>
                <a:lnTo>
                  <a:pt x="49895" y="68945"/>
                </a:lnTo>
                <a:lnTo>
                  <a:pt x="61277" y="61277"/>
                </a:lnTo>
                <a:lnTo>
                  <a:pt x="68945" y="49895"/>
                </a:lnTo>
                <a:lnTo>
                  <a:pt x="71754" y="35941"/>
                </a:lnTo>
                <a:lnTo>
                  <a:pt x="68945" y="21913"/>
                </a:lnTo>
                <a:lnTo>
                  <a:pt x="61277" y="10493"/>
                </a:lnTo>
                <a:lnTo>
                  <a:pt x="49895" y="2811"/>
                </a:lnTo>
                <a:lnTo>
                  <a:pt x="35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998209" y="583183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71754" y="35941"/>
                </a:moveTo>
                <a:lnTo>
                  <a:pt x="68945" y="21913"/>
                </a:lnTo>
                <a:lnTo>
                  <a:pt x="61277" y="10493"/>
                </a:lnTo>
                <a:lnTo>
                  <a:pt x="49895" y="2811"/>
                </a:lnTo>
                <a:lnTo>
                  <a:pt x="35940" y="0"/>
                </a:lnTo>
                <a:lnTo>
                  <a:pt x="21913" y="2811"/>
                </a:lnTo>
                <a:lnTo>
                  <a:pt x="10493" y="10493"/>
                </a:lnTo>
                <a:lnTo>
                  <a:pt x="2811" y="21913"/>
                </a:lnTo>
                <a:lnTo>
                  <a:pt x="0" y="35941"/>
                </a:lnTo>
                <a:lnTo>
                  <a:pt x="2811" y="49895"/>
                </a:lnTo>
                <a:lnTo>
                  <a:pt x="10493" y="61277"/>
                </a:lnTo>
                <a:lnTo>
                  <a:pt x="21913" y="68945"/>
                </a:lnTo>
                <a:lnTo>
                  <a:pt x="35940" y="71755"/>
                </a:lnTo>
                <a:lnTo>
                  <a:pt x="49895" y="68945"/>
                </a:lnTo>
                <a:lnTo>
                  <a:pt x="61277" y="61277"/>
                </a:lnTo>
                <a:lnTo>
                  <a:pt x="68945" y="49895"/>
                </a:lnTo>
                <a:lnTo>
                  <a:pt x="71754" y="3594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998209" y="5079364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35940" y="0"/>
                </a:moveTo>
                <a:lnTo>
                  <a:pt x="21913" y="2811"/>
                </a:lnTo>
                <a:lnTo>
                  <a:pt x="10493" y="10493"/>
                </a:lnTo>
                <a:lnTo>
                  <a:pt x="2811" y="21913"/>
                </a:lnTo>
                <a:lnTo>
                  <a:pt x="0" y="35941"/>
                </a:lnTo>
                <a:lnTo>
                  <a:pt x="2811" y="49895"/>
                </a:lnTo>
                <a:lnTo>
                  <a:pt x="10493" y="61277"/>
                </a:lnTo>
                <a:lnTo>
                  <a:pt x="21913" y="68945"/>
                </a:lnTo>
                <a:lnTo>
                  <a:pt x="35940" y="71755"/>
                </a:lnTo>
                <a:lnTo>
                  <a:pt x="49895" y="68945"/>
                </a:lnTo>
                <a:lnTo>
                  <a:pt x="61277" y="61277"/>
                </a:lnTo>
                <a:lnTo>
                  <a:pt x="68945" y="49895"/>
                </a:lnTo>
                <a:lnTo>
                  <a:pt x="71754" y="35941"/>
                </a:lnTo>
                <a:lnTo>
                  <a:pt x="68945" y="21913"/>
                </a:lnTo>
                <a:lnTo>
                  <a:pt x="61277" y="10493"/>
                </a:lnTo>
                <a:lnTo>
                  <a:pt x="49895" y="2811"/>
                </a:lnTo>
                <a:lnTo>
                  <a:pt x="35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998209" y="5079364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71754" y="35941"/>
                </a:moveTo>
                <a:lnTo>
                  <a:pt x="68945" y="21913"/>
                </a:lnTo>
                <a:lnTo>
                  <a:pt x="61277" y="10493"/>
                </a:lnTo>
                <a:lnTo>
                  <a:pt x="49895" y="2811"/>
                </a:lnTo>
                <a:lnTo>
                  <a:pt x="35940" y="0"/>
                </a:lnTo>
                <a:lnTo>
                  <a:pt x="21913" y="2811"/>
                </a:lnTo>
                <a:lnTo>
                  <a:pt x="10493" y="10493"/>
                </a:lnTo>
                <a:lnTo>
                  <a:pt x="2811" y="21913"/>
                </a:lnTo>
                <a:lnTo>
                  <a:pt x="0" y="35941"/>
                </a:lnTo>
                <a:lnTo>
                  <a:pt x="2811" y="49895"/>
                </a:lnTo>
                <a:lnTo>
                  <a:pt x="10493" y="61277"/>
                </a:lnTo>
                <a:lnTo>
                  <a:pt x="21913" y="68945"/>
                </a:lnTo>
                <a:lnTo>
                  <a:pt x="35940" y="71755"/>
                </a:lnTo>
                <a:lnTo>
                  <a:pt x="49895" y="68945"/>
                </a:lnTo>
                <a:lnTo>
                  <a:pt x="61277" y="61277"/>
                </a:lnTo>
                <a:lnTo>
                  <a:pt x="68945" y="49895"/>
                </a:lnTo>
                <a:lnTo>
                  <a:pt x="71754" y="3594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371465" y="5106034"/>
            <a:ext cx="653415" cy="0"/>
          </a:xfrm>
          <a:custGeom>
            <a:avLst/>
            <a:gdLst/>
            <a:ahLst/>
            <a:cxnLst/>
            <a:rect l="l" t="t" r="r" b="b"/>
            <a:pathLst>
              <a:path w="653414" h="0">
                <a:moveTo>
                  <a:pt x="0" y="0"/>
                </a:moveTo>
                <a:lnTo>
                  <a:pt x="65341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474209" y="5885179"/>
            <a:ext cx="1533525" cy="0"/>
          </a:xfrm>
          <a:custGeom>
            <a:avLst/>
            <a:gdLst/>
            <a:ahLst/>
            <a:cxnLst/>
            <a:rect l="l" t="t" r="r" b="b"/>
            <a:pathLst>
              <a:path w="1533525" h="0">
                <a:moveTo>
                  <a:pt x="0" y="0"/>
                </a:moveTo>
                <a:lnTo>
                  <a:pt x="15335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194685" y="5088254"/>
            <a:ext cx="2263140" cy="15240"/>
          </a:xfrm>
          <a:custGeom>
            <a:avLst/>
            <a:gdLst/>
            <a:ahLst/>
            <a:cxnLst/>
            <a:rect l="l" t="t" r="r" b="b"/>
            <a:pathLst>
              <a:path w="2263140" h="15239">
                <a:moveTo>
                  <a:pt x="0" y="0"/>
                </a:moveTo>
                <a:lnTo>
                  <a:pt x="2263140" y="152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445385" y="5078729"/>
            <a:ext cx="653415" cy="0"/>
          </a:xfrm>
          <a:custGeom>
            <a:avLst/>
            <a:gdLst/>
            <a:ahLst/>
            <a:cxnLst/>
            <a:rect l="l" t="t" r="r" b="b"/>
            <a:pathLst>
              <a:path w="653414" h="0">
                <a:moveTo>
                  <a:pt x="0" y="0"/>
                </a:moveTo>
                <a:lnTo>
                  <a:pt x="65341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445385" y="5079364"/>
            <a:ext cx="635" cy="824230"/>
          </a:xfrm>
          <a:custGeom>
            <a:avLst/>
            <a:gdLst/>
            <a:ahLst/>
            <a:cxnLst/>
            <a:rect l="l" t="t" r="r" b="b"/>
            <a:pathLst>
              <a:path w="635" h="824229">
                <a:moveTo>
                  <a:pt x="634" y="0"/>
                </a:moveTo>
                <a:lnTo>
                  <a:pt x="0" y="82423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445385" y="5885179"/>
            <a:ext cx="1740535" cy="0"/>
          </a:xfrm>
          <a:custGeom>
            <a:avLst/>
            <a:gdLst/>
            <a:ahLst/>
            <a:cxnLst/>
            <a:rect l="l" t="t" r="r" b="b"/>
            <a:pathLst>
              <a:path w="1740535" h="0">
                <a:moveTo>
                  <a:pt x="0" y="0"/>
                </a:moveTo>
                <a:lnTo>
                  <a:pt x="17405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118100" y="5270499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5">
                <a:moveTo>
                  <a:pt x="0" y="0"/>
                </a:moveTo>
                <a:lnTo>
                  <a:pt x="123825" y="768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118100" y="5346699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118100" y="5441949"/>
            <a:ext cx="123825" cy="47625"/>
          </a:xfrm>
          <a:custGeom>
            <a:avLst/>
            <a:gdLst/>
            <a:ahLst/>
            <a:cxnLst/>
            <a:rect l="l" t="t" r="r" b="b"/>
            <a:pathLst>
              <a:path w="123825" h="47625">
                <a:moveTo>
                  <a:pt x="0" y="0"/>
                </a:moveTo>
                <a:lnTo>
                  <a:pt x="123825" y="476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118100" y="5489574"/>
            <a:ext cx="123825" cy="104775"/>
          </a:xfrm>
          <a:custGeom>
            <a:avLst/>
            <a:gdLst/>
            <a:ahLst/>
            <a:cxnLst/>
            <a:rect l="l" t="t" r="r" b="b"/>
            <a:pathLst>
              <a:path w="123825" h="104775">
                <a:moveTo>
                  <a:pt x="123825" y="0"/>
                </a:moveTo>
                <a:lnTo>
                  <a:pt x="0" y="104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118100" y="5584824"/>
            <a:ext cx="123825" cy="76835"/>
          </a:xfrm>
          <a:custGeom>
            <a:avLst/>
            <a:gdLst/>
            <a:ahLst/>
            <a:cxnLst/>
            <a:rect l="l" t="t" r="r" b="b"/>
            <a:pathLst>
              <a:path w="123825" h="76835">
                <a:moveTo>
                  <a:pt x="0" y="0"/>
                </a:moveTo>
                <a:lnTo>
                  <a:pt x="123825" y="768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118100" y="5661024"/>
            <a:ext cx="123825" cy="95250"/>
          </a:xfrm>
          <a:custGeom>
            <a:avLst/>
            <a:gdLst/>
            <a:ahLst/>
            <a:cxnLst/>
            <a:rect l="l" t="t" r="r" b="b"/>
            <a:pathLst>
              <a:path w="123825" h="95250">
                <a:moveTo>
                  <a:pt x="123825" y="0"/>
                </a:moveTo>
                <a:lnTo>
                  <a:pt x="0" y="95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118100" y="5118099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118100" y="5746749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090795" y="583691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35813" y="0"/>
                </a:move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3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3" y="71754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4" y="35813"/>
                </a:ln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090795" y="5836919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71754" y="35813"/>
                </a:move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3" y="0"/>
                </a:ln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3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3" y="71754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4" y="3581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090795" y="5084444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35813" y="0"/>
                </a:move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3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3" y="71754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4" y="35813"/>
                </a:ln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090795" y="5084444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71754" y="35813"/>
                </a:moveTo>
                <a:lnTo>
                  <a:pt x="68943" y="21859"/>
                </a:lnTo>
                <a:lnTo>
                  <a:pt x="61261" y="10477"/>
                </a:lnTo>
                <a:lnTo>
                  <a:pt x="49841" y="2809"/>
                </a:lnTo>
                <a:lnTo>
                  <a:pt x="35813" y="0"/>
                </a:ln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3"/>
                </a:lnTo>
                <a:lnTo>
                  <a:pt x="2809" y="49841"/>
                </a:lnTo>
                <a:lnTo>
                  <a:pt x="10477" y="61261"/>
                </a:lnTo>
                <a:lnTo>
                  <a:pt x="21859" y="68943"/>
                </a:lnTo>
                <a:lnTo>
                  <a:pt x="35813" y="71754"/>
                </a:lnTo>
                <a:lnTo>
                  <a:pt x="49841" y="68943"/>
                </a:lnTo>
                <a:lnTo>
                  <a:pt x="61261" y="61261"/>
                </a:lnTo>
                <a:lnTo>
                  <a:pt x="68943" y="49841"/>
                </a:lnTo>
                <a:lnTo>
                  <a:pt x="71754" y="3581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371465" y="5285104"/>
            <a:ext cx="480695" cy="76200"/>
          </a:xfrm>
          <a:custGeom>
            <a:avLst/>
            <a:gdLst/>
            <a:ahLst/>
            <a:cxnLst/>
            <a:rect l="l" t="t" r="r" b="b"/>
            <a:pathLst>
              <a:path w="480695" h="76200">
                <a:moveTo>
                  <a:pt x="404495" y="0"/>
                </a:moveTo>
                <a:lnTo>
                  <a:pt x="404495" y="76200"/>
                </a:lnTo>
                <a:lnTo>
                  <a:pt x="467995" y="44450"/>
                </a:lnTo>
                <a:lnTo>
                  <a:pt x="417195" y="44450"/>
                </a:lnTo>
                <a:lnTo>
                  <a:pt x="417195" y="31750"/>
                </a:lnTo>
                <a:lnTo>
                  <a:pt x="467995" y="31750"/>
                </a:lnTo>
                <a:lnTo>
                  <a:pt x="404495" y="0"/>
                </a:lnTo>
                <a:close/>
              </a:path>
              <a:path w="480695" h="76200">
                <a:moveTo>
                  <a:pt x="40449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04495" y="44450"/>
                </a:lnTo>
                <a:lnTo>
                  <a:pt x="404495" y="31750"/>
                </a:lnTo>
                <a:close/>
              </a:path>
              <a:path w="480695" h="76200">
                <a:moveTo>
                  <a:pt x="467995" y="31750"/>
                </a:moveTo>
                <a:lnTo>
                  <a:pt x="417195" y="31750"/>
                </a:lnTo>
                <a:lnTo>
                  <a:pt x="417195" y="44450"/>
                </a:lnTo>
                <a:lnTo>
                  <a:pt x="467995" y="44450"/>
                </a:lnTo>
                <a:lnTo>
                  <a:pt x="480695" y="38100"/>
                </a:lnTo>
                <a:lnTo>
                  <a:pt x="46799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371465" y="5323204"/>
            <a:ext cx="0" cy="408940"/>
          </a:xfrm>
          <a:custGeom>
            <a:avLst/>
            <a:gdLst/>
            <a:ahLst/>
            <a:cxnLst/>
            <a:rect l="l" t="t" r="r" b="b"/>
            <a:pathLst>
              <a:path w="0" h="408939">
                <a:moveTo>
                  <a:pt x="0" y="0"/>
                </a:moveTo>
                <a:lnTo>
                  <a:pt x="0" y="4089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376545" y="5727699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 h="0">
                <a:moveTo>
                  <a:pt x="40893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5580126" y="5419470"/>
            <a:ext cx="1670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𝒊</a:t>
            </a:r>
            <a:r>
              <a:rPr dirty="0" baseline="-16666" sz="1500" spc="-7">
                <a:latin typeface="Cambria Math"/>
                <a:cs typeface="Cambria Math"/>
              </a:rPr>
              <a:t>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1205839"/>
            <a:ext cx="5297805" cy="156464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830"/>
              </a:spcBef>
            </a:pPr>
            <a:r>
              <a:rPr dirty="0" sz="1400" b="1">
                <a:latin typeface="Times New Roman"/>
                <a:cs typeface="Times New Roman"/>
              </a:rPr>
              <a:t>2- </a:t>
            </a:r>
            <a:r>
              <a:rPr dirty="0" sz="1400" spc="-5" b="1">
                <a:latin typeface="Times New Roman"/>
                <a:cs typeface="Times New Roman"/>
              </a:rPr>
              <a:t>Homogeneous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D.E.</a:t>
            </a:r>
            <a:endParaRPr sz="1400">
              <a:latin typeface="Times New Roman"/>
              <a:cs typeface="Times New Roman"/>
            </a:endParaRPr>
          </a:p>
          <a:p>
            <a:pPr marL="12700" marR="5080" indent="220345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The differential equation is called homogeneous and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solved in  this way </a:t>
            </a:r>
            <a:r>
              <a:rPr dirty="0" sz="1400">
                <a:latin typeface="Times New Roman"/>
                <a:cs typeface="Times New Roman"/>
              </a:rPr>
              <a:t>if it </a:t>
            </a:r>
            <a:r>
              <a:rPr dirty="0" sz="1400" spc="-5">
                <a:latin typeface="Times New Roman"/>
                <a:cs typeface="Times New Roman"/>
              </a:rPr>
              <a:t>satisfies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following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condition:</a:t>
            </a:r>
            <a:endParaRPr sz="1400">
              <a:latin typeface="Times New Roman"/>
              <a:cs typeface="Times New Roman"/>
            </a:endParaRPr>
          </a:p>
          <a:p>
            <a:pPr marL="12700" marR="1779905">
              <a:lnSpc>
                <a:spcPts val="2450"/>
              </a:lnSpc>
              <a:spcBef>
                <a:spcPts val="195"/>
              </a:spcBef>
              <a:tabLst>
                <a:tab pos="2675255" algn="l"/>
              </a:tabLst>
            </a:pPr>
            <a:r>
              <a:rPr dirty="0" sz="1400" spc="10">
                <a:latin typeface="Cambria Math"/>
                <a:cs typeface="Cambria Math"/>
              </a:rPr>
              <a:t>𝑓(</a:t>
            </a:r>
            <a:r>
              <a:rPr dirty="0" sz="1200" spc="10">
                <a:latin typeface="Cambria Math"/>
                <a:cs typeface="Cambria Math"/>
              </a:rPr>
              <a:t>𝛾</a:t>
            </a:r>
            <a:r>
              <a:rPr dirty="0" sz="1400" spc="10">
                <a:latin typeface="Cambria Math"/>
                <a:cs typeface="Cambria Math"/>
              </a:rPr>
              <a:t>𝑥, </a:t>
            </a:r>
            <a:r>
              <a:rPr dirty="0" sz="1200">
                <a:latin typeface="Cambria Math"/>
                <a:cs typeface="Cambria Math"/>
              </a:rPr>
              <a:t>𝛾</a:t>
            </a:r>
            <a:r>
              <a:rPr dirty="0" sz="1400">
                <a:latin typeface="Cambria Math"/>
                <a:cs typeface="Cambria Math"/>
              </a:rPr>
              <a:t>𝑦)   =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𝑓(𝑥,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𝑦)	</a:t>
            </a:r>
            <a:r>
              <a:rPr dirty="0" sz="1400" spc="5">
                <a:latin typeface="Times New Roman"/>
                <a:cs typeface="Times New Roman"/>
              </a:rPr>
              <a:t>……….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(7)  </a:t>
            </a:r>
            <a:r>
              <a:rPr dirty="0" sz="1400" spc="-5">
                <a:latin typeface="Times New Roman"/>
                <a:cs typeface="Times New Roman"/>
              </a:rPr>
              <a:t>This type is solved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3877" y="3022345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19" h="12700">
                <a:moveTo>
                  <a:pt x="0" y="12191"/>
                </a:moveTo>
                <a:lnTo>
                  <a:pt x="83820" y="12191"/>
                </a:lnTo>
                <a:lnTo>
                  <a:pt x="83820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84982" y="3028441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68704" y="2887725"/>
            <a:ext cx="2618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𝑉 = </a:t>
            </a:r>
            <a:r>
              <a:rPr dirty="0" baseline="47222" sz="1500" spc="104">
                <a:latin typeface="Cambria Math"/>
                <a:cs typeface="Cambria Math"/>
              </a:rPr>
              <a:t>𝑦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𝑦 = </a:t>
            </a:r>
            <a:r>
              <a:rPr dirty="0" sz="1400" spc="-5">
                <a:latin typeface="Cambria Math"/>
                <a:cs typeface="Cambria Math"/>
              </a:rPr>
              <a:t>𝑉𝑥 </a:t>
            </a: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𝑉 + 𝑥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baseline="47222" sz="1500" spc="44">
                <a:latin typeface="Cambria Math"/>
                <a:cs typeface="Cambria Math"/>
              </a:rPr>
              <a:t>𝑑𝑣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4225" y="3029457"/>
            <a:ext cx="22345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45870" algn="l"/>
                <a:tab pos="2065655" algn="l"/>
              </a:tabLst>
            </a:pPr>
            <a:r>
              <a:rPr dirty="0" sz="1000" spc="105">
                <a:latin typeface="Cambria Math"/>
                <a:cs typeface="Cambria Math"/>
              </a:rPr>
              <a:t>𝑥</a:t>
            </a:r>
            <a:r>
              <a:rPr dirty="0" sz="1000" spc="105">
                <a:latin typeface="Cambria Math"/>
                <a:cs typeface="Cambria Math"/>
              </a:rPr>
              <a:t>	</a:t>
            </a:r>
            <a:r>
              <a:rPr dirty="0" sz="1000" spc="100">
                <a:latin typeface="Cambria Math"/>
                <a:cs typeface="Cambria Math"/>
              </a:rPr>
              <a:t>𝑑</a:t>
            </a:r>
            <a:r>
              <a:rPr dirty="0" sz="1000" spc="105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20134" y="3028441"/>
            <a:ext cx="160655" cy="0"/>
          </a:xfrm>
          <a:custGeom>
            <a:avLst/>
            <a:gdLst/>
            <a:ahLst/>
            <a:cxnLst/>
            <a:rect l="l" t="t" r="r" b="b"/>
            <a:pathLst>
              <a:path w="160654" h="0">
                <a:moveTo>
                  <a:pt x="0" y="0"/>
                </a:moveTo>
                <a:lnTo>
                  <a:pt x="1603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72438" y="4055998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26005" y="4055998"/>
            <a:ext cx="392430" cy="0"/>
          </a:xfrm>
          <a:custGeom>
            <a:avLst/>
            <a:gdLst/>
            <a:ahLst/>
            <a:cxnLst/>
            <a:rect l="l" t="t" r="r" b="b"/>
            <a:pathLst>
              <a:path w="392430" h="0">
                <a:moveTo>
                  <a:pt x="0" y="0"/>
                </a:moveTo>
                <a:lnTo>
                  <a:pt x="3919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62835" y="4055998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5" h="0">
                <a:moveTo>
                  <a:pt x="0" y="0"/>
                </a:moveTo>
                <a:lnTo>
                  <a:pt x="2545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71142" y="4484242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19" h="12700">
                <a:moveTo>
                  <a:pt x="0" y="12191"/>
                </a:moveTo>
                <a:lnTo>
                  <a:pt x="83819" y="12191"/>
                </a:lnTo>
                <a:lnTo>
                  <a:pt x="8381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73958" y="4490338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829177" y="4490338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22957" y="4900294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79573" y="4900294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71139" y="4900294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55089" y="5310250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35630" y="5310250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58950" y="5718682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079113" y="5712586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20" h="12700">
                <a:moveTo>
                  <a:pt x="0" y="12191"/>
                </a:moveTo>
                <a:lnTo>
                  <a:pt x="83820" y="12191"/>
                </a:lnTo>
                <a:lnTo>
                  <a:pt x="83820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29080" y="3151606"/>
            <a:ext cx="4004310" cy="274574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solve 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400" spc="-5">
                <a:latin typeface="Cambria Math"/>
                <a:cs typeface="Cambria Math"/>
              </a:rPr>
              <a:t>𝑥𝑑𝑦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𝑦 −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𝑥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95"/>
              </a:lnSpc>
              <a:spcBef>
                <a:spcPts val="1140"/>
              </a:spcBef>
            </a:pPr>
            <a:r>
              <a:rPr dirty="0" sz="1400" spc="-5">
                <a:latin typeface="Times New Roman"/>
                <a:cs typeface="Times New Roman"/>
              </a:rPr>
              <a:t>Sol: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baseline="47222" sz="1500" spc="22">
                <a:latin typeface="Cambria Math"/>
                <a:cs typeface="Cambria Math"/>
              </a:rPr>
              <a:t>yƔ−Ɣx</a:t>
            </a:r>
            <a:r>
              <a:rPr dirty="0" sz="1400" spc="15">
                <a:latin typeface="Times New Roman"/>
                <a:cs typeface="Times New Roman"/>
              </a:rPr>
              <a:t>= </a:t>
            </a:r>
            <a:r>
              <a:rPr dirty="0" baseline="47222" sz="1500" spc="60">
                <a:latin typeface="Cambria Math"/>
                <a:cs typeface="Cambria Math"/>
              </a:rPr>
              <a:t>𝑦−𝑥 </a:t>
            </a:r>
            <a:r>
              <a:rPr dirty="0" sz="1400" spc="-5">
                <a:latin typeface="Times New Roman"/>
                <a:cs typeface="Times New Roman"/>
              </a:rPr>
              <a:t>then this equation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homogeneous</a:t>
            </a:r>
            <a:endParaRPr sz="1400">
              <a:latin typeface="Times New Roman"/>
              <a:cs typeface="Times New Roman"/>
            </a:endParaRPr>
          </a:p>
          <a:p>
            <a:pPr algn="ctr" marR="2254250">
              <a:lnSpc>
                <a:spcPts val="915"/>
              </a:lnSpc>
              <a:tabLst>
                <a:tab pos="470534" algn="l"/>
                <a:tab pos="976630" algn="l"/>
              </a:tabLst>
            </a:pPr>
            <a:r>
              <a:rPr dirty="0" sz="1000" spc="50">
                <a:latin typeface="Cambria Math"/>
                <a:cs typeface="Cambria Math"/>
              </a:rPr>
              <a:t>𝑑𝑥	</a:t>
            </a:r>
            <a:r>
              <a:rPr dirty="0" sz="1000" spc="20">
                <a:latin typeface="Cambria Math"/>
                <a:cs typeface="Cambria Math"/>
              </a:rPr>
              <a:t>𝑥Ɣ	</a:t>
            </a:r>
            <a:r>
              <a:rPr dirty="0" sz="1000" spc="5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Cambria Math"/>
                <a:cs typeface="Cambria Math"/>
              </a:rPr>
              <a:t>𝑉  = </a:t>
            </a:r>
            <a:r>
              <a:rPr dirty="0" baseline="47222" sz="1500" spc="104">
                <a:latin typeface="Cambria Math"/>
                <a:cs typeface="Cambria Math"/>
              </a:rPr>
              <a:t>𝑦   </a:t>
            </a:r>
            <a:r>
              <a:rPr dirty="0" sz="1400">
                <a:latin typeface="Cambria Math"/>
                <a:cs typeface="Cambria Math"/>
              </a:rPr>
              <a:t>→ 𝑦 = </a:t>
            </a:r>
            <a:r>
              <a:rPr dirty="0" sz="1400" spc="-5">
                <a:latin typeface="Cambria Math"/>
                <a:cs typeface="Cambria Math"/>
              </a:rPr>
              <a:t>𝑉𝑥   </a:t>
            </a: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baseline="47222" sz="1500" spc="89">
                <a:latin typeface="Cambria Math"/>
                <a:cs typeface="Cambria Math"/>
              </a:rPr>
              <a:t>𝑑𝑦</a:t>
            </a:r>
            <a:r>
              <a:rPr dirty="0" baseline="47222" sz="1500" spc="50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𝑉 + 𝑥</a:t>
            </a:r>
            <a:r>
              <a:rPr dirty="0" sz="1400" spc="-225">
                <a:latin typeface="Cambria Math"/>
                <a:cs typeface="Cambria Math"/>
              </a:rPr>
              <a:t> </a:t>
            </a:r>
            <a:r>
              <a:rPr dirty="0" baseline="47222" sz="1500" spc="52">
                <a:latin typeface="Cambria Math"/>
                <a:cs typeface="Cambria Math"/>
              </a:rPr>
              <a:t>𝑑𝑉</a:t>
            </a:r>
            <a:endParaRPr baseline="47222" sz="1500">
              <a:latin typeface="Cambria Math"/>
              <a:cs typeface="Cambria Math"/>
            </a:endParaRPr>
          </a:p>
          <a:p>
            <a:pPr marL="644525">
              <a:lnSpc>
                <a:spcPts val="915"/>
              </a:lnSpc>
              <a:tabLst>
                <a:tab pos="1845945" algn="l"/>
                <a:tab pos="2702560" algn="l"/>
              </a:tabLst>
            </a:pPr>
            <a:r>
              <a:rPr dirty="0" sz="1000" spc="55">
                <a:latin typeface="Cambria Math"/>
                <a:cs typeface="Cambria Math"/>
              </a:rPr>
              <a:t>𝑥	</a:t>
            </a:r>
            <a:r>
              <a:rPr dirty="0" sz="1000" spc="50">
                <a:latin typeface="Cambria Math"/>
                <a:cs typeface="Cambria Math"/>
              </a:rPr>
              <a:t>𝑑𝑥	𝑑𝑥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395"/>
              </a:lnSpc>
              <a:spcBef>
                <a:spcPts val="919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𝑉 + 𝑥 </a:t>
            </a:r>
            <a:r>
              <a:rPr dirty="0" baseline="47222" sz="1500" spc="52">
                <a:latin typeface="Cambria Math"/>
                <a:cs typeface="Cambria Math"/>
              </a:rPr>
              <a:t>𝑑𝑉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baseline="47222" sz="1500" spc="44">
                <a:latin typeface="Cambria Math"/>
                <a:cs typeface="Cambria Math"/>
              </a:rPr>
              <a:t>𝑉𝑥−𝑥 </a:t>
            </a:r>
            <a:r>
              <a:rPr dirty="0" sz="1400">
                <a:latin typeface="Times New Roman"/>
                <a:cs typeface="Times New Roman"/>
              </a:rPr>
              <a:t>→</a:t>
            </a:r>
            <a:r>
              <a:rPr dirty="0" sz="1400">
                <a:latin typeface="Cambria Math"/>
                <a:cs typeface="Cambria Math"/>
              </a:rPr>
              <a:t>𝑉 + 𝑥 </a:t>
            </a:r>
            <a:r>
              <a:rPr dirty="0" baseline="47222" sz="1500" spc="52">
                <a:latin typeface="Cambria Math"/>
                <a:cs typeface="Cambria Math"/>
              </a:rPr>
              <a:t>𝑑𝑉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𝑉 −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696595">
              <a:lnSpc>
                <a:spcPts val="915"/>
              </a:lnSpc>
              <a:tabLst>
                <a:tab pos="1177290" algn="l"/>
                <a:tab pos="2145030" algn="l"/>
              </a:tabLst>
            </a:pPr>
            <a:r>
              <a:rPr dirty="0" sz="1000" spc="50">
                <a:latin typeface="Cambria Math"/>
                <a:cs typeface="Cambria Math"/>
              </a:rPr>
              <a:t>𝑑𝑥	</a:t>
            </a:r>
            <a:r>
              <a:rPr dirty="0" sz="1000" spc="55">
                <a:latin typeface="Cambria Math"/>
                <a:cs typeface="Cambria Math"/>
              </a:rPr>
              <a:t>𝑥	</a:t>
            </a:r>
            <a:r>
              <a:rPr dirty="0" sz="1000" spc="50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  <a:p>
            <a:pPr marL="56515">
              <a:lnSpc>
                <a:spcPts val="1395"/>
              </a:lnSpc>
              <a:spcBef>
                <a:spcPts val="919"/>
              </a:spcBef>
            </a:pPr>
            <a:r>
              <a:rPr dirty="0" sz="1400">
                <a:latin typeface="Cambria Math"/>
                <a:cs typeface="Cambria Math"/>
              </a:rPr>
              <a:t>𝑥 </a:t>
            </a:r>
            <a:r>
              <a:rPr dirty="0" baseline="47222" sz="1500" spc="52">
                <a:latin typeface="Cambria Math"/>
                <a:cs typeface="Cambria Math"/>
              </a:rPr>
              <a:t>𝑑𝑉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Cambria Math"/>
                <a:cs typeface="Cambria Math"/>
              </a:rPr>
              <a:t>−1</a:t>
            </a:r>
            <a:r>
              <a:rPr dirty="0" sz="1400" spc="-5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𝑑𝑣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baseline="47222" sz="1500" spc="37">
                <a:latin typeface="Cambria Math"/>
                <a:cs typeface="Cambria Math"/>
              </a:rPr>
              <a:t>−𝑑𝑥</a:t>
            </a:r>
            <a:endParaRPr baseline="47222" sz="1500">
              <a:latin typeface="Cambria Math"/>
              <a:cs typeface="Cambria Math"/>
            </a:endParaRPr>
          </a:p>
          <a:p>
            <a:pPr algn="ctr" marR="2098675">
              <a:lnSpc>
                <a:spcPts val="915"/>
              </a:lnSpc>
              <a:tabLst>
                <a:tab pos="1363980" algn="l"/>
              </a:tabLst>
            </a:pPr>
            <a:r>
              <a:rPr dirty="0" sz="1000" spc="50">
                <a:latin typeface="Cambria Math"/>
                <a:cs typeface="Cambria Math"/>
              </a:rPr>
              <a:t>𝑑𝑥	</a:t>
            </a:r>
            <a:r>
              <a:rPr dirty="0" sz="1000" spc="5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1350"/>
              </a:lnSpc>
            </a:pP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 spc="15">
                <a:latin typeface="Cambria Math"/>
                <a:cs typeface="Cambria Math"/>
              </a:rPr>
              <a:t>𝑑𝑣</a:t>
            </a:r>
            <a:r>
              <a:rPr dirty="0" baseline="3968" sz="2100" spc="15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50000" sz="1500" spc="30">
                <a:latin typeface="Cambria Math"/>
                <a:cs typeface="Cambria Math"/>
              </a:rPr>
              <a:t>−𝑑𝑥</a:t>
            </a:r>
            <a:r>
              <a:rPr dirty="0" baseline="3968" sz="2100" spc="30">
                <a:latin typeface="Times New Roman"/>
                <a:cs typeface="Times New Roman"/>
              </a:rPr>
              <a:t>→</a:t>
            </a:r>
            <a:r>
              <a:rPr dirty="0" baseline="3968" sz="2100" spc="30">
                <a:latin typeface="Cambria Math"/>
                <a:cs typeface="Cambria Math"/>
              </a:rPr>
              <a:t>𝑉 </a:t>
            </a:r>
            <a:r>
              <a:rPr dirty="0" baseline="3968" sz="2100">
                <a:latin typeface="Cambria Math"/>
                <a:cs typeface="Cambria Math"/>
              </a:rPr>
              <a:t>= − </a:t>
            </a:r>
            <a:r>
              <a:rPr dirty="0" baseline="3968" sz="2100" spc="15">
                <a:latin typeface="Cambria Math"/>
                <a:cs typeface="Cambria Math"/>
              </a:rPr>
              <a:t>𝑙𝑛(𝑥) </a:t>
            </a:r>
            <a:r>
              <a:rPr dirty="0" baseline="3968" sz="2100">
                <a:latin typeface="Times New Roman"/>
                <a:cs typeface="Times New Roman"/>
              </a:rPr>
              <a:t>+c </a:t>
            </a:r>
            <a:r>
              <a:rPr dirty="0" baseline="3968" sz="2100" spc="-7">
                <a:latin typeface="Times New Roman"/>
                <a:cs typeface="Times New Roman"/>
              </a:rPr>
              <a:t>but </a:t>
            </a:r>
            <a:r>
              <a:rPr dirty="0" baseline="3968" sz="2100">
                <a:latin typeface="Cambria Math"/>
                <a:cs typeface="Cambria Math"/>
              </a:rPr>
              <a:t>𝑉 = </a:t>
            </a:r>
            <a:r>
              <a:rPr dirty="0" baseline="50000" sz="1500" spc="104">
                <a:latin typeface="Cambria Math"/>
                <a:cs typeface="Cambria Math"/>
              </a:rPr>
              <a:t>𝑦</a:t>
            </a:r>
            <a:r>
              <a:rPr dirty="0" baseline="50000" sz="1500" spc="-37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then</a:t>
            </a:r>
            <a:endParaRPr baseline="3968" sz="2100">
              <a:latin typeface="Times New Roman"/>
              <a:cs typeface="Times New Roman"/>
            </a:endParaRPr>
          </a:p>
          <a:p>
            <a:pPr marL="716280">
              <a:lnSpc>
                <a:spcPts val="869"/>
              </a:lnSpc>
              <a:tabLst>
                <a:tab pos="2952750" algn="l"/>
              </a:tabLst>
            </a:pPr>
            <a:r>
              <a:rPr dirty="0" sz="1000" spc="55">
                <a:latin typeface="Cambria Math"/>
                <a:cs typeface="Cambria Math"/>
              </a:rPr>
              <a:t>𝑥	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2128" y="6108572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141780" y="6101460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19" h="12700">
                <a:moveTo>
                  <a:pt x="0" y="12191"/>
                </a:moveTo>
                <a:lnTo>
                  <a:pt x="83819" y="12191"/>
                </a:lnTo>
                <a:lnTo>
                  <a:pt x="8381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129080" y="5966840"/>
            <a:ext cx="27381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47222" sz="1500" spc="104">
                <a:latin typeface="Cambria Math"/>
                <a:cs typeface="Cambria Math"/>
              </a:rPr>
              <a:t>𝑦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10">
                <a:latin typeface="Cambria Math"/>
                <a:cs typeface="Cambria Math"/>
              </a:rPr>
              <a:t>𝑙𝑛(𝑥) </a:t>
            </a:r>
            <a:r>
              <a:rPr dirty="0" sz="1400">
                <a:latin typeface="Cambria Math"/>
                <a:cs typeface="Cambria Math"/>
              </a:rPr>
              <a:t>+ 𝑐 </a:t>
            </a:r>
            <a:r>
              <a:rPr dirty="0" sz="1400">
                <a:latin typeface="Times New Roman"/>
                <a:cs typeface="Times New Roman"/>
              </a:rPr>
              <a:t>→y = </a:t>
            </a:r>
            <a:r>
              <a:rPr dirty="0" sz="1400" spc="5">
                <a:latin typeface="Cambria Math"/>
                <a:cs typeface="Cambria Math"/>
              </a:rPr>
              <a:t>−𝑥𝑙𝑛(𝑥)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𝑐𝑥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9080" y="6234150"/>
            <a:ext cx="5305425" cy="94615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830"/>
              </a:spcBef>
            </a:pPr>
            <a:r>
              <a:rPr dirty="0" sz="1400" b="1">
                <a:latin typeface="Times New Roman"/>
                <a:cs typeface="Times New Roman"/>
              </a:rPr>
              <a:t>3- </a:t>
            </a:r>
            <a:r>
              <a:rPr dirty="0" sz="1400" spc="-5" b="1">
                <a:latin typeface="Times New Roman"/>
                <a:cs typeface="Times New Roman"/>
              </a:rPr>
              <a:t>Equation Reducible </a:t>
            </a:r>
            <a:r>
              <a:rPr dirty="0" sz="1400" b="1">
                <a:latin typeface="Times New Roman"/>
                <a:cs typeface="Times New Roman"/>
              </a:rPr>
              <a:t>to</a:t>
            </a:r>
            <a:r>
              <a:rPr dirty="0" sz="1400" spc="-8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Homogeneous</a:t>
            </a:r>
            <a:endParaRPr sz="1400">
              <a:latin typeface="Times New Roman"/>
              <a:cs typeface="Times New Roman"/>
            </a:endParaRPr>
          </a:p>
          <a:p>
            <a:pPr marL="12700" marR="5080" indent="220345">
              <a:lnSpc>
                <a:spcPts val="2420"/>
              </a:lnSpc>
              <a:spcBef>
                <a:spcPts val="195"/>
              </a:spcBef>
            </a:pP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condition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homogeneous equation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satisfied, the  differential equation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reduced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homogeneous </a:t>
            </a:r>
            <a:r>
              <a:rPr dirty="0" sz="1400">
                <a:latin typeface="Times New Roman"/>
                <a:cs typeface="Times New Roman"/>
              </a:rPr>
              <a:t>case 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396363" y="749134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45942" y="7491348"/>
            <a:ext cx="1120775" cy="0"/>
          </a:xfrm>
          <a:custGeom>
            <a:avLst/>
            <a:gdLst/>
            <a:ahLst/>
            <a:cxnLst/>
            <a:rect l="l" t="t" r="r" b="b"/>
            <a:pathLst>
              <a:path w="1120775" h="0">
                <a:moveTo>
                  <a:pt x="0" y="0"/>
                </a:moveTo>
                <a:lnTo>
                  <a:pt x="112044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129080" y="7245476"/>
            <a:ext cx="3776345" cy="370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66825">
              <a:lnSpc>
                <a:spcPts val="1060"/>
              </a:lnSpc>
              <a:spcBef>
                <a:spcPts val="95"/>
              </a:spcBef>
              <a:tabLst>
                <a:tab pos="1716405" algn="l"/>
              </a:tabLst>
            </a:pPr>
            <a:r>
              <a:rPr dirty="0" sz="1300" spc="80">
                <a:latin typeface="Cambria Math"/>
                <a:cs typeface="Cambria Math"/>
              </a:rPr>
              <a:t>𝑑𝑦	</a:t>
            </a:r>
            <a:r>
              <a:rPr dirty="0" sz="1300" spc="45">
                <a:latin typeface="Cambria Math"/>
                <a:cs typeface="Cambria Math"/>
              </a:rPr>
              <a:t>(𝑎</a:t>
            </a:r>
            <a:r>
              <a:rPr dirty="0" baseline="-13227" sz="1575" spc="67">
                <a:latin typeface="Cambria Math"/>
                <a:cs typeface="Cambria Math"/>
              </a:rPr>
              <a:t>1</a:t>
            </a:r>
            <a:r>
              <a:rPr dirty="0" sz="1300" spc="45">
                <a:latin typeface="Cambria Math"/>
                <a:cs typeface="Cambria Math"/>
              </a:rPr>
              <a:t>𝑥+𝑏</a:t>
            </a:r>
            <a:r>
              <a:rPr dirty="0" baseline="-13227" sz="1575" spc="67">
                <a:latin typeface="Cambria Math"/>
                <a:cs typeface="Cambria Math"/>
              </a:rPr>
              <a:t>1</a:t>
            </a:r>
            <a:r>
              <a:rPr dirty="0" sz="1300" spc="45">
                <a:latin typeface="Cambria Math"/>
                <a:cs typeface="Cambria Math"/>
              </a:rPr>
              <a:t>𝑦+𝑐</a:t>
            </a:r>
            <a:r>
              <a:rPr dirty="0" baseline="-13227" sz="1575" spc="67">
                <a:latin typeface="Cambria Math"/>
                <a:cs typeface="Cambria Math"/>
              </a:rPr>
              <a:t>1</a:t>
            </a:r>
            <a:r>
              <a:rPr dirty="0" sz="1300" spc="45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660"/>
              </a:lnSpc>
              <a:tabLst>
                <a:tab pos="1537970" algn="l"/>
                <a:tab pos="2925445" algn="l"/>
              </a:tabLst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	</a:t>
            </a:r>
            <a:r>
              <a:rPr dirty="0" sz="1800">
                <a:latin typeface="Times New Roman"/>
                <a:cs typeface="Times New Roman"/>
              </a:rPr>
              <a:t>=	</a:t>
            </a:r>
            <a:r>
              <a:rPr dirty="0" sz="1400">
                <a:latin typeface="Cambria Math"/>
                <a:cs typeface="Cambria Math"/>
              </a:rPr>
              <a:t>… … … .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(8)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29080" y="7379377"/>
            <a:ext cx="3794125" cy="983615"/>
          </a:xfrm>
          <a:prstGeom prst="rect">
            <a:avLst/>
          </a:prstGeom>
        </p:spPr>
        <p:txBody>
          <a:bodyPr wrap="square" lIns="0" tIns="126364" rIns="0" bIns="0" rtlCol="0" vert="horz">
            <a:spAutoFit/>
          </a:bodyPr>
          <a:lstStyle/>
          <a:p>
            <a:pPr marL="1270000">
              <a:lnSpc>
                <a:spcPct val="100000"/>
              </a:lnSpc>
              <a:spcBef>
                <a:spcPts val="994"/>
              </a:spcBef>
              <a:tabLst>
                <a:tab pos="1716405" algn="l"/>
              </a:tabLst>
            </a:pPr>
            <a:r>
              <a:rPr dirty="0" sz="1300" spc="70">
                <a:latin typeface="Cambria Math"/>
                <a:cs typeface="Cambria Math"/>
              </a:rPr>
              <a:t>𝑑𝑥	</a:t>
            </a:r>
            <a:r>
              <a:rPr dirty="0" sz="1300" spc="45">
                <a:latin typeface="Cambria Math"/>
                <a:cs typeface="Cambria Math"/>
              </a:rPr>
              <a:t>(𝑎</a:t>
            </a:r>
            <a:r>
              <a:rPr dirty="0" baseline="-13227" sz="1575" spc="67">
                <a:latin typeface="Cambria Math"/>
                <a:cs typeface="Cambria Math"/>
              </a:rPr>
              <a:t>2</a:t>
            </a:r>
            <a:r>
              <a:rPr dirty="0" sz="1300" spc="45">
                <a:latin typeface="Cambria Math"/>
                <a:cs typeface="Cambria Math"/>
              </a:rPr>
              <a:t>𝑥+𝑏</a:t>
            </a:r>
            <a:r>
              <a:rPr dirty="0" baseline="-13227" sz="1575" spc="67">
                <a:latin typeface="Cambria Math"/>
                <a:cs typeface="Cambria Math"/>
              </a:rPr>
              <a:t>2</a:t>
            </a:r>
            <a:r>
              <a:rPr dirty="0" sz="1300" spc="45">
                <a:latin typeface="Cambria Math"/>
                <a:cs typeface="Cambria Math"/>
              </a:rPr>
              <a:t>𝑦+𝑐</a:t>
            </a:r>
            <a:r>
              <a:rPr dirty="0" baseline="-13227" sz="1575" spc="67">
                <a:latin typeface="Cambria Math"/>
                <a:cs typeface="Cambria Math"/>
              </a:rPr>
              <a:t>2</a:t>
            </a:r>
            <a:r>
              <a:rPr dirty="0" sz="1300" spc="45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three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cases: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4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9259" sz="1350" spc="-7" i="1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&amp;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9259" sz="1350" spc="-7" i="1">
                <a:latin typeface="Times New Roman"/>
                <a:cs typeface="Times New Roman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=0 </a:t>
            </a:r>
            <a:r>
              <a:rPr dirty="0" sz="1400" spc="-5">
                <a:latin typeface="Times New Roman"/>
                <a:cs typeface="Times New Roman"/>
              </a:rPr>
              <a:t>then this equation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homogeneous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62198" y="8399526"/>
            <a:ext cx="6438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dirty="0" sz="1800" spc="5">
                <a:latin typeface="Cambria Math"/>
                <a:cs typeface="Cambria Math"/>
              </a:rPr>
              <a:t>𝑎</a:t>
            </a:r>
            <a:r>
              <a:rPr dirty="0" baseline="-14957" sz="1950" spc="-7">
                <a:latin typeface="Cambria Math"/>
                <a:cs typeface="Cambria Math"/>
              </a:rPr>
              <a:t>1</a:t>
            </a:r>
            <a:r>
              <a:rPr dirty="0" baseline="-14957" sz="1950">
                <a:latin typeface="Cambria Math"/>
                <a:cs typeface="Cambria Math"/>
              </a:rPr>
              <a:t>	</a:t>
            </a:r>
            <a:r>
              <a:rPr dirty="0" sz="1800">
                <a:latin typeface="Cambria Math"/>
                <a:cs typeface="Cambria Math"/>
              </a:rPr>
              <a:t>𝑏</a:t>
            </a:r>
            <a:r>
              <a:rPr dirty="0" baseline="-14957" sz="1950" spc="-7">
                <a:latin typeface="Cambria Math"/>
                <a:cs typeface="Cambria Math"/>
              </a:rPr>
              <a:t>1</a:t>
            </a:r>
            <a:endParaRPr baseline="-14957" sz="195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57630" y="8524493"/>
            <a:ext cx="43935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41300" algn="l"/>
                <a:tab pos="1920875" algn="l"/>
              </a:tabLst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9259" sz="1350" spc="-7" i="1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&amp;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9259" sz="1350" spc="-7" i="1">
                <a:latin typeface="Times New Roman"/>
                <a:cs typeface="Times New Roman"/>
              </a:rPr>
              <a:t>2  </a:t>
            </a:r>
            <a:r>
              <a:rPr dirty="0" sz="1400">
                <a:latin typeface="Times New Roman"/>
                <a:cs typeface="Times New Roman"/>
              </a:rPr>
              <a:t>≠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and│</a:t>
            </a:r>
            <a:r>
              <a:rPr dirty="0" baseline="-33950" sz="2700" spc="-7">
                <a:latin typeface="Cambria Math"/>
                <a:cs typeface="Cambria Math"/>
              </a:rPr>
              <a:t>𝑎</a:t>
            </a:r>
            <a:r>
              <a:rPr dirty="0" baseline="-61965" sz="1950" spc="-7">
                <a:latin typeface="Cambria Math"/>
                <a:cs typeface="Cambria Math"/>
              </a:rPr>
              <a:t>2	</a:t>
            </a:r>
            <a:r>
              <a:rPr dirty="0" baseline="-33950" sz="2700" spc="15">
                <a:latin typeface="Cambria Math"/>
                <a:cs typeface="Cambria Math"/>
              </a:rPr>
              <a:t>𝑏</a:t>
            </a:r>
            <a:r>
              <a:rPr dirty="0" baseline="-61965" sz="1950" spc="15">
                <a:latin typeface="Cambria Math"/>
                <a:cs typeface="Cambria Math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│= </a:t>
            </a:r>
            <a:r>
              <a:rPr dirty="0" sz="1400">
                <a:latin typeface="Times New Roman"/>
                <a:cs typeface="Times New Roman"/>
              </a:rPr>
              <a:t>0 </a:t>
            </a:r>
            <a:r>
              <a:rPr dirty="0" sz="1400" spc="-5">
                <a:latin typeface="Times New Roman"/>
                <a:cs typeface="Times New Roman"/>
              </a:rPr>
              <a:t>then let </a:t>
            </a:r>
            <a:r>
              <a:rPr dirty="0" sz="1400">
                <a:latin typeface="Cambria Math"/>
                <a:cs typeface="Cambria Math"/>
              </a:rPr>
              <a:t>𝑧 = </a:t>
            </a:r>
            <a:r>
              <a:rPr dirty="0" sz="1800" spc="20">
                <a:latin typeface="Cambria Math"/>
                <a:cs typeface="Cambria Math"/>
              </a:rPr>
              <a:t>𝑎</a:t>
            </a:r>
            <a:r>
              <a:rPr dirty="0" baseline="-14957" sz="1950" spc="30">
                <a:latin typeface="Cambria Math"/>
                <a:cs typeface="Cambria Math"/>
              </a:rPr>
              <a:t>1</a:t>
            </a:r>
            <a:r>
              <a:rPr dirty="0" sz="1400" spc="20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sz="1800" spc="20">
                <a:latin typeface="Cambria Math"/>
                <a:cs typeface="Cambria Math"/>
              </a:rPr>
              <a:t>𝑏</a:t>
            </a:r>
            <a:r>
              <a:rPr dirty="0" baseline="-14957" sz="1950" spc="30">
                <a:latin typeface="Cambria Math"/>
                <a:cs typeface="Cambria Math"/>
              </a:rPr>
              <a:t>1</a:t>
            </a:r>
            <a:r>
              <a:rPr dirty="0" sz="1400" spc="20">
                <a:latin typeface="Cambria Math"/>
                <a:cs typeface="Cambria Math"/>
              </a:rPr>
              <a:t>𝑦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06395" y="8995409"/>
            <a:ext cx="6438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dirty="0" sz="1800" spc="5">
                <a:latin typeface="Cambria Math"/>
                <a:cs typeface="Cambria Math"/>
              </a:rPr>
              <a:t>𝑎</a:t>
            </a:r>
            <a:r>
              <a:rPr dirty="0" baseline="-14957" sz="1950" spc="-7">
                <a:latin typeface="Cambria Math"/>
                <a:cs typeface="Cambria Math"/>
              </a:rPr>
              <a:t>1</a:t>
            </a:r>
            <a:r>
              <a:rPr dirty="0" baseline="-14957" sz="1950">
                <a:latin typeface="Cambria Math"/>
                <a:cs typeface="Cambria Math"/>
              </a:rPr>
              <a:t>	</a:t>
            </a:r>
            <a:r>
              <a:rPr dirty="0" sz="1800">
                <a:latin typeface="Cambria Math"/>
                <a:cs typeface="Cambria Math"/>
              </a:rPr>
              <a:t>𝑏</a:t>
            </a:r>
            <a:r>
              <a:rPr dirty="0" baseline="-14957" sz="1950" spc="-7">
                <a:latin typeface="Cambria Math"/>
                <a:cs typeface="Cambria Math"/>
              </a:rPr>
              <a:t>1</a:t>
            </a:r>
            <a:endParaRPr baseline="-14957" sz="195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57630" y="9120378"/>
            <a:ext cx="17938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 i="1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baseline="-9259" sz="1350" spc="-15" i="1">
                <a:latin typeface="Times New Roman"/>
                <a:cs typeface="Times New Roman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≠ 0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and│</a:t>
            </a:r>
            <a:r>
              <a:rPr dirty="0" baseline="-33950" sz="2700" spc="-7">
                <a:latin typeface="Cambria Math"/>
                <a:cs typeface="Cambria Math"/>
              </a:rPr>
              <a:t>𝑎</a:t>
            </a:r>
            <a:r>
              <a:rPr dirty="0" baseline="-61965" sz="1950" spc="-7">
                <a:latin typeface="Cambria Math"/>
                <a:cs typeface="Cambria Math"/>
              </a:rPr>
              <a:t>2</a:t>
            </a:r>
            <a:endParaRPr baseline="-61965" sz="195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10254" y="9120378"/>
            <a:ext cx="31013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3950" sz="2700" spc="15">
                <a:latin typeface="Cambria Math"/>
                <a:cs typeface="Cambria Math"/>
              </a:rPr>
              <a:t>𝑏</a:t>
            </a:r>
            <a:r>
              <a:rPr dirty="0" baseline="-61965" sz="1950" spc="15">
                <a:latin typeface="Cambria Math"/>
                <a:cs typeface="Cambria Math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│≠ </a:t>
            </a:r>
            <a:r>
              <a:rPr dirty="0" sz="1400">
                <a:latin typeface="Times New Roman"/>
                <a:cs typeface="Times New Roman"/>
              </a:rPr>
              <a:t>0 </a:t>
            </a:r>
            <a:r>
              <a:rPr dirty="0" sz="1400" spc="-5">
                <a:latin typeface="Times New Roman"/>
                <a:cs typeface="Times New Roman"/>
              </a:rPr>
              <a:t>then let </a:t>
            </a:r>
            <a:r>
              <a:rPr dirty="0" sz="1400">
                <a:latin typeface="Cambria Math"/>
                <a:cs typeface="Cambria Math"/>
              </a:rPr>
              <a:t>𝑥 = 𝑋 + ℎ &amp; 𝑦 = 𝑌 +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𝑘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4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1298194"/>
            <a:ext cx="8655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This lead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1780" y="184124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1531365"/>
            <a:ext cx="22853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80">
                <a:latin typeface="Cambria Math"/>
                <a:cs typeface="Cambria Math"/>
              </a:rPr>
              <a:t>𝑑𝑦 </a:t>
            </a:r>
            <a:r>
              <a:rPr dirty="0" baseline="-32407" sz="2700">
                <a:latin typeface="Times New Roman"/>
                <a:cs typeface="Times New Roman"/>
              </a:rPr>
              <a:t>=</a:t>
            </a:r>
            <a:r>
              <a:rPr dirty="0" baseline="-32407" sz="2700" spc="-30">
                <a:latin typeface="Times New Roman"/>
                <a:cs typeface="Times New Roman"/>
              </a:rPr>
              <a:t> </a:t>
            </a:r>
            <a:r>
              <a:rPr dirty="0" sz="1300" spc="50">
                <a:latin typeface="Cambria Math"/>
                <a:cs typeface="Cambria Math"/>
              </a:rPr>
              <a:t>𝑎</a:t>
            </a:r>
            <a:r>
              <a:rPr dirty="0" baseline="-13227" sz="1575" spc="75">
                <a:latin typeface="Cambria Math"/>
                <a:cs typeface="Cambria Math"/>
              </a:rPr>
              <a:t>1</a:t>
            </a:r>
            <a:r>
              <a:rPr dirty="0" sz="1300" spc="50">
                <a:latin typeface="Cambria Math"/>
                <a:cs typeface="Cambria Math"/>
              </a:rPr>
              <a:t>𝑋+𝑏</a:t>
            </a:r>
            <a:r>
              <a:rPr dirty="0" baseline="-13227" sz="1575" spc="75">
                <a:latin typeface="Cambria Math"/>
                <a:cs typeface="Cambria Math"/>
              </a:rPr>
              <a:t>1</a:t>
            </a:r>
            <a:r>
              <a:rPr dirty="0" sz="1300" spc="50">
                <a:latin typeface="Cambria Math"/>
                <a:cs typeface="Cambria Math"/>
              </a:rPr>
              <a:t>𝑌+𝑎</a:t>
            </a:r>
            <a:r>
              <a:rPr dirty="0" baseline="-13227" sz="1575" spc="75">
                <a:latin typeface="Cambria Math"/>
                <a:cs typeface="Cambria Math"/>
              </a:rPr>
              <a:t>1</a:t>
            </a:r>
            <a:r>
              <a:rPr dirty="0" sz="1300" spc="50">
                <a:latin typeface="Cambria Math"/>
                <a:cs typeface="Cambria Math"/>
              </a:rPr>
              <a:t>ℎ+𝑏</a:t>
            </a:r>
            <a:r>
              <a:rPr dirty="0" baseline="-13227" sz="1575" spc="75">
                <a:latin typeface="Cambria Math"/>
                <a:cs typeface="Cambria Math"/>
              </a:rPr>
              <a:t>1</a:t>
            </a:r>
            <a:r>
              <a:rPr dirty="0" sz="1300" spc="50">
                <a:latin typeface="Cambria Math"/>
                <a:cs typeface="Cambria Math"/>
              </a:rPr>
              <a:t>𝑘+𝑐</a:t>
            </a:r>
            <a:r>
              <a:rPr dirty="0" baseline="-13227" sz="1575" spc="75">
                <a:latin typeface="Cambria Math"/>
                <a:cs typeface="Cambria Math"/>
              </a:rPr>
              <a:t>1</a:t>
            </a:r>
            <a:endParaRPr baseline="-13227" sz="1575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2128" y="1843785"/>
            <a:ext cx="228219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9105" algn="l"/>
              </a:tabLst>
            </a:pPr>
            <a:r>
              <a:rPr dirty="0" sz="1300" spc="70">
                <a:latin typeface="Cambria Math"/>
                <a:cs typeface="Cambria Math"/>
              </a:rPr>
              <a:t>𝑑𝑥	</a:t>
            </a:r>
            <a:r>
              <a:rPr dirty="0" sz="1300" spc="50">
                <a:latin typeface="Cambria Math"/>
                <a:cs typeface="Cambria Math"/>
              </a:rPr>
              <a:t>𝑎</a:t>
            </a:r>
            <a:r>
              <a:rPr dirty="0" baseline="-13227" sz="1575" spc="75">
                <a:latin typeface="Cambria Math"/>
                <a:cs typeface="Cambria Math"/>
              </a:rPr>
              <a:t>2</a:t>
            </a:r>
            <a:r>
              <a:rPr dirty="0" sz="1300" spc="50">
                <a:latin typeface="Cambria Math"/>
                <a:cs typeface="Cambria Math"/>
              </a:rPr>
              <a:t>𝑋+𝑏</a:t>
            </a:r>
            <a:r>
              <a:rPr dirty="0" baseline="-13227" sz="1575" spc="75">
                <a:latin typeface="Cambria Math"/>
                <a:cs typeface="Cambria Math"/>
              </a:rPr>
              <a:t>2</a:t>
            </a:r>
            <a:r>
              <a:rPr dirty="0" sz="1300" spc="50">
                <a:latin typeface="Cambria Math"/>
                <a:cs typeface="Cambria Math"/>
              </a:rPr>
              <a:t>𝑌+𝑎</a:t>
            </a:r>
            <a:r>
              <a:rPr dirty="0" baseline="-13227" sz="1575" spc="75">
                <a:latin typeface="Cambria Math"/>
                <a:cs typeface="Cambria Math"/>
              </a:rPr>
              <a:t>2</a:t>
            </a:r>
            <a:r>
              <a:rPr dirty="0" sz="1300" spc="50">
                <a:latin typeface="Cambria Math"/>
                <a:cs typeface="Cambria Math"/>
              </a:rPr>
              <a:t>ℎ+𝑏</a:t>
            </a:r>
            <a:r>
              <a:rPr dirty="0" baseline="-13227" sz="1575" spc="75">
                <a:latin typeface="Cambria Math"/>
                <a:cs typeface="Cambria Math"/>
              </a:rPr>
              <a:t>2</a:t>
            </a:r>
            <a:r>
              <a:rPr dirty="0" sz="1300" spc="50">
                <a:latin typeface="Cambria Math"/>
                <a:cs typeface="Cambria Math"/>
              </a:rPr>
              <a:t>𝑘+𝑐</a:t>
            </a:r>
            <a:r>
              <a:rPr dirty="0" baseline="-13227" sz="1575" spc="75">
                <a:latin typeface="Cambria Math"/>
                <a:cs typeface="Cambria Math"/>
              </a:rPr>
              <a:t>2</a:t>
            </a:r>
            <a:endParaRPr baseline="-13227" sz="1575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91310" y="1841245"/>
            <a:ext cx="1817370" cy="0"/>
          </a:xfrm>
          <a:custGeom>
            <a:avLst/>
            <a:gdLst/>
            <a:ahLst/>
            <a:cxnLst/>
            <a:rect l="l" t="t" r="r" b="b"/>
            <a:pathLst>
              <a:path w="1817370" h="0">
                <a:moveTo>
                  <a:pt x="0" y="0"/>
                </a:moveTo>
                <a:lnTo>
                  <a:pt x="1816862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616578" y="1715769"/>
            <a:ext cx="8578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2069947"/>
            <a:ext cx="5304790" cy="647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57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Putting </a:t>
            </a:r>
            <a:r>
              <a:rPr dirty="0" sz="1400" spc="15">
                <a:latin typeface="Cambria Math"/>
                <a:cs typeface="Cambria Math"/>
              </a:rPr>
              <a:t>𝑎</a:t>
            </a:r>
            <a:r>
              <a:rPr dirty="0" baseline="-16666" sz="1500" spc="22">
                <a:latin typeface="Cambria Math"/>
                <a:cs typeface="Cambria Math"/>
              </a:rPr>
              <a:t>1</a:t>
            </a:r>
            <a:r>
              <a:rPr dirty="0" sz="1400" spc="15">
                <a:latin typeface="Cambria Math"/>
                <a:cs typeface="Cambria Math"/>
              </a:rPr>
              <a:t>ℎ </a:t>
            </a:r>
            <a:r>
              <a:rPr dirty="0" sz="1400">
                <a:latin typeface="Cambria Math"/>
                <a:cs typeface="Cambria Math"/>
              </a:rPr>
              <a:t>+ 𝑏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𝑘 + </a:t>
            </a:r>
            <a:r>
              <a:rPr dirty="0" sz="1400" spc="-25">
                <a:latin typeface="Cambria Math"/>
                <a:cs typeface="Cambria Math"/>
              </a:rPr>
              <a:t>𝑐</a:t>
            </a:r>
            <a:r>
              <a:rPr dirty="0" baseline="-16666" sz="1500" spc="-3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 0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25">
                <a:latin typeface="Cambria Math"/>
                <a:cs typeface="Cambria Math"/>
              </a:rPr>
              <a:t>𝑎</a:t>
            </a:r>
            <a:r>
              <a:rPr dirty="0" baseline="-16666" sz="1500" spc="37">
                <a:latin typeface="Cambria Math"/>
                <a:cs typeface="Cambria Math"/>
              </a:rPr>
              <a:t>2</a:t>
            </a:r>
            <a:r>
              <a:rPr dirty="0" sz="1400" spc="25">
                <a:latin typeface="Cambria Math"/>
                <a:cs typeface="Cambria Math"/>
              </a:rPr>
              <a:t>ℎ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𝑏</a:t>
            </a:r>
            <a:r>
              <a:rPr dirty="0" baseline="-16666" sz="1500" spc="22">
                <a:latin typeface="Cambria Math"/>
                <a:cs typeface="Cambria Math"/>
              </a:rPr>
              <a:t>2</a:t>
            </a:r>
            <a:r>
              <a:rPr dirty="0" sz="1400" spc="15">
                <a:latin typeface="Cambria Math"/>
                <a:cs typeface="Cambria Math"/>
              </a:rPr>
              <a:t>𝑘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0">
                <a:latin typeface="Cambria Math"/>
                <a:cs typeface="Cambria Math"/>
              </a:rPr>
              <a:t>𝑐</a:t>
            </a:r>
            <a:r>
              <a:rPr dirty="0" baseline="-16666" sz="1500" spc="-15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 0 </a:t>
            </a:r>
            <a:r>
              <a:rPr dirty="0" sz="1400" spc="-5">
                <a:latin typeface="Times New Roman"/>
                <a:cs typeface="Times New Roman"/>
              </a:rPr>
              <a:t>then find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ℎ&amp;𝑘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and  solve 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D.E.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27150" y="2979165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2895345"/>
            <a:ext cx="5829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30577" y="3020821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817877" y="2710941"/>
            <a:ext cx="11728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80">
                <a:latin typeface="Cambria Math"/>
                <a:cs typeface="Cambria Math"/>
              </a:rPr>
              <a:t>𝑑𝑦 </a:t>
            </a:r>
            <a:r>
              <a:rPr dirty="0" baseline="-32407" sz="2700">
                <a:latin typeface="Times New Roman"/>
                <a:cs typeface="Times New Roman"/>
              </a:rPr>
              <a:t>=</a:t>
            </a:r>
            <a:r>
              <a:rPr dirty="0" baseline="-32407" sz="2700" spc="607">
                <a:latin typeface="Times New Roman"/>
                <a:cs typeface="Times New Roman"/>
              </a:rPr>
              <a:t> </a:t>
            </a:r>
            <a:r>
              <a:rPr dirty="0" sz="1300" spc="40">
                <a:latin typeface="Cambria Math"/>
                <a:cs typeface="Cambria Math"/>
              </a:rPr>
              <a:t>2𝑥+𝑦+3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20926" y="3023361"/>
            <a:ext cx="121856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6725" algn="l"/>
              </a:tabLst>
            </a:pPr>
            <a:r>
              <a:rPr dirty="0" sz="1300" spc="125">
                <a:latin typeface="Cambria Math"/>
                <a:cs typeface="Cambria Math"/>
              </a:rPr>
              <a:t>𝑑</a:t>
            </a:r>
            <a:r>
              <a:rPr dirty="0" sz="1300" spc="130">
                <a:latin typeface="Cambria Math"/>
                <a:cs typeface="Cambria Math"/>
              </a:rPr>
              <a:t>𝑥</a:t>
            </a:r>
            <a:r>
              <a:rPr dirty="0" sz="1300">
                <a:latin typeface="Cambria Math"/>
                <a:cs typeface="Cambria Math"/>
              </a:rPr>
              <a:t>	</a:t>
            </a:r>
            <a:r>
              <a:rPr dirty="0" sz="1300" spc="20">
                <a:latin typeface="Cambria Math"/>
                <a:cs typeface="Cambria Math"/>
              </a:rPr>
              <a:t>4</a:t>
            </a:r>
            <a:r>
              <a:rPr dirty="0" sz="1300" spc="185">
                <a:latin typeface="Cambria Math"/>
                <a:cs typeface="Cambria Math"/>
              </a:rPr>
              <a:t>𝑥</a:t>
            </a:r>
            <a:r>
              <a:rPr dirty="0" sz="1300" spc="-25">
                <a:latin typeface="Cambria Math"/>
                <a:cs typeface="Cambria Math"/>
              </a:rPr>
              <a:t>+</a:t>
            </a:r>
            <a:r>
              <a:rPr dirty="0" sz="1300" spc="20">
                <a:latin typeface="Cambria Math"/>
                <a:cs typeface="Cambria Math"/>
              </a:rPr>
              <a:t>2</a:t>
            </a:r>
            <a:r>
              <a:rPr dirty="0" sz="1300" spc="204">
                <a:latin typeface="Cambria Math"/>
                <a:cs typeface="Cambria Math"/>
              </a:rPr>
              <a:t>𝑦</a:t>
            </a:r>
            <a:r>
              <a:rPr dirty="0" sz="1300" spc="-25">
                <a:latin typeface="Cambria Math"/>
                <a:cs typeface="Cambria Math"/>
              </a:rPr>
              <a:t>−</a:t>
            </a:r>
            <a:r>
              <a:rPr dirty="0" sz="1300" spc="30">
                <a:latin typeface="Cambria Math"/>
                <a:cs typeface="Cambria Math"/>
              </a:rPr>
              <a:t>5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88158" y="3020821"/>
            <a:ext cx="737870" cy="0"/>
          </a:xfrm>
          <a:custGeom>
            <a:avLst/>
            <a:gdLst/>
            <a:ahLst/>
            <a:cxnLst/>
            <a:rect l="l" t="t" r="r" b="b"/>
            <a:pathLst>
              <a:path w="737869" h="0">
                <a:moveTo>
                  <a:pt x="0" y="0"/>
                </a:moveTo>
                <a:lnTo>
                  <a:pt x="73761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01467" y="2895345"/>
            <a:ext cx="1701800" cy="352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85"/>
              </a:lnSpc>
              <a:spcBef>
                <a:spcPts val="100"/>
              </a:spcBef>
              <a:tabLst>
                <a:tab pos="593090" algn="l"/>
              </a:tabLst>
            </a:pPr>
            <a:r>
              <a:rPr dirty="0" sz="1400">
                <a:latin typeface="Times New Roman"/>
                <a:cs typeface="Times New Roman"/>
              </a:rPr>
              <a:t>→│</a:t>
            </a:r>
            <a:r>
              <a:rPr dirty="0" baseline="29761" sz="2100">
                <a:latin typeface="Cambria Math"/>
                <a:cs typeface="Cambria Math"/>
              </a:rPr>
              <a:t>2	1</a:t>
            </a:r>
            <a:r>
              <a:rPr dirty="0" sz="1400">
                <a:latin typeface="Times New Roman"/>
                <a:cs typeface="Times New Roman"/>
              </a:rPr>
              <a:t>│= </a:t>
            </a:r>
            <a:r>
              <a:rPr dirty="0" sz="1400">
                <a:latin typeface="Cambria Math"/>
                <a:cs typeface="Cambria Math"/>
              </a:rPr>
              <a:t>4 − 4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316865">
              <a:lnSpc>
                <a:spcPts val="1285"/>
              </a:lnSpc>
              <a:tabLst>
                <a:tab pos="593090" algn="l"/>
              </a:tabLst>
            </a:pPr>
            <a:r>
              <a:rPr dirty="0" sz="1400">
                <a:latin typeface="Cambria Math"/>
                <a:cs typeface="Cambria Math"/>
              </a:rPr>
              <a:t>4	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41780" y="3844163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63522" y="3844163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84145" y="3844163"/>
            <a:ext cx="160655" cy="0"/>
          </a:xfrm>
          <a:custGeom>
            <a:avLst/>
            <a:gdLst/>
            <a:ahLst/>
            <a:cxnLst/>
            <a:rect l="l" t="t" r="r" b="b"/>
            <a:pathLst>
              <a:path w="160655" h="0">
                <a:moveTo>
                  <a:pt x="0" y="0"/>
                </a:moveTo>
                <a:lnTo>
                  <a:pt x="1603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57195" y="3844163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 h="0">
                <a:moveTo>
                  <a:pt x="0" y="0"/>
                </a:moveTo>
                <a:lnTo>
                  <a:pt x="30937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41780" y="4254119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90725" y="4254119"/>
            <a:ext cx="712470" cy="0"/>
          </a:xfrm>
          <a:custGeom>
            <a:avLst/>
            <a:gdLst/>
            <a:ahLst/>
            <a:cxnLst/>
            <a:rect l="l" t="t" r="r" b="b"/>
            <a:pathLst>
              <a:path w="712469" h="0">
                <a:moveTo>
                  <a:pt x="0" y="0"/>
                </a:moveTo>
                <a:lnTo>
                  <a:pt x="7120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64942" y="4254119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29080" y="3305530"/>
            <a:ext cx="2150745" cy="1127125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14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Cambria Math"/>
                <a:cs typeface="Cambria Math"/>
              </a:rPr>
              <a:t>𝑧 = 2𝑥 +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𝑦</a:t>
            </a:r>
            <a:endParaRPr sz="1400">
              <a:latin typeface="Cambria Math"/>
              <a:cs typeface="Cambria Math"/>
            </a:endParaRPr>
          </a:p>
          <a:p>
            <a:pPr marL="17145">
              <a:lnSpc>
                <a:spcPct val="100000"/>
              </a:lnSpc>
              <a:spcBef>
                <a:spcPts val="315"/>
              </a:spcBef>
            </a:pPr>
            <a:r>
              <a:rPr dirty="0" sz="1000" spc="45">
                <a:latin typeface="Cambria Math"/>
                <a:cs typeface="Cambria Math"/>
              </a:rPr>
              <a:t>𝑑𝑧 </a:t>
            </a:r>
            <a:r>
              <a:rPr dirty="0" baseline="-33730" sz="2100">
                <a:latin typeface="Times New Roman"/>
                <a:cs typeface="Times New Roman"/>
              </a:rPr>
              <a:t>= 2 + </a:t>
            </a:r>
            <a:r>
              <a:rPr dirty="0" sz="1000" spc="60">
                <a:latin typeface="Cambria Math"/>
                <a:cs typeface="Cambria Math"/>
              </a:rPr>
              <a:t>𝑑𝑦 </a:t>
            </a:r>
            <a:r>
              <a:rPr dirty="0" baseline="-33730" sz="2100">
                <a:latin typeface="Times New Roman"/>
                <a:cs typeface="Times New Roman"/>
              </a:rPr>
              <a:t>→ </a:t>
            </a:r>
            <a:r>
              <a:rPr dirty="0" sz="1000" spc="45">
                <a:latin typeface="Cambria Math"/>
                <a:cs typeface="Cambria Math"/>
              </a:rPr>
              <a:t>𝑑𝑧 </a:t>
            </a:r>
            <a:r>
              <a:rPr dirty="0" baseline="-33730" sz="2100">
                <a:latin typeface="Cambria Math"/>
                <a:cs typeface="Cambria Math"/>
              </a:rPr>
              <a:t>= 2 +</a:t>
            </a:r>
            <a:r>
              <a:rPr dirty="0" baseline="-33730" sz="2100" spc="37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𝑧+3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  <a:tabLst>
                <a:tab pos="635635" algn="l"/>
                <a:tab pos="1054735" algn="l"/>
                <a:tab pos="1827530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125">
                <a:latin typeface="Cambria Math"/>
                <a:cs typeface="Cambria Math"/>
              </a:rPr>
              <a:t>𝑧</a:t>
            </a:r>
            <a:r>
              <a:rPr dirty="0" sz="1000" spc="-30">
                <a:latin typeface="Cambria Math"/>
                <a:cs typeface="Cambria Math"/>
              </a:rPr>
              <a:t>−</a:t>
            </a:r>
            <a:r>
              <a:rPr dirty="0" sz="1000" spc="20">
                <a:latin typeface="Cambria Math"/>
                <a:cs typeface="Cambria Math"/>
              </a:rPr>
              <a:t>5</a:t>
            </a:r>
            <a:endParaRPr sz="1000">
              <a:latin typeface="Cambria Math"/>
              <a:cs typeface="Cambria Math"/>
            </a:endParaRPr>
          </a:p>
          <a:p>
            <a:pPr marL="17145">
              <a:lnSpc>
                <a:spcPct val="100000"/>
              </a:lnSpc>
              <a:spcBef>
                <a:spcPts val="90"/>
              </a:spcBef>
            </a:pPr>
            <a:r>
              <a:rPr dirty="0" sz="1000" spc="45">
                <a:latin typeface="Cambria Math"/>
                <a:cs typeface="Cambria Math"/>
              </a:rPr>
              <a:t>𝑑𝑧 </a:t>
            </a:r>
            <a:r>
              <a:rPr dirty="0" baseline="-33730" sz="2100">
                <a:latin typeface="Times New Roman"/>
                <a:cs typeface="Times New Roman"/>
              </a:rPr>
              <a:t>= </a:t>
            </a:r>
            <a:r>
              <a:rPr dirty="0" sz="1000" spc="15">
                <a:latin typeface="Cambria Math"/>
                <a:cs typeface="Cambria Math"/>
              </a:rPr>
              <a:t>4𝑧−10+𝑧+3 </a:t>
            </a:r>
            <a:r>
              <a:rPr dirty="0" baseline="-33730" sz="2100">
                <a:latin typeface="Times New Roman"/>
                <a:cs typeface="Times New Roman"/>
              </a:rPr>
              <a:t>→ </a:t>
            </a:r>
            <a:r>
              <a:rPr dirty="0" sz="1000" spc="45">
                <a:latin typeface="Cambria Math"/>
                <a:cs typeface="Cambria Math"/>
              </a:rPr>
              <a:t>𝑑𝑧 </a:t>
            </a: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465">
                <a:latin typeface="Times New Roman"/>
                <a:cs typeface="Times New Roman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5𝑧−7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  <a:tabLst>
                <a:tab pos="562610" algn="l"/>
                <a:tab pos="1335405" algn="l"/>
                <a:tab pos="1682750" algn="l"/>
              </a:tabLst>
            </a:pPr>
            <a:r>
              <a:rPr dirty="0" sz="1000" spc="50">
                <a:latin typeface="Cambria Math"/>
                <a:cs typeface="Cambria Math"/>
              </a:rPr>
              <a:t>𝑑𝑥	</a:t>
            </a:r>
            <a:r>
              <a:rPr dirty="0" sz="1000" spc="15">
                <a:latin typeface="Cambria Math"/>
                <a:cs typeface="Cambria Math"/>
              </a:rPr>
              <a:t>2𝑧−5	</a:t>
            </a:r>
            <a:r>
              <a:rPr dirty="0" sz="1000" spc="50">
                <a:latin typeface="Cambria Math"/>
                <a:cs typeface="Cambria Math"/>
              </a:rPr>
              <a:t>𝑑𝑥	</a:t>
            </a:r>
            <a:r>
              <a:rPr dirty="0" sz="1000" spc="20">
                <a:latin typeface="Cambria Math"/>
                <a:cs typeface="Cambria Math"/>
              </a:rPr>
              <a:t>2𝑧−5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12414" y="4254119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41780" y="4664075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027296" y="465797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29080" y="4534026"/>
            <a:ext cx="4037965" cy="308610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marL="12700" marR="5080">
              <a:lnSpc>
                <a:spcPct val="48700"/>
              </a:lnSpc>
              <a:spcBef>
                <a:spcPts val="965"/>
              </a:spcBef>
              <a:tabLst>
                <a:tab pos="2898140" algn="l"/>
                <a:tab pos="3536315" algn="l"/>
                <a:tab pos="3745229" algn="l"/>
              </a:tabLst>
            </a:pPr>
            <a:r>
              <a:rPr dirty="0" baseline="50000" sz="1500" spc="30">
                <a:latin typeface="Cambria Math"/>
                <a:cs typeface="Cambria Math"/>
              </a:rPr>
              <a:t>2𝑧−5  </a:t>
            </a:r>
            <a:r>
              <a:rPr dirty="0" baseline="3968" sz="2100">
                <a:latin typeface="Cambria Math"/>
                <a:cs typeface="Cambria Math"/>
              </a:rPr>
              <a:t>𝑑𝑧  = 𝑑𝑥 </a:t>
            </a:r>
            <a:r>
              <a:rPr dirty="0" baseline="3968" sz="2100" spc="-7">
                <a:latin typeface="Times New Roman"/>
                <a:cs typeface="Times New Roman"/>
              </a:rPr>
              <a:t>(using long division) </a:t>
            </a:r>
            <a:r>
              <a:rPr dirty="0" baseline="3968" sz="2100">
                <a:latin typeface="Times New Roman"/>
                <a:cs typeface="Times New Roman"/>
              </a:rPr>
              <a:t>→</a:t>
            </a: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50000" sz="1500" spc="30">
                <a:latin typeface="Cambria Math"/>
                <a:cs typeface="Cambria Math"/>
              </a:rPr>
              <a:t>2 </a:t>
            </a:r>
            <a:r>
              <a:rPr dirty="0" baseline="3968" sz="2100">
                <a:latin typeface="Cambria Math"/>
                <a:cs typeface="Cambria Math"/>
              </a:rPr>
              <a:t>𝑑𝑧</a:t>
            </a:r>
            <a:r>
              <a:rPr dirty="0" baseline="3968" sz="2100" spc="30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−</a:t>
            </a:r>
            <a:r>
              <a:rPr dirty="0" baseline="3968" sz="2100" spc="-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		</a:t>
            </a:r>
            <a:r>
              <a:rPr dirty="0" baseline="50000" sz="1500" spc="-7">
                <a:latin typeface="Cambria Math"/>
                <a:cs typeface="Cambria Math"/>
              </a:rPr>
              <a:t>9  </a:t>
            </a:r>
            <a:r>
              <a:rPr dirty="0" sz="1000" spc="15">
                <a:latin typeface="Cambria Math"/>
                <a:cs typeface="Cambria Math"/>
              </a:rPr>
              <a:t>5</a:t>
            </a:r>
            <a:r>
              <a:rPr dirty="0" sz="1000" spc="110">
                <a:latin typeface="Cambria Math"/>
                <a:cs typeface="Cambria Math"/>
              </a:rPr>
              <a:t>𝑧</a:t>
            </a:r>
            <a:r>
              <a:rPr dirty="0" sz="1000" spc="-20">
                <a:latin typeface="Cambria Math"/>
                <a:cs typeface="Cambria Math"/>
              </a:rPr>
              <a:t>−</a:t>
            </a:r>
            <a:r>
              <a:rPr dirty="0" sz="1000" spc="20">
                <a:latin typeface="Cambria Math"/>
                <a:cs typeface="Cambria Math"/>
              </a:rPr>
              <a:t>7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5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5">
                <a:latin typeface="Cambria Math"/>
                <a:cs typeface="Cambria Math"/>
              </a:rPr>
              <a:t>5</a:t>
            </a:r>
            <a:r>
              <a:rPr dirty="0" sz="1000">
                <a:latin typeface="Cambria Math"/>
                <a:cs typeface="Cambria Math"/>
              </a:rPr>
              <a:t>(</a:t>
            </a:r>
            <a:r>
              <a:rPr dirty="0" sz="1000" spc="15">
                <a:latin typeface="Cambria Math"/>
                <a:cs typeface="Cambria Math"/>
              </a:rPr>
              <a:t>5</a:t>
            </a:r>
            <a:r>
              <a:rPr dirty="0" sz="1000" spc="110">
                <a:latin typeface="Cambria Math"/>
                <a:cs typeface="Cambria Math"/>
              </a:rPr>
              <a:t>𝑧</a:t>
            </a:r>
            <a:r>
              <a:rPr dirty="0" sz="1000" spc="-30">
                <a:latin typeface="Cambria Math"/>
                <a:cs typeface="Cambria Math"/>
              </a:rPr>
              <a:t>−</a:t>
            </a:r>
            <a:r>
              <a:rPr dirty="0" sz="1000" spc="30">
                <a:latin typeface="Cambria Math"/>
                <a:cs typeface="Cambria Math"/>
              </a:rPr>
              <a:t>7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665853" y="4664075"/>
            <a:ext cx="488315" cy="0"/>
          </a:xfrm>
          <a:custGeom>
            <a:avLst/>
            <a:gdLst/>
            <a:ahLst/>
            <a:cxnLst/>
            <a:rect l="l" t="t" r="r" b="b"/>
            <a:pathLst>
              <a:path w="488314" h="0">
                <a:moveTo>
                  <a:pt x="0" y="0"/>
                </a:moveTo>
                <a:lnTo>
                  <a:pt x="4879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171694" y="4534026"/>
            <a:ext cx="649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>
                <a:latin typeface="Cambria Math"/>
                <a:cs typeface="Cambria Math"/>
              </a:rPr>
              <a:t>𝑑𝑧</a:t>
            </a: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-140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𝑑𝑥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141780" y="508927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45589" y="5095366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185976" y="549465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161285" y="5500750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937382" y="595795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443351" y="5957950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908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129080" y="4954650"/>
            <a:ext cx="3569970" cy="15640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5"/>
              </a:spcBef>
            </a:pPr>
            <a:r>
              <a:rPr dirty="0" baseline="47222" sz="1500" spc="3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𝑧 − </a:t>
            </a:r>
            <a:r>
              <a:rPr dirty="0" baseline="47222" sz="1500" spc="-7">
                <a:latin typeface="Cambria Math"/>
                <a:cs typeface="Cambria Math"/>
              </a:rPr>
              <a:t>9 </a:t>
            </a:r>
            <a:r>
              <a:rPr dirty="0" sz="1400">
                <a:latin typeface="Cambria Math"/>
                <a:cs typeface="Cambria Math"/>
              </a:rPr>
              <a:t>ln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5𝑧 − 7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𝑥 + 𝑐 </a:t>
            </a:r>
            <a:r>
              <a:rPr dirty="0" sz="1400" spc="-5">
                <a:latin typeface="Times New Roman"/>
                <a:cs typeface="Times New Roman"/>
              </a:rPr>
              <a:t>but </a:t>
            </a:r>
            <a:r>
              <a:rPr dirty="0" sz="1400">
                <a:latin typeface="Cambria Math"/>
                <a:cs typeface="Cambria Math"/>
              </a:rPr>
              <a:t>𝑧 = 2𝑥 + 𝑦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915"/>
              </a:lnSpc>
              <a:tabLst>
                <a:tab pos="415925" algn="l"/>
              </a:tabLst>
            </a:pPr>
            <a:r>
              <a:rPr dirty="0" sz="1000" spc="20">
                <a:latin typeface="Cambria Math"/>
                <a:cs typeface="Cambria Math"/>
              </a:rPr>
              <a:t>5	</a:t>
            </a:r>
            <a:r>
              <a:rPr dirty="0" sz="1000" spc="15">
                <a:latin typeface="Cambria Math"/>
                <a:cs typeface="Cambria Math"/>
              </a:rPr>
              <a:t>25</a:t>
            </a:r>
            <a:endParaRPr sz="1000">
              <a:latin typeface="Cambria Math"/>
              <a:cs typeface="Cambria Math"/>
            </a:endParaRPr>
          </a:p>
          <a:p>
            <a:pPr marL="56515">
              <a:lnSpc>
                <a:spcPts val="1395"/>
              </a:lnSpc>
              <a:spcBef>
                <a:spcPts val="880"/>
              </a:spcBef>
            </a:pPr>
            <a:r>
              <a:rPr dirty="0" baseline="47222" sz="1500" spc="3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(2𝑥 + </a:t>
            </a:r>
            <a:r>
              <a:rPr dirty="0" sz="1400" spc="15">
                <a:latin typeface="Cambria Math"/>
                <a:cs typeface="Cambria Math"/>
              </a:rPr>
              <a:t>𝑦)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baseline="47222" sz="1500" spc="-7">
                <a:latin typeface="Cambria Math"/>
                <a:cs typeface="Cambria Math"/>
              </a:rPr>
              <a:t>9 </a:t>
            </a:r>
            <a:r>
              <a:rPr dirty="0" sz="1400">
                <a:latin typeface="Cambria Math"/>
                <a:cs typeface="Cambria Math"/>
              </a:rPr>
              <a:t>ln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5(2𝑥 + </a:t>
            </a:r>
            <a:r>
              <a:rPr dirty="0" sz="1400" spc="5">
                <a:latin typeface="Cambria Math"/>
                <a:cs typeface="Cambria Math"/>
              </a:rPr>
              <a:t>𝑦) </a:t>
            </a:r>
            <a:r>
              <a:rPr dirty="0" sz="1400">
                <a:latin typeface="Cambria Math"/>
                <a:cs typeface="Cambria Math"/>
              </a:rPr>
              <a:t>− 7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𝑥 +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𝑐</a:t>
            </a:r>
            <a:endParaRPr sz="1400">
              <a:latin typeface="Cambria Math"/>
              <a:cs typeface="Cambria Math"/>
            </a:endParaRPr>
          </a:p>
          <a:p>
            <a:pPr marL="56515">
              <a:lnSpc>
                <a:spcPts val="915"/>
              </a:lnSpc>
              <a:tabLst>
                <a:tab pos="1031875" algn="l"/>
              </a:tabLst>
            </a:pPr>
            <a:r>
              <a:rPr dirty="0" sz="1000" spc="20">
                <a:latin typeface="Cambria Math"/>
                <a:cs typeface="Cambria Math"/>
              </a:rPr>
              <a:t>5	</a:t>
            </a:r>
            <a:r>
              <a:rPr dirty="0" sz="1000" spc="15">
                <a:latin typeface="Cambria Math"/>
                <a:cs typeface="Cambria Math"/>
              </a:rPr>
              <a:t>25</a:t>
            </a:r>
            <a:endParaRPr sz="1000">
              <a:latin typeface="Cambria Math"/>
              <a:cs typeface="Cambria Math"/>
            </a:endParaRPr>
          </a:p>
          <a:p>
            <a:pPr marL="1807845">
              <a:lnSpc>
                <a:spcPts val="1060"/>
              </a:lnSpc>
              <a:spcBef>
                <a:spcPts val="459"/>
              </a:spcBef>
              <a:tabLst>
                <a:tab pos="2360930" algn="l"/>
              </a:tabLst>
            </a:pPr>
            <a:r>
              <a:rPr dirty="0" sz="1300" spc="80">
                <a:latin typeface="Cambria Math"/>
                <a:cs typeface="Cambria Math"/>
              </a:rPr>
              <a:t>𝑑𝑦	</a:t>
            </a:r>
            <a:r>
              <a:rPr dirty="0" sz="1300" spc="40">
                <a:latin typeface="Cambria Math"/>
                <a:cs typeface="Cambria Math"/>
              </a:rPr>
              <a:t>𝑥−𝑦−2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660"/>
              </a:lnSpc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9259" sz="13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Solve </a:t>
            </a:r>
            <a:r>
              <a:rPr dirty="0" sz="1400" spc="-5">
                <a:latin typeface="Times New Roman"/>
                <a:cs typeface="Times New Roman"/>
              </a:rPr>
              <a:t>the following </a:t>
            </a:r>
            <a:r>
              <a:rPr dirty="0" baseline="-38461" sz="1950" spc="104">
                <a:latin typeface="Cambria Math"/>
                <a:cs typeface="Cambria Math"/>
              </a:rPr>
              <a:t>𝑑𝑥 </a:t>
            </a:r>
            <a:r>
              <a:rPr dirty="0" sz="1800">
                <a:latin typeface="Cambria Math"/>
                <a:cs typeface="Cambria Math"/>
              </a:rPr>
              <a:t>=</a:t>
            </a:r>
            <a:r>
              <a:rPr dirty="0" sz="1800" spc="-65">
                <a:latin typeface="Cambria Math"/>
                <a:cs typeface="Cambria Math"/>
              </a:rPr>
              <a:t> </a:t>
            </a:r>
            <a:r>
              <a:rPr dirty="0" baseline="-38461" sz="1950" spc="60">
                <a:latin typeface="Cambria Math"/>
                <a:cs typeface="Cambria Math"/>
              </a:rPr>
              <a:t>2𝑥+𝑦−1</a:t>
            </a:r>
            <a:endParaRPr baseline="-38461" sz="19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75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9080" y="6567296"/>
            <a:ext cx="250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9761" sz="2100">
                <a:latin typeface="Times New Roman"/>
                <a:cs typeface="Times New Roman"/>
              </a:rPr>
              <a:t>│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55572" y="6774560"/>
            <a:ext cx="5067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4970" algn="l"/>
              </a:tabLst>
            </a:pP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31366" y="6661784"/>
            <a:ext cx="11283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9761" sz="2100">
                <a:latin typeface="Cambria Math"/>
                <a:cs typeface="Cambria Math"/>
              </a:rPr>
              <a:t>−1</a:t>
            </a:r>
            <a:r>
              <a:rPr dirty="0" sz="1400">
                <a:latin typeface="Times New Roman"/>
                <a:cs typeface="Times New Roman"/>
              </a:rPr>
              <a:t>│= </a:t>
            </a:r>
            <a:r>
              <a:rPr dirty="0" sz="1400" spc="-5">
                <a:latin typeface="Times New Roman"/>
                <a:cs typeface="Times New Roman"/>
              </a:rPr>
              <a:t>1+ </a:t>
            </a:r>
            <a:r>
              <a:rPr dirty="0" sz="1400">
                <a:latin typeface="Times New Roman"/>
                <a:cs typeface="Times New Roman"/>
              </a:rPr>
              <a:t>2 =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83407" y="7283577"/>
            <a:ext cx="22796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25">
                <a:latin typeface="Cambria Math"/>
                <a:cs typeface="Cambria Math"/>
              </a:rPr>
              <a:t>𝑑𝑥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393059" y="7281036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129080" y="7131176"/>
            <a:ext cx="27057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Cambria Math"/>
                <a:cs typeface="Cambria Math"/>
              </a:rPr>
              <a:t>𝑥 = 𝑋 + </a:t>
            </a:r>
            <a:r>
              <a:rPr dirty="0" sz="1400" spc="10">
                <a:latin typeface="Cambria Math"/>
                <a:cs typeface="Cambria Math"/>
              </a:rPr>
              <a:t>ℎ, </a:t>
            </a:r>
            <a:r>
              <a:rPr dirty="0" sz="1400">
                <a:latin typeface="Cambria Math"/>
                <a:cs typeface="Cambria Math"/>
              </a:rPr>
              <a:t>𝑦 = 𝑌 + 𝑘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baseline="44871" sz="1950" spc="120">
                <a:latin typeface="Cambria Math"/>
                <a:cs typeface="Cambria Math"/>
              </a:rPr>
              <a:t>𝑑𝑦</a:t>
            </a:r>
            <a:r>
              <a:rPr dirty="0" baseline="44871" sz="1950" spc="-97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46016" y="7067168"/>
            <a:ext cx="922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5">
                <a:latin typeface="Cambria Math"/>
                <a:cs typeface="Cambria Math"/>
              </a:rPr>
              <a:t>𝑋+ℎ−𝑌−𝑘−2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62196" y="7289672"/>
            <a:ext cx="109029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5">
                <a:latin typeface="Cambria Math"/>
                <a:cs typeface="Cambria Math"/>
              </a:rPr>
              <a:t>2𝑋+2ℎ+𝑌+𝑘−1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874896" y="7289418"/>
            <a:ext cx="1064260" cy="0"/>
          </a:xfrm>
          <a:custGeom>
            <a:avLst/>
            <a:gdLst/>
            <a:ahLst/>
            <a:cxnLst/>
            <a:rect l="l" t="t" r="r" b="b"/>
            <a:pathLst>
              <a:path w="1064260" h="0">
                <a:moveTo>
                  <a:pt x="0" y="0"/>
                </a:moveTo>
                <a:lnTo>
                  <a:pt x="1063752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132128" y="9039605"/>
            <a:ext cx="22796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25">
                <a:latin typeface="Cambria Math"/>
                <a:cs typeface="Cambria Math"/>
              </a:rPr>
              <a:t>𝑑𝑥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141780" y="90370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609089" y="9045702"/>
            <a:ext cx="41275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0">
                <a:latin typeface="Cambria Math"/>
                <a:cs typeface="Cambria Math"/>
              </a:rPr>
              <a:t>2</a:t>
            </a:r>
            <a:r>
              <a:rPr dirty="0" sz="1150" spc="95">
                <a:latin typeface="Cambria Math"/>
                <a:cs typeface="Cambria Math"/>
              </a:rPr>
              <a:t>𝑋</a:t>
            </a:r>
            <a:r>
              <a:rPr dirty="0" sz="1150" spc="-25">
                <a:latin typeface="Cambria Math"/>
                <a:cs typeface="Cambria Math"/>
              </a:rPr>
              <a:t>+</a:t>
            </a:r>
            <a:r>
              <a:rPr dirty="0" sz="1150" spc="40">
                <a:latin typeface="Cambria Math"/>
                <a:cs typeface="Cambria Math"/>
              </a:rPr>
              <a:t>𝑌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621789" y="9045447"/>
            <a:ext cx="388620" cy="0"/>
          </a:xfrm>
          <a:custGeom>
            <a:avLst/>
            <a:gdLst/>
            <a:ahLst/>
            <a:cxnLst/>
            <a:rect l="l" t="t" r="r" b="b"/>
            <a:pathLst>
              <a:path w="388619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5161026" y="9053321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170678" y="9046210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20" h="12700">
                <a:moveTo>
                  <a:pt x="0" y="12191"/>
                </a:moveTo>
                <a:lnTo>
                  <a:pt x="83820" y="12191"/>
                </a:lnTo>
                <a:lnTo>
                  <a:pt x="83820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129080" y="8887205"/>
            <a:ext cx="49841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44871" sz="1950" spc="120">
                <a:latin typeface="Cambria Math"/>
                <a:cs typeface="Cambria Math"/>
              </a:rPr>
              <a:t>𝑑𝑦 </a:t>
            </a:r>
            <a:r>
              <a:rPr dirty="0" sz="1600" spc="-5">
                <a:latin typeface="Cambria Math"/>
                <a:cs typeface="Cambria Math"/>
              </a:rPr>
              <a:t>= </a:t>
            </a:r>
            <a:r>
              <a:rPr dirty="0" baseline="45893" sz="1725" spc="44">
                <a:latin typeface="Cambria Math"/>
                <a:cs typeface="Cambria Math"/>
              </a:rPr>
              <a:t>𝑋−𝑌</a:t>
            </a:r>
            <a:r>
              <a:rPr dirty="0" baseline="45893" sz="1725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 equation is homogeneous then </a:t>
            </a:r>
            <a:r>
              <a:rPr dirty="0" sz="1400">
                <a:latin typeface="Times New Roman"/>
                <a:cs typeface="Times New Roman"/>
              </a:rPr>
              <a:t>let </a:t>
            </a:r>
            <a:r>
              <a:rPr dirty="0" sz="1400">
                <a:latin typeface="Cambria Math"/>
                <a:cs typeface="Cambria Math"/>
              </a:rPr>
              <a:t>𝑉 = </a:t>
            </a:r>
            <a:r>
              <a:rPr dirty="0" baseline="47222" sz="1500" spc="104">
                <a:latin typeface="Cambria Math"/>
                <a:cs typeface="Cambria Math"/>
              </a:rPr>
              <a:t>𝑦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𝑦 =</a:t>
            </a:r>
            <a:r>
              <a:rPr dirty="0" sz="1400" spc="-15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𝑉𝑥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32128" y="9566858"/>
            <a:ext cx="22796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25">
                <a:latin typeface="Cambria Math"/>
                <a:cs typeface="Cambria Math"/>
              </a:rPr>
              <a:t>𝑑𝑥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141780" y="956431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078482" y="9580574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088133" y="9579558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 h="0">
                <a:moveTo>
                  <a:pt x="0" y="0"/>
                </a:moveTo>
                <a:lnTo>
                  <a:pt x="1679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996819" y="9572700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1129080" y="9414458"/>
            <a:ext cx="27114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44871" sz="1950" spc="120">
                <a:latin typeface="Cambria Math"/>
                <a:cs typeface="Cambria Math"/>
              </a:rPr>
              <a:t>𝑑𝑦 </a:t>
            </a:r>
            <a:r>
              <a:rPr dirty="0" sz="1600" spc="-5">
                <a:latin typeface="Cambria Math"/>
                <a:cs typeface="Cambria Math"/>
              </a:rPr>
              <a:t>= </a:t>
            </a:r>
            <a:r>
              <a:rPr dirty="0" sz="1400">
                <a:latin typeface="Cambria Math"/>
                <a:cs typeface="Cambria Math"/>
              </a:rPr>
              <a:t>𝑉 + 𝑥 </a:t>
            </a:r>
            <a:r>
              <a:rPr dirty="0" baseline="47222" sz="1500" spc="52">
                <a:latin typeface="Cambria Math"/>
                <a:cs typeface="Cambria Math"/>
              </a:rPr>
              <a:t>𝑑𝑉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𝑉 + 𝑥 </a:t>
            </a:r>
            <a:r>
              <a:rPr dirty="0" baseline="45893" sz="1725" spc="67">
                <a:latin typeface="Cambria Math"/>
                <a:cs typeface="Cambria Math"/>
              </a:rPr>
              <a:t>𝑑𝑉 </a:t>
            </a:r>
            <a:r>
              <a:rPr dirty="0" sz="1600" spc="-5">
                <a:latin typeface="Times New Roman"/>
                <a:cs typeface="Times New Roman"/>
              </a:rPr>
              <a:t>=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baseline="45893" sz="1725" spc="67">
                <a:latin typeface="Cambria Math"/>
                <a:cs typeface="Cambria Math"/>
              </a:rPr>
              <a:t>𝑥−𝑉𝑥</a:t>
            </a:r>
            <a:endParaRPr baseline="45893" sz="1725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988691" y="9572955"/>
            <a:ext cx="89471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dirty="0" sz="1150" spc="114">
                <a:latin typeface="Cambria Math"/>
                <a:cs typeface="Cambria Math"/>
              </a:rPr>
              <a:t>𝑑</a:t>
            </a:r>
            <a:r>
              <a:rPr dirty="0" sz="1150" spc="125">
                <a:latin typeface="Cambria Math"/>
                <a:cs typeface="Cambria Math"/>
              </a:rPr>
              <a:t>𝑥</a:t>
            </a:r>
            <a:r>
              <a:rPr dirty="0" sz="1150">
                <a:latin typeface="Cambria Math"/>
                <a:cs typeface="Cambria Math"/>
              </a:rPr>
              <a:t>	</a:t>
            </a:r>
            <a:r>
              <a:rPr dirty="0" sz="1150" spc="30">
                <a:latin typeface="Cambria Math"/>
                <a:cs typeface="Cambria Math"/>
              </a:rPr>
              <a:t>2</a:t>
            </a:r>
            <a:r>
              <a:rPr dirty="0" sz="1150" spc="150">
                <a:latin typeface="Cambria Math"/>
                <a:cs typeface="Cambria Math"/>
              </a:rPr>
              <a:t>𝑥</a:t>
            </a:r>
            <a:r>
              <a:rPr dirty="0" sz="1150" spc="-25">
                <a:latin typeface="Cambria Math"/>
                <a:cs typeface="Cambria Math"/>
              </a:rPr>
              <a:t>+</a:t>
            </a:r>
            <a:r>
              <a:rPr dirty="0" sz="1150" spc="50">
                <a:latin typeface="Cambria Math"/>
                <a:cs typeface="Cambria Math"/>
              </a:rPr>
              <a:t>𝑉</a:t>
            </a:r>
            <a:r>
              <a:rPr dirty="0" sz="1150" spc="125">
                <a:latin typeface="Cambria Math"/>
                <a:cs typeface="Cambria Math"/>
              </a:rPr>
              <a:t>𝑥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405251" y="9572700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648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2313558" y="7794116"/>
            <a:ext cx="559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076325" y="8223884"/>
            <a:ext cx="1781175" cy="342900"/>
          </a:xfrm>
          <a:custGeom>
            <a:avLst/>
            <a:gdLst/>
            <a:ahLst/>
            <a:cxnLst/>
            <a:rect l="l" t="t" r="r" b="b"/>
            <a:pathLst>
              <a:path w="1781175" h="342900">
                <a:moveTo>
                  <a:pt x="0" y="342900"/>
                </a:moveTo>
                <a:lnTo>
                  <a:pt x="1781175" y="342900"/>
                </a:lnTo>
                <a:lnTo>
                  <a:pt x="1781175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1161084" y="7971128"/>
            <a:ext cx="1501140" cy="52324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6364">
              <a:lnSpc>
                <a:spcPct val="100000"/>
              </a:lnSpc>
              <a:spcBef>
                <a:spcPts val="375"/>
              </a:spcBef>
            </a:pPr>
            <a:r>
              <a:rPr dirty="0" sz="1400">
                <a:latin typeface="Cambria Math"/>
                <a:cs typeface="Cambria Math"/>
              </a:rPr>
              <a:t>3ℎ −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400">
                <a:latin typeface="Arial"/>
                <a:cs typeface="Arial"/>
              </a:rPr>
              <a:t>→ </a:t>
            </a:r>
            <a:r>
              <a:rPr dirty="0" sz="1400">
                <a:latin typeface="Cambria Math"/>
                <a:cs typeface="Cambria Math"/>
              </a:rPr>
              <a:t>ℎ = </a:t>
            </a:r>
            <a:r>
              <a:rPr dirty="0" sz="1400">
                <a:latin typeface="Calibri"/>
                <a:cs typeface="Calibri"/>
              </a:rPr>
              <a:t>1&amp; </a:t>
            </a:r>
            <a:r>
              <a:rPr dirty="0" sz="1400">
                <a:latin typeface="Cambria Math"/>
                <a:cs typeface="Cambria Math"/>
              </a:rPr>
              <a:t>𝑘 =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234236" y="7405496"/>
            <a:ext cx="7537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ℎ − 𝑘 −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156512" y="7663052"/>
            <a:ext cx="851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2ℎ + 𝑘 −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057275" y="7928609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 h="0">
                <a:moveTo>
                  <a:pt x="1066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4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75841" y="1512061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66189" y="1513077"/>
            <a:ext cx="6280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5760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-20">
                <a:latin typeface="Cambria Math"/>
                <a:cs typeface="Cambria Math"/>
              </a:rPr>
              <a:t>+</a:t>
            </a:r>
            <a:r>
              <a:rPr dirty="0" sz="1000" spc="35">
                <a:latin typeface="Cambria Math"/>
                <a:cs typeface="Cambria Math"/>
              </a:rPr>
              <a:t>𝑉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32457" y="1512061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29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85339" y="1512061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1266189"/>
            <a:ext cx="2616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3730" sz="2100">
                <a:latin typeface="Times New Roman"/>
                <a:cs typeface="Times New Roman"/>
              </a:rPr>
              <a:t>x </a:t>
            </a:r>
            <a:r>
              <a:rPr dirty="0" sz="1000" spc="35">
                <a:latin typeface="Cambria Math"/>
                <a:cs typeface="Cambria Math"/>
              </a:rPr>
              <a:t>𝑑𝑉 </a:t>
            </a:r>
            <a:r>
              <a:rPr dirty="0" baseline="-33730" sz="2100">
                <a:latin typeface="Times New Roman"/>
                <a:cs typeface="Times New Roman"/>
              </a:rPr>
              <a:t>= </a:t>
            </a:r>
            <a:r>
              <a:rPr dirty="0" sz="1000" spc="5">
                <a:latin typeface="Cambria Math"/>
                <a:cs typeface="Cambria Math"/>
              </a:rPr>
              <a:t>1−𝑉 </a:t>
            </a:r>
            <a:r>
              <a:rPr dirty="0" baseline="-33730" sz="2100">
                <a:latin typeface="Cambria Math"/>
                <a:cs typeface="Cambria Math"/>
              </a:rPr>
              <a:t>− 𝑉 </a:t>
            </a:r>
            <a:r>
              <a:rPr dirty="0" baseline="-33730" sz="2100" spc="-7">
                <a:latin typeface="Times New Roman"/>
                <a:cs typeface="Times New Roman"/>
              </a:rPr>
              <a:t>→</a:t>
            </a:r>
            <a:r>
              <a:rPr dirty="0" baseline="-33730" sz="2100" spc="-7">
                <a:latin typeface="Cambria Math"/>
                <a:cs typeface="Cambria Math"/>
              </a:rPr>
              <a:t>x </a:t>
            </a:r>
            <a:r>
              <a:rPr dirty="0" sz="1000" spc="35">
                <a:latin typeface="Cambria Math"/>
                <a:cs typeface="Cambria Math"/>
              </a:rPr>
              <a:t>𝑑𝑉 </a:t>
            </a:r>
            <a:r>
              <a:rPr dirty="0" baseline="-33730" sz="2100">
                <a:latin typeface="Cambria Math"/>
                <a:cs typeface="Cambria Math"/>
              </a:rPr>
              <a:t>=</a:t>
            </a:r>
            <a:r>
              <a:rPr dirty="0" baseline="-33730" sz="2100" spc="225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1−𝑉−2𝑉+𝑉</a:t>
            </a:r>
            <a:r>
              <a:rPr dirty="0" baseline="24305" sz="1200" spc="30">
                <a:latin typeface="Cambria Math"/>
                <a:cs typeface="Cambria Math"/>
              </a:rPr>
              <a:t>2</a:t>
            </a:r>
            <a:endParaRPr baseline="24305" sz="12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84626" y="1512061"/>
            <a:ext cx="753745" cy="0"/>
          </a:xfrm>
          <a:custGeom>
            <a:avLst/>
            <a:gdLst/>
            <a:ahLst/>
            <a:cxnLst/>
            <a:rect l="l" t="t" r="r" b="b"/>
            <a:pathLst>
              <a:path w="753745" h="0">
                <a:moveTo>
                  <a:pt x="0" y="0"/>
                </a:moveTo>
                <a:lnTo>
                  <a:pt x="7531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48486" y="1927605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20038" y="1926589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73276" y="1796542"/>
            <a:ext cx="6496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50000" sz="1500" spc="75">
                <a:latin typeface="Cambria Math"/>
                <a:cs typeface="Cambria Math"/>
              </a:rPr>
              <a:t>𝑑𝑥 </a:t>
            </a:r>
            <a:r>
              <a:rPr dirty="0" baseline="3968" sz="2100">
                <a:latin typeface="Cambria Math"/>
                <a:cs typeface="Cambria Math"/>
              </a:rPr>
              <a:t>=</a:t>
            </a:r>
            <a:r>
              <a:rPr dirty="0" baseline="3968" sz="21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5517" y="1732533"/>
            <a:ext cx="384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ambria Math"/>
                <a:cs typeface="Cambria Math"/>
              </a:rPr>
              <a:t>(</a:t>
            </a: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-15">
                <a:latin typeface="Cambria Math"/>
                <a:cs typeface="Cambria Math"/>
              </a:rPr>
              <a:t>+</a:t>
            </a:r>
            <a:r>
              <a:rPr dirty="0" sz="1000" spc="65">
                <a:latin typeface="Cambria Math"/>
                <a:cs typeface="Cambria Math"/>
              </a:rPr>
              <a:t>𝑉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27022" y="1927605"/>
            <a:ext cx="701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(1−3V−V</a:t>
            </a:r>
            <a:r>
              <a:rPr dirty="0" baseline="20833" sz="1200" spc="3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39722" y="1926589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4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533014" y="1427236"/>
            <a:ext cx="976630" cy="59817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70"/>
              </a:spcBef>
              <a:tabLst>
                <a:tab pos="716280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-30">
                <a:latin typeface="Cambria Math"/>
                <a:cs typeface="Cambria Math"/>
              </a:rPr>
              <a:t>+</a:t>
            </a:r>
            <a:r>
              <a:rPr dirty="0" sz="1000" spc="35">
                <a:latin typeface="Cambria Math"/>
                <a:cs typeface="Cambria Math"/>
              </a:rPr>
              <a:t>𝑉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dirty="0" sz="1400">
                <a:latin typeface="Cambria Math"/>
                <a:cs typeface="Cambria Math"/>
              </a:rPr>
              <a:t>𝑑𝑉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0010" y="2369565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75841" y="2368549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 h="0">
                <a:moveTo>
                  <a:pt x="0" y="0"/>
                </a:moveTo>
                <a:lnTo>
                  <a:pt x="2514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2122677"/>
            <a:ext cx="660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5714" sz="2100">
                <a:latin typeface="Cambria Math"/>
                <a:cs typeface="Cambria Math"/>
              </a:rPr>
              <a:t>∫ </a:t>
            </a:r>
            <a:r>
              <a:rPr dirty="0" sz="1000" spc="25">
                <a:latin typeface="Cambria Math"/>
                <a:cs typeface="Cambria Math"/>
              </a:rPr>
              <a:t>−𝑑𝑥</a:t>
            </a:r>
            <a:r>
              <a:rPr dirty="0" sz="1000" spc="5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5714" sz="2100">
                <a:latin typeface="Cambria Math"/>
                <a:cs typeface="Cambria Math"/>
              </a:rPr>
              <a:t>∫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51989" y="2174493"/>
            <a:ext cx="384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ambria Math"/>
                <a:cs typeface="Cambria Math"/>
              </a:rPr>
              <a:t>(</a:t>
            </a: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-20">
                <a:latin typeface="Cambria Math"/>
                <a:cs typeface="Cambria Math"/>
              </a:rPr>
              <a:t>+</a:t>
            </a:r>
            <a:r>
              <a:rPr dirty="0" sz="1000" spc="70">
                <a:latin typeface="Cambria Math"/>
                <a:cs typeface="Cambria Math"/>
              </a:rPr>
              <a:t>𝑉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806194" y="2368549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4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99486" y="2227833"/>
            <a:ext cx="241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𝑑𝑉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0010" y="2810001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75841" y="280898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 h="0">
                <a:moveTo>
                  <a:pt x="0" y="0"/>
                </a:moveTo>
                <a:lnTo>
                  <a:pt x="2514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29080" y="2563113"/>
            <a:ext cx="660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5714" sz="2100">
                <a:latin typeface="Cambria Math"/>
                <a:cs typeface="Cambria Math"/>
              </a:rPr>
              <a:t>∫ </a:t>
            </a:r>
            <a:r>
              <a:rPr dirty="0" sz="1000" spc="25">
                <a:latin typeface="Cambria Math"/>
                <a:cs typeface="Cambria Math"/>
              </a:rPr>
              <a:t>−𝑑𝑥</a:t>
            </a:r>
            <a:r>
              <a:rPr dirty="0" sz="1000" spc="5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5714" sz="2100">
                <a:latin typeface="Cambria Math"/>
                <a:cs typeface="Cambria Math"/>
              </a:rPr>
              <a:t>∫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93494" y="2369565"/>
            <a:ext cx="701675" cy="42290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(V</a:t>
            </a:r>
            <a:r>
              <a:rPr dirty="0" baseline="20833" sz="1200" spc="3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+3𝑉−1)</a:t>
            </a:r>
            <a:endParaRPr sz="1000">
              <a:latin typeface="Cambria Math"/>
              <a:cs typeface="Cambria Math"/>
            </a:endParaRPr>
          </a:p>
          <a:p>
            <a:pPr marL="326390">
              <a:lnSpc>
                <a:spcPct val="100000"/>
              </a:lnSpc>
              <a:spcBef>
                <a:spcPts val="730"/>
              </a:spcBef>
            </a:pPr>
            <a:r>
              <a:rPr dirty="0" sz="1000">
                <a:latin typeface="Cambria Math"/>
                <a:cs typeface="Cambria Math"/>
              </a:rPr>
              <a:t>(</a:t>
            </a: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-30">
                <a:latin typeface="Cambria Math"/>
                <a:cs typeface="Cambria Math"/>
              </a:rPr>
              <a:t>+</a:t>
            </a:r>
            <a:r>
              <a:rPr dirty="0" sz="1000" spc="65">
                <a:latin typeface="Cambria Math"/>
                <a:cs typeface="Cambria Math"/>
              </a:rPr>
              <a:t>𝑉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25902" y="2923285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19">
                <a:moveTo>
                  <a:pt x="0" y="7619"/>
                </a:moveTo>
                <a:lnTo>
                  <a:pt x="60960" y="7619"/>
                </a:lnTo>
                <a:lnTo>
                  <a:pt x="6096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513202" y="2912109"/>
            <a:ext cx="2387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5">
                <a:latin typeface="Cambria Math"/>
                <a:cs typeface="Cambria Math"/>
              </a:rPr>
              <a:t>4</a:t>
            </a:r>
            <a:r>
              <a:rPr dirty="0" sz="800" spc="245">
                <a:latin typeface="Cambria Math"/>
                <a:cs typeface="Cambria Math"/>
              </a:rPr>
              <a:t> </a:t>
            </a:r>
            <a:r>
              <a:rPr dirty="0" sz="800" spc="35">
                <a:latin typeface="Cambria Math"/>
                <a:cs typeface="Cambria Math"/>
              </a:rPr>
              <a:t>4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78302" y="2923285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19">
                <a:moveTo>
                  <a:pt x="0" y="7619"/>
                </a:moveTo>
                <a:lnTo>
                  <a:pt x="60960" y="7619"/>
                </a:lnTo>
                <a:lnTo>
                  <a:pt x="6096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793494" y="2823717"/>
            <a:ext cx="10115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(𝑉</a:t>
            </a:r>
            <a:r>
              <a:rPr dirty="0" baseline="20833" sz="1200" spc="22">
                <a:latin typeface="Cambria Math"/>
                <a:cs typeface="Cambria Math"/>
              </a:rPr>
              <a:t>2</a:t>
            </a:r>
            <a:r>
              <a:rPr dirty="0" sz="1000" spc="15">
                <a:latin typeface="Cambria Math"/>
                <a:cs typeface="Cambria Math"/>
              </a:rPr>
              <a:t>+3𝑉−1+</a:t>
            </a:r>
            <a:r>
              <a:rPr dirty="0" baseline="41666" sz="1200" spc="22">
                <a:latin typeface="Cambria Math"/>
                <a:cs typeface="Cambria Math"/>
              </a:rPr>
              <a:t>9</a:t>
            </a:r>
            <a:r>
              <a:rPr dirty="0" sz="1000" spc="15">
                <a:latin typeface="Cambria Math"/>
                <a:cs typeface="Cambria Math"/>
              </a:rPr>
              <a:t>−</a:t>
            </a:r>
            <a:r>
              <a:rPr dirty="0" baseline="41666" sz="1200" spc="22">
                <a:latin typeface="Cambria Math"/>
                <a:cs typeface="Cambria Math"/>
              </a:rPr>
              <a:t>9</a:t>
            </a:r>
            <a:r>
              <a:rPr dirty="0" sz="1000" spc="1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806194" y="2808985"/>
            <a:ext cx="986790" cy="0"/>
          </a:xfrm>
          <a:custGeom>
            <a:avLst/>
            <a:gdLst/>
            <a:ahLst/>
            <a:cxnLst/>
            <a:rect l="l" t="t" r="r" b="b"/>
            <a:pathLst>
              <a:path w="986789" h="0">
                <a:moveTo>
                  <a:pt x="0" y="0"/>
                </a:moveTo>
                <a:lnTo>
                  <a:pt x="9863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848482" y="2668269"/>
            <a:ext cx="241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𝑑𝑉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50010" y="3300729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275841" y="3299713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 h="0">
                <a:moveTo>
                  <a:pt x="0" y="0"/>
                </a:moveTo>
                <a:lnTo>
                  <a:pt x="2514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129080" y="3053842"/>
            <a:ext cx="660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5714" sz="2100">
                <a:latin typeface="Cambria Math"/>
                <a:cs typeface="Cambria Math"/>
              </a:rPr>
              <a:t>∫ </a:t>
            </a:r>
            <a:r>
              <a:rPr dirty="0" sz="1000" spc="25">
                <a:latin typeface="Cambria Math"/>
                <a:cs typeface="Cambria Math"/>
              </a:rPr>
              <a:t>−𝑑𝑥</a:t>
            </a:r>
            <a:r>
              <a:rPr dirty="0" sz="1000" spc="5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5714" sz="2100">
                <a:latin typeface="Cambria Math"/>
                <a:cs typeface="Cambria Math"/>
              </a:rPr>
              <a:t>∫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25142" y="3105657"/>
            <a:ext cx="3835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Cambria Math"/>
                <a:cs typeface="Cambria Math"/>
              </a:rPr>
              <a:t>(</a:t>
            </a: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-15">
                <a:latin typeface="Cambria Math"/>
                <a:cs typeface="Cambria Math"/>
              </a:rPr>
              <a:t>+</a:t>
            </a:r>
            <a:r>
              <a:rPr dirty="0" sz="1000" spc="65">
                <a:latin typeface="Cambria Math"/>
                <a:cs typeface="Cambria Math"/>
              </a:rPr>
              <a:t>𝑉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359786" y="3414013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347086" y="3402837"/>
            <a:ext cx="2406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5">
                <a:latin typeface="Cambria Math"/>
                <a:cs typeface="Cambria Math"/>
              </a:rPr>
              <a:t>4</a:t>
            </a:r>
            <a:r>
              <a:rPr dirty="0" sz="800" spc="40">
                <a:latin typeface="Cambria Math"/>
                <a:cs typeface="Cambria Math"/>
              </a:rPr>
              <a:t> </a:t>
            </a:r>
            <a:r>
              <a:rPr dirty="0" sz="800" spc="3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93494" y="3314446"/>
            <a:ext cx="8464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(𝑉</a:t>
            </a:r>
            <a:r>
              <a:rPr dirty="0" baseline="20833" sz="1200" spc="3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+3𝑉+</a:t>
            </a:r>
            <a:r>
              <a:rPr dirty="0" baseline="41666" sz="1200" spc="30">
                <a:latin typeface="Cambria Math"/>
                <a:cs typeface="Cambria Math"/>
              </a:rPr>
              <a:t>9</a:t>
            </a:r>
            <a:r>
              <a:rPr dirty="0" sz="1000" spc="20">
                <a:latin typeface="Cambria Math"/>
                <a:cs typeface="Cambria Math"/>
              </a:rPr>
              <a:t>−</a:t>
            </a:r>
            <a:r>
              <a:rPr dirty="0" u="sng" baseline="41666" sz="1200" spc="2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7</a:t>
            </a:r>
            <a:r>
              <a:rPr dirty="0" sz="1000" spc="1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806194" y="3299713"/>
            <a:ext cx="820419" cy="0"/>
          </a:xfrm>
          <a:custGeom>
            <a:avLst/>
            <a:gdLst/>
            <a:ahLst/>
            <a:cxnLst/>
            <a:rect l="l" t="t" r="r" b="b"/>
            <a:pathLst>
              <a:path w="820419" h="0">
                <a:moveTo>
                  <a:pt x="0" y="0"/>
                </a:moveTo>
                <a:lnTo>
                  <a:pt x="8202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682367" y="3158997"/>
            <a:ext cx="241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𝑑𝑉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50010" y="3791838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275841" y="3790822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 h="0">
                <a:moveTo>
                  <a:pt x="0" y="0"/>
                </a:moveTo>
                <a:lnTo>
                  <a:pt x="2514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129080" y="3544950"/>
            <a:ext cx="660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5714" sz="2100">
                <a:latin typeface="Cambria Math"/>
                <a:cs typeface="Cambria Math"/>
              </a:rPr>
              <a:t>∫ </a:t>
            </a:r>
            <a:r>
              <a:rPr dirty="0" sz="1000" spc="25">
                <a:latin typeface="Cambria Math"/>
                <a:cs typeface="Cambria Math"/>
              </a:rPr>
              <a:t>−𝑑𝑥</a:t>
            </a:r>
            <a:r>
              <a:rPr dirty="0" sz="1000" spc="5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5714" sz="2100">
                <a:latin typeface="Cambria Math"/>
                <a:cs typeface="Cambria Math"/>
              </a:rPr>
              <a:t>∫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50466" y="3596766"/>
            <a:ext cx="3835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ambria Math"/>
                <a:cs typeface="Cambria Math"/>
              </a:rPr>
              <a:t>(</a:t>
            </a: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-30">
                <a:latin typeface="Cambria Math"/>
                <a:cs typeface="Cambria Math"/>
              </a:rPr>
              <a:t>+</a:t>
            </a:r>
            <a:r>
              <a:rPr dirty="0" sz="1000" spc="70">
                <a:latin typeface="Cambria Math"/>
                <a:cs typeface="Cambria Math"/>
              </a:rPr>
              <a:t>𝑉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52573" y="3893946"/>
            <a:ext cx="38544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1150" algn="l"/>
              </a:tabLst>
            </a:pPr>
            <a:r>
              <a:rPr dirty="0" sz="800" spc="35">
                <a:latin typeface="Cambria Math"/>
                <a:cs typeface="Cambria Math"/>
              </a:rPr>
              <a:t>2</a:t>
            </a:r>
            <a:r>
              <a:rPr dirty="0" sz="800" spc="35">
                <a:latin typeface="Cambria Math"/>
                <a:cs typeface="Cambria Math"/>
              </a:rPr>
              <a:t>	</a:t>
            </a:r>
            <a:r>
              <a:rPr dirty="0" sz="800" spc="3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364358" y="3905122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793494" y="3805554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(V+</a:t>
            </a:r>
            <a:r>
              <a:rPr dirty="0" u="sng" baseline="33333" sz="1500" spc="2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1666" sz="1200" spc="3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r>
              <a:rPr dirty="0" sz="1000" spc="20">
                <a:latin typeface="Cambria Math"/>
                <a:cs typeface="Cambria Math"/>
              </a:rPr>
              <a:t>)</a:t>
            </a:r>
            <a:r>
              <a:rPr dirty="0" baseline="20833" sz="1200" spc="3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−</a:t>
            </a:r>
            <a:r>
              <a:rPr dirty="0" sz="1000" spc="-95">
                <a:latin typeface="Cambria Math"/>
                <a:cs typeface="Cambria Math"/>
              </a:rPr>
              <a:t> </a:t>
            </a:r>
            <a:r>
              <a:rPr dirty="0" baseline="41666" sz="1200" spc="22">
                <a:latin typeface="Cambria Math"/>
                <a:cs typeface="Cambria Math"/>
              </a:rPr>
              <a:t>7</a:t>
            </a:r>
            <a:r>
              <a:rPr dirty="0" sz="1000" spc="1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806194" y="3790822"/>
            <a:ext cx="672465" cy="0"/>
          </a:xfrm>
          <a:custGeom>
            <a:avLst/>
            <a:gdLst/>
            <a:ahLst/>
            <a:cxnLst/>
            <a:rect l="l" t="t" r="r" b="b"/>
            <a:pathLst>
              <a:path w="672464" h="0">
                <a:moveTo>
                  <a:pt x="0" y="0"/>
                </a:moveTo>
                <a:lnTo>
                  <a:pt x="6723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534539" y="3650107"/>
            <a:ext cx="241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𝑑𝑉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089657" y="426326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098926" y="426326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275841" y="4680838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 h="0">
                <a:moveTo>
                  <a:pt x="0" y="0"/>
                </a:moveTo>
                <a:lnTo>
                  <a:pt x="2514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507614" y="467474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001391" y="467474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669157" y="467474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275841" y="5089270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 h="0">
                <a:moveTo>
                  <a:pt x="0" y="0"/>
                </a:moveTo>
                <a:lnTo>
                  <a:pt x="2514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507614" y="508317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001391" y="508317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669157" y="508317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765045" y="557237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397886" y="557237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757551" y="557237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521075" y="557237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521075" y="537121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986026" y="611212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737739" y="611212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135502" y="611212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493642" y="611212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260469" y="611212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260469" y="5910706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804536" y="611212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332230" y="6650101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1"/>
                </a:moveTo>
                <a:lnTo>
                  <a:pt x="77724" y="12191"/>
                </a:lnTo>
                <a:lnTo>
                  <a:pt x="7772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643126" y="665010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407030" y="665010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407030" y="644893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624963" y="6650101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19" h="12700">
                <a:moveTo>
                  <a:pt x="0" y="12191"/>
                </a:moveTo>
                <a:lnTo>
                  <a:pt x="83819" y="12191"/>
                </a:lnTo>
                <a:lnTo>
                  <a:pt x="8381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917570" y="665010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390010" y="665010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813936" y="6650101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20" h="12700">
                <a:moveTo>
                  <a:pt x="0" y="12191"/>
                </a:moveTo>
                <a:lnTo>
                  <a:pt x="83820" y="12191"/>
                </a:lnTo>
                <a:lnTo>
                  <a:pt x="83820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108069" y="665010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546980" y="665010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1129080" y="4128642"/>
            <a:ext cx="5302250" cy="40849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Cambria Math"/>
                <a:cs typeface="Cambria Math"/>
              </a:rPr>
              <a:t>𝑢 = 𝑉 + </a:t>
            </a:r>
            <a:r>
              <a:rPr dirty="0" baseline="47222" sz="1500" spc="30">
                <a:latin typeface="Cambria Math"/>
                <a:cs typeface="Cambria Math"/>
              </a:rPr>
              <a:t>3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𝑉 = 𝑢 − </a:t>
            </a:r>
            <a:r>
              <a:rPr dirty="0" baseline="47222" sz="1500" spc="30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&amp; 𝑑𝑢 = 𝑑𝑉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algn="ctr" marR="2290445">
              <a:lnSpc>
                <a:spcPts val="915"/>
              </a:lnSpc>
              <a:tabLst>
                <a:tab pos="1009015" algn="l"/>
              </a:tabLst>
            </a:pPr>
            <a:r>
              <a:rPr dirty="0" sz="1000" spc="20">
                <a:latin typeface="Cambria Math"/>
                <a:cs typeface="Cambria Math"/>
              </a:rPr>
              <a:t>2	2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1350"/>
              </a:lnSpc>
            </a:pP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50000" sz="1500" spc="37">
                <a:latin typeface="Cambria Math"/>
                <a:cs typeface="Cambria Math"/>
              </a:rPr>
              <a:t>−𝑑𝑥</a:t>
            </a:r>
            <a:r>
              <a:rPr dirty="0" baseline="50000" sz="1500" spc="232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𝑢</a:t>
            </a:r>
            <a:r>
              <a:rPr dirty="0" baseline="3968" sz="2100">
                <a:latin typeface="Times New Roman"/>
                <a:cs typeface="Times New Roman"/>
              </a:rPr>
              <a:t>du/(u</a:t>
            </a:r>
            <a:r>
              <a:rPr dirty="0" baseline="37037" sz="1350">
                <a:latin typeface="Times New Roman"/>
                <a:cs typeface="Times New Roman"/>
              </a:rPr>
              <a:t>2</a:t>
            </a:r>
            <a:r>
              <a:rPr dirty="0" baseline="3968" sz="2100">
                <a:latin typeface="Cambria Math"/>
                <a:cs typeface="Cambria Math"/>
              </a:rPr>
              <a:t>−</a:t>
            </a:r>
            <a:r>
              <a:rPr dirty="0" baseline="3968" sz="2100" spc="-150">
                <a:latin typeface="Cambria Math"/>
                <a:cs typeface="Cambria Math"/>
              </a:rPr>
              <a:t> </a:t>
            </a:r>
            <a:r>
              <a:rPr dirty="0" baseline="50000" sz="1500" spc="22">
                <a:latin typeface="Cambria Math"/>
                <a:cs typeface="Cambria Math"/>
              </a:rPr>
              <a:t>7</a:t>
            </a:r>
            <a:r>
              <a:rPr dirty="0" baseline="3968" sz="2100" spc="22">
                <a:latin typeface="Cambria Math"/>
                <a:cs typeface="Cambria Math"/>
              </a:rPr>
              <a:t>)</a:t>
            </a:r>
            <a:r>
              <a:rPr dirty="0" baseline="3968" sz="2100" spc="-15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+</a:t>
            </a:r>
            <a:r>
              <a:rPr dirty="0" baseline="3968" sz="21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50000" sz="1500">
                <a:latin typeface="Cambria Math"/>
                <a:cs typeface="Cambria Math"/>
              </a:rPr>
              <a:t>1</a:t>
            </a:r>
            <a:r>
              <a:rPr dirty="0" baseline="3968" sz="2100">
                <a:latin typeface="Times New Roman"/>
                <a:cs typeface="Times New Roman"/>
              </a:rPr>
              <a:t>du/(u</a:t>
            </a:r>
            <a:r>
              <a:rPr dirty="0" baseline="37037" sz="1350">
                <a:latin typeface="Times New Roman"/>
                <a:cs typeface="Times New Roman"/>
              </a:rPr>
              <a:t>2</a:t>
            </a:r>
            <a:r>
              <a:rPr dirty="0" baseline="3968" sz="2100">
                <a:latin typeface="Cambria Math"/>
                <a:cs typeface="Cambria Math"/>
              </a:rPr>
              <a:t>−</a:t>
            </a:r>
            <a:r>
              <a:rPr dirty="0" baseline="3968" sz="2100" spc="-135">
                <a:latin typeface="Cambria Math"/>
                <a:cs typeface="Cambria Math"/>
              </a:rPr>
              <a:t> </a:t>
            </a:r>
            <a:r>
              <a:rPr dirty="0" baseline="50000" sz="1500" spc="22">
                <a:latin typeface="Cambria Math"/>
                <a:cs typeface="Cambria Math"/>
              </a:rPr>
              <a:t>7</a:t>
            </a:r>
            <a:r>
              <a:rPr dirty="0" baseline="3968" sz="2100" spc="22">
                <a:latin typeface="Times New Roman"/>
                <a:cs typeface="Times New Roman"/>
              </a:rPr>
              <a:t>)</a:t>
            </a:r>
            <a:endParaRPr baseline="3968" sz="2100">
              <a:latin typeface="Times New Roman"/>
              <a:cs typeface="Times New Roman"/>
            </a:endParaRPr>
          </a:p>
          <a:p>
            <a:pPr marL="233045">
              <a:lnSpc>
                <a:spcPts val="869"/>
              </a:lnSpc>
              <a:tabLst>
                <a:tab pos="1377950" algn="l"/>
                <a:tab pos="1871980" algn="l"/>
                <a:tab pos="2540000" algn="l"/>
              </a:tabLst>
            </a:pPr>
            <a:r>
              <a:rPr dirty="0" sz="1000" spc="55">
                <a:latin typeface="Cambria Math"/>
                <a:cs typeface="Cambria Math"/>
              </a:rPr>
              <a:t>𝑥	</a:t>
            </a:r>
            <a:r>
              <a:rPr dirty="0" sz="1000" spc="20">
                <a:latin typeface="Cambria Math"/>
                <a:cs typeface="Cambria Math"/>
              </a:rPr>
              <a:t>2	2	2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1350"/>
              </a:lnSpc>
            </a:pP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50000" sz="1500" spc="37">
                <a:latin typeface="Cambria Math"/>
                <a:cs typeface="Cambria Math"/>
              </a:rPr>
              <a:t>−𝑑𝑥</a:t>
            </a:r>
            <a:r>
              <a:rPr dirty="0" baseline="50000" sz="1500" spc="240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𝑢</a:t>
            </a:r>
            <a:r>
              <a:rPr dirty="0" baseline="3968" sz="2100">
                <a:latin typeface="Times New Roman"/>
                <a:cs typeface="Times New Roman"/>
              </a:rPr>
              <a:t>du/(u</a:t>
            </a:r>
            <a:r>
              <a:rPr dirty="0" baseline="37037" sz="1350">
                <a:latin typeface="Times New Roman"/>
                <a:cs typeface="Times New Roman"/>
              </a:rPr>
              <a:t>2</a:t>
            </a:r>
            <a:r>
              <a:rPr dirty="0" baseline="3968" sz="2100">
                <a:latin typeface="Cambria Math"/>
                <a:cs typeface="Cambria Math"/>
              </a:rPr>
              <a:t>−</a:t>
            </a:r>
            <a:r>
              <a:rPr dirty="0" baseline="3968" sz="2100" spc="-135">
                <a:latin typeface="Cambria Math"/>
                <a:cs typeface="Cambria Math"/>
              </a:rPr>
              <a:t> </a:t>
            </a:r>
            <a:r>
              <a:rPr dirty="0" baseline="50000" sz="1500" spc="22">
                <a:latin typeface="Cambria Math"/>
                <a:cs typeface="Cambria Math"/>
              </a:rPr>
              <a:t>7</a:t>
            </a:r>
            <a:r>
              <a:rPr dirty="0" baseline="3968" sz="2100" spc="22">
                <a:latin typeface="Cambria Math"/>
                <a:cs typeface="Cambria Math"/>
              </a:rPr>
              <a:t>)</a:t>
            </a:r>
            <a:r>
              <a:rPr dirty="0" baseline="3968" sz="2100" spc="-15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+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50000" sz="1500" spc="-7">
                <a:latin typeface="Cambria Math"/>
                <a:cs typeface="Cambria Math"/>
              </a:rPr>
              <a:t>1</a:t>
            </a:r>
            <a:r>
              <a:rPr dirty="0" baseline="3968" sz="2100" spc="-7">
                <a:latin typeface="Times New Roman"/>
                <a:cs typeface="Times New Roman"/>
              </a:rPr>
              <a:t>du/(u</a:t>
            </a:r>
            <a:r>
              <a:rPr dirty="0" baseline="37037" sz="1350" spc="-7">
                <a:latin typeface="Times New Roman"/>
                <a:cs typeface="Times New Roman"/>
              </a:rPr>
              <a:t>2</a:t>
            </a:r>
            <a:r>
              <a:rPr dirty="0" baseline="3968" sz="2100" spc="-7">
                <a:latin typeface="Cambria Math"/>
                <a:cs typeface="Cambria Math"/>
              </a:rPr>
              <a:t>−</a:t>
            </a:r>
            <a:r>
              <a:rPr dirty="0" baseline="3968" sz="2100" spc="-135">
                <a:latin typeface="Cambria Math"/>
                <a:cs typeface="Cambria Math"/>
              </a:rPr>
              <a:t> </a:t>
            </a:r>
            <a:r>
              <a:rPr dirty="0" baseline="50000" sz="1500" spc="22">
                <a:latin typeface="Cambria Math"/>
                <a:cs typeface="Cambria Math"/>
              </a:rPr>
              <a:t>7</a:t>
            </a:r>
            <a:r>
              <a:rPr dirty="0" baseline="3968" sz="2100" spc="22">
                <a:latin typeface="Times New Roman"/>
                <a:cs typeface="Times New Roman"/>
              </a:rPr>
              <a:t>)</a:t>
            </a:r>
            <a:endParaRPr baseline="3968" sz="2100">
              <a:latin typeface="Times New Roman"/>
              <a:cs typeface="Times New Roman"/>
            </a:endParaRPr>
          </a:p>
          <a:p>
            <a:pPr marL="233045">
              <a:lnSpc>
                <a:spcPts val="869"/>
              </a:lnSpc>
              <a:tabLst>
                <a:tab pos="1377950" algn="l"/>
                <a:tab pos="1871980" algn="l"/>
                <a:tab pos="2540000" algn="l"/>
              </a:tabLst>
            </a:pPr>
            <a:r>
              <a:rPr dirty="0" sz="1000" spc="55">
                <a:latin typeface="Cambria Math"/>
                <a:cs typeface="Cambria Math"/>
              </a:rPr>
              <a:t>𝑥	</a:t>
            </a:r>
            <a:r>
              <a:rPr dirty="0" sz="1000" spc="20">
                <a:latin typeface="Cambria Math"/>
                <a:cs typeface="Cambria Math"/>
              </a:rPr>
              <a:t>2	2	2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</a:pPr>
            <a:r>
              <a:rPr dirty="0" sz="1400" spc="-5">
                <a:latin typeface="Cambria Math"/>
                <a:cs typeface="Cambria Math"/>
              </a:rPr>
              <a:t>−𝑙𝑛𝑥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 spc="-5">
                <a:latin typeface="Cambria Math"/>
                <a:cs typeface="Cambria Math"/>
              </a:rPr>
              <a:t>ln(</a:t>
            </a:r>
            <a:r>
              <a:rPr dirty="0" sz="1400" spc="-5">
                <a:latin typeface="Times New Roman"/>
                <a:cs typeface="Times New Roman"/>
              </a:rPr>
              <a:t>u</a:t>
            </a:r>
            <a:r>
              <a:rPr dirty="0" baseline="30864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Cambria Math"/>
                <a:cs typeface="Cambria Math"/>
              </a:rPr>
              <a:t>− </a:t>
            </a:r>
            <a:r>
              <a:rPr dirty="0" baseline="47222" sz="1500" spc="7">
                <a:latin typeface="Cambria Math"/>
                <a:cs typeface="Cambria Math"/>
              </a:rPr>
              <a:t>7</a:t>
            </a:r>
            <a:r>
              <a:rPr dirty="0" sz="1400" spc="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 spc="15">
                <a:latin typeface="Cambria Math"/>
                <a:cs typeface="Cambria Math"/>
              </a:rPr>
              <a:t>𝑡𝑎𝑛ℎ</a:t>
            </a:r>
            <a:r>
              <a:rPr dirty="0" baseline="30864" sz="1350" spc="22">
                <a:latin typeface="Times New Roman"/>
                <a:cs typeface="Times New Roman"/>
              </a:rPr>
              <a:t>-1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√</a:t>
            </a:r>
            <a:r>
              <a:rPr dirty="0" baseline="47222" sz="1500" spc="22">
                <a:latin typeface="Cambria Math"/>
                <a:cs typeface="Cambria Math"/>
              </a:rPr>
              <a:t>2</a:t>
            </a:r>
            <a:r>
              <a:rPr dirty="0" baseline="47222" sz="1500" spc="157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𝑢)</a:t>
            </a:r>
            <a:endParaRPr sz="1400">
              <a:latin typeface="Cambria Math"/>
              <a:cs typeface="Cambria Math"/>
            </a:endParaRPr>
          </a:p>
          <a:p>
            <a:pPr algn="ctr" marR="2193290">
              <a:lnSpc>
                <a:spcPts val="915"/>
              </a:lnSpc>
              <a:tabLst>
                <a:tab pos="632460" algn="l"/>
                <a:tab pos="991869" algn="l"/>
                <a:tab pos="1755775" algn="l"/>
              </a:tabLst>
            </a:pPr>
            <a:r>
              <a:rPr dirty="0" sz="1000" spc="20">
                <a:latin typeface="Cambria Math"/>
                <a:cs typeface="Cambria Math"/>
              </a:rPr>
              <a:t>2	2	2	7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  <a:spcBef>
                <a:spcPts val="675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−𝑙𝑛𝑥 =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 spc="-5">
                <a:latin typeface="Cambria Math"/>
                <a:cs typeface="Cambria Math"/>
              </a:rPr>
              <a:t>ln(</a:t>
            </a:r>
            <a:r>
              <a:rPr dirty="0" sz="1400" spc="-5">
                <a:latin typeface="Times New Roman"/>
                <a:cs typeface="Times New Roman"/>
              </a:rPr>
              <a:t>( </a:t>
            </a:r>
            <a:r>
              <a:rPr dirty="0" sz="1400">
                <a:latin typeface="Cambria Math"/>
                <a:cs typeface="Cambria Math"/>
              </a:rPr>
              <a:t>𝑉 + </a:t>
            </a:r>
            <a:r>
              <a:rPr dirty="0" baseline="47222" sz="1500" spc="30">
                <a:latin typeface="Cambria Math"/>
                <a:cs typeface="Cambria Math"/>
              </a:rPr>
              <a:t>3 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baseline="30864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Cambria Math"/>
                <a:cs typeface="Cambria Math"/>
              </a:rPr>
              <a:t>− </a:t>
            </a:r>
            <a:r>
              <a:rPr dirty="0" baseline="47222" sz="1500" spc="7">
                <a:latin typeface="Cambria Math"/>
                <a:cs typeface="Cambria Math"/>
              </a:rPr>
              <a:t>7</a:t>
            </a:r>
            <a:r>
              <a:rPr dirty="0" sz="1400" spc="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baseline="47222" sz="1500" spc="30">
                <a:latin typeface="Cambria Math"/>
                <a:cs typeface="Cambria Math"/>
              </a:rPr>
              <a:t>5 </a:t>
            </a:r>
            <a:r>
              <a:rPr dirty="0" sz="1400" spc="20">
                <a:latin typeface="Cambria Math"/>
                <a:cs typeface="Cambria Math"/>
              </a:rPr>
              <a:t>𝑡𝑎𝑛ℎ</a:t>
            </a:r>
            <a:r>
              <a:rPr dirty="0" baseline="30864" sz="1350" spc="30">
                <a:latin typeface="Times New Roman"/>
                <a:cs typeface="Times New Roman"/>
              </a:rPr>
              <a:t>-1</a:t>
            </a:r>
            <a:r>
              <a:rPr dirty="0" sz="1400" spc="20">
                <a:latin typeface="Times New Roman"/>
                <a:cs typeface="Times New Roman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√</a:t>
            </a:r>
            <a:r>
              <a:rPr dirty="0" baseline="47222" sz="1500" spc="3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( 𝑉 + </a:t>
            </a:r>
            <a:r>
              <a:rPr dirty="0" baseline="47222" sz="1500" spc="30">
                <a:latin typeface="Cambria Math"/>
                <a:cs typeface="Cambria Math"/>
              </a:rPr>
              <a:t>3</a:t>
            </a:r>
            <a:r>
              <a:rPr dirty="0" baseline="47222" sz="1500" spc="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))</a:t>
            </a:r>
            <a:endParaRPr sz="1400">
              <a:latin typeface="Cambria Math"/>
              <a:cs typeface="Cambria Math"/>
            </a:endParaRPr>
          </a:p>
          <a:p>
            <a:pPr marL="856615">
              <a:lnSpc>
                <a:spcPts val="915"/>
              </a:lnSpc>
              <a:tabLst>
                <a:tab pos="1608455" algn="l"/>
                <a:tab pos="2005964" algn="l"/>
                <a:tab pos="2364105" algn="l"/>
                <a:tab pos="3131185" algn="l"/>
                <a:tab pos="3675379" algn="l"/>
              </a:tabLst>
            </a:pPr>
            <a:r>
              <a:rPr dirty="0" sz="1000" spc="20">
                <a:latin typeface="Cambria Math"/>
                <a:cs typeface="Cambria Math"/>
              </a:rPr>
              <a:t>2	2	2	8	7	2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  <a:spcBef>
                <a:spcPts val="665"/>
              </a:spcBef>
            </a:pPr>
            <a:r>
              <a:rPr dirty="0" sz="1400">
                <a:latin typeface="Cambria Math"/>
                <a:cs typeface="Cambria Math"/>
              </a:rPr>
              <a:t>𝑙𝑛 </a:t>
            </a:r>
            <a:r>
              <a:rPr dirty="0" baseline="47222" sz="1500" spc="30">
                <a:latin typeface="Cambria Math"/>
                <a:cs typeface="Cambria Math"/>
              </a:rPr>
              <a:t>1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 spc="15">
                <a:latin typeface="Cambria Math"/>
                <a:cs typeface="Cambria Math"/>
              </a:rPr>
              <a:t>𝑡𝑎𝑛ℎ</a:t>
            </a:r>
            <a:r>
              <a:rPr dirty="0" baseline="30864" sz="1350" spc="22">
                <a:latin typeface="Times New Roman"/>
                <a:cs typeface="Times New Roman"/>
              </a:rPr>
              <a:t>-1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√</a:t>
            </a:r>
            <a:r>
              <a:rPr dirty="0" baseline="47222" sz="1500" spc="22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( </a:t>
            </a:r>
            <a:r>
              <a:rPr dirty="0" baseline="47222" sz="1500" spc="104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7222" sz="1500" spc="30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)) −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 spc="-5">
                <a:latin typeface="Cambria Math"/>
                <a:cs typeface="Cambria Math"/>
              </a:rPr>
              <a:t>ln(</a:t>
            </a:r>
            <a:r>
              <a:rPr dirty="0" sz="1400" spc="-5">
                <a:latin typeface="Times New Roman"/>
                <a:cs typeface="Times New Roman"/>
              </a:rPr>
              <a:t>( </a:t>
            </a:r>
            <a:r>
              <a:rPr dirty="0" baseline="47222" sz="1500" spc="104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7222" sz="1500" spc="30">
                <a:latin typeface="Cambria Math"/>
                <a:cs typeface="Cambria Math"/>
              </a:rPr>
              <a:t>3 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2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47222" sz="1500" spc="7">
                <a:latin typeface="Cambria Math"/>
                <a:cs typeface="Cambria Math"/>
              </a:rPr>
              <a:t>7</a:t>
            </a:r>
            <a:r>
              <a:rPr dirty="0" sz="1400" spc="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202565">
              <a:lnSpc>
                <a:spcPts val="915"/>
              </a:lnSpc>
              <a:tabLst>
                <a:tab pos="513715" algn="l"/>
                <a:tab pos="1277620" algn="l"/>
                <a:tab pos="1497330" algn="l"/>
                <a:tab pos="1788160" algn="l"/>
                <a:tab pos="2260600" algn="l"/>
                <a:tab pos="2687320" algn="l"/>
                <a:tab pos="2978785" algn="l"/>
                <a:tab pos="3417570" algn="l"/>
              </a:tabLst>
            </a:pPr>
            <a:r>
              <a:rPr dirty="0" sz="1000" spc="55">
                <a:latin typeface="Cambria Math"/>
                <a:cs typeface="Cambria Math"/>
              </a:rPr>
              <a:t>𝑥	</a:t>
            </a:r>
            <a:r>
              <a:rPr dirty="0" sz="1000" spc="20">
                <a:latin typeface="Cambria Math"/>
                <a:cs typeface="Cambria Math"/>
              </a:rPr>
              <a:t>2	7	</a:t>
            </a:r>
            <a:r>
              <a:rPr dirty="0" sz="1000" spc="55">
                <a:latin typeface="Cambria Math"/>
                <a:cs typeface="Cambria Math"/>
              </a:rPr>
              <a:t>𝑥	</a:t>
            </a:r>
            <a:r>
              <a:rPr dirty="0" sz="1000" spc="20">
                <a:latin typeface="Cambria Math"/>
                <a:cs typeface="Cambria Math"/>
              </a:rPr>
              <a:t>2	2	</a:t>
            </a:r>
            <a:r>
              <a:rPr dirty="0" sz="1000" spc="55">
                <a:latin typeface="Cambria Math"/>
                <a:cs typeface="Cambria Math"/>
              </a:rPr>
              <a:t>𝑥	</a:t>
            </a:r>
            <a:r>
              <a:rPr dirty="0" sz="1000" spc="20">
                <a:latin typeface="Cambria Math"/>
                <a:cs typeface="Cambria Math"/>
              </a:rPr>
              <a:t>2	2</a:t>
            </a:r>
            <a:endParaRPr sz="10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910"/>
              </a:spcBef>
            </a:pPr>
            <a:r>
              <a:rPr dirty="0" sz="1400" b="1">
                <a:latin typeface="Times New Roman"/>
                <a:cs typeface="Times New Roman"/>
              </a:rPr>
              <a:t>4- Exact</a:t>
            </a:r>
            <a:r>
              <a:rPr dirty="0" sz="1400" spc="-8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2700" marR="8255" indent="220345">
              <a:lnSpc>
                <a:spcPts val="244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The differential equation that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solved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this way must be  satisfied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D.E.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𝑀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𝑑𝑥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𝑁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𝑑𝑦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exact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906777" y="849985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1912366" y="8500109"/>
            <a:ext cx="63500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2595" algn="l"/>
              </a:tabLst>
            </a:pPr>
            <a:r>
              <a:rPr dirty="0" sz="1150" spc="114">
                <a:latin typeface="Cambria Math"/>
                <a:cs typeface="Cambria Math"/>
              </a:rPr>
              <a:t>𝑑</a:t>
            </a:r>
            <a:r>
              <a:rPr dirty="0" sz="1150" spc="150">
                <a:latin typeface="Cambria Math"/>
                <a:cs typeface="Cambria Math"/>
              </a:rPr>
              <a:t>𝑦</a:t>
            </a:r>
            <a:r>
              <a:rPr dirty="0" sz="1150">
                <a:latin typeface="Cambria Math"/>
                <a:cs typeface="Cambria Math"/>
              </a:rPr>
              <a:t>	</a:t>
            </a:r>
            <a:r>
              <a:rPr dirty="0" sz="1150" spc="114">
                <a:latin typeface="Cambria Math"/>
                <a:cs typeface="Cambria Math"/>
              </a:rPr>
              <a:t>𝑑</a:t>
            </a:r>
            <a:r>
              <a:rPr dirty="0" sz="1150" spc="120">
                <a:latin typeface="Cambria Math"/>
                <a:cs typeface="Cambria Math"/>
              </a:rPr>
              <a:t>𝑥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343023" y="8499855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 h="0">
                <a:moveTo>
                  <a:pt x="0" y="0"/>
                </a:moveTo>
                <a:lnTo>
                  <a:pt x="207263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1129080" y="8341614"/>
            <a:ext cx="44640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applied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baseline="45893" sz="1725" spc="67">
                <a:latin typeface="Cambria Math"/>
                <a:cs typeface="Cambria Math"/>
              </a:rPr>
              <a:t>𝑑𝑀 </a:t>
            </a:r>
            <a:r>
              <a:rPr dirty="0" sz="1600" spc="-5">
                <a:latin typeface="Times New Roman"/>
                <a:cs typeface="Times New Roman"/>
              </a:rPr>
              <a:t>= </a:t>
            </a:r>
            <a:r>
              <a:rPr dirty="0" baseline="45893" sz="1725" spc="67">
                <a:latin typeface="Cambria Math"/>
                <a:cs typeface="Cambria Math"/>
              </a:rPr>
              <a:t>𝑑𝑁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solution of differential equation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129080" y="8925305"/>
            <a:ext cx="2866390" cy="688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Cambria Math"/>
                <a:cs typeface="Cambria Math"/>
              </a:rPr>
              <a:t>𝐹 = </a:t>
            </a: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>
                <a:latin typeface="Cambria Math"/>
                <a:cs typeface="Cambria Math"/>
              </a:rPr>
              <a:t>𝑀𝑑𝑥 + </a:t>
            </a: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>
                <a:latin typeface="Cambria Math"/>
                <a:cs typeface="Cambria Math"/>
              </a:rPr>
              <a:t>𝑛𝑑𝑦 </a:t>
            </a:r>
            <a:r>
              <a:rPr dirty="0" baseline="3968" sz="2100">
                <a:latin typeface="Times New Roman"/>
                <a:cs typeface="Times New Roman"/>
              </a:rPr>
              <a:t>……….</a:t>
            </a:r>
            <a:r>
              <a:rPr dirty="0" baseline="3968" sz="2100" spc="-315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(10)</a:t>
            </a:r>
            <a:endParaRPr baseline="3968"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34010" algn="l"/>
              </a:tabLst>
            </a:pPr>
            <a:r>
              <a:rPr dirty="0" baseline="3968" sz="2100" spc="-7">
                <a:latin typeface="Times New Roman"/>
                <a:cs typeface="Times New Roman"/>
              </a:rPr>
              <a:t>Or	</a:t>
            </a:r>
            <a:r>
              <a:rPr dirty="0" baseline="3968" sz="2100">
                <a:latin typeface="Cambria Math"/>
                <a:cs typeface="Cambria Math"/>
              </a:rPr>
              <a:t>𝐹 = </a:t>
            </a: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>
                <a:latin typeface="Cambria Math"/>
                <a:cs typeface="Cambria Math"/>
              </a:rPr>
              <a:t>𝑁𝑑𝑦 + </a:t>
            </a: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 spc="-7">
                <a:latin typeface="Cambria Math"/>
                <a:cs typeface="Cambria Math"/>
              </a:rPr>
              <a:t>𝑚𝑑𝑥 </a:t>
            </a:r>
            <a:r>
              <a:rPr dirty="0" baseline="3968" sz="2100">
                <a:latin typeface="Times New Roman"/>
                <a:cs typeface="Times New Roman"/>
              </a:rPr>
              <a:t>……….</a:t>
            </a:r>
            <a:r>
              <a:rPr dirty="0" baseline="3968" sz="2100" spc="-322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(11)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9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1205839"/>
            <a:ext cx="5302885" cy="2261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46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𝑛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represents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polynomials of (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) that </a:t>
            </a:r>
            <a:r>
              <a:rPr dirty="0" sz="1400" spc="-10">
                <a:latin typeface="Times New Roman"/>
                <a:cs typeface="Times New Roman"/>
              </a:rPr>
              <a:t>don’t </a:t>
            </a:r>
            <a:r>
              <a:rPr dirty="0" sz="1400" spc="-5">
                <a:latin typeface="Times New Roman"/>
                <a:cs typeface="Times New Roman"/>
              </a:rPr>
              <a:t>have the variable 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),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represents all polynomials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that don’t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5">
                <a:latin typeface="Times New Roman"/>
                <a:cs typeface="Times New Roman"/>
              </a:rPr>
              <a:t>the variable 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12700" marR="2433320">
              <a:lnSpc>
                <a:spcPts val="3440"/>
              </a:lnSpc>
              <a:spcBef>
                <a:spcPts val="38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9259" sz="135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the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equation:  </a:t>
            </a:r>
            <a:r>
              <a:rPr dirty="0" sz="1400" spc="5">
                <a:latin typeface="Cambria Math"/>
                <a:cs typeface="Cambria Math"/>
              </a:rPr>
              <a:t>3𝑥(𝑥𝑦 </a:t>
            </a:r>
            <a:r>
              <a:rPr dirty="0" sz="1400">
                <a:latin typeface="Cambria Math"/>
                <a:cs typeface="Cambria Math"/>
              </a:rPr>
              <a:t>– 2) 𝑑𝑥 + </a:t>
            </a:r>
            <a:r>
              <a:rPr dirty="0" sz="1400" spc="30">
                <a:latin typeface="Cambria Math"/>
                <a:cs typeface="Cambria Math"/>
              </a:rPr>
              <a:t>(𝑥</a:t>
            </a:r>
            <a:r>
              <a:rPr dirty="0" baseline="27777" sz="1500" spc="44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2𝑦) </a:t>
            </a:r>
            <a:r>
              <a:rPr dirty="0" sz="1400" spc="-5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= 0  </a:t>
            </a: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2802" y="3851274"/>
            <a:ext cx="186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𝑑𝑦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20263" y="385025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3709542"/>
            <a:ext cx="2748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latin typeface="Cambria Math"/>
                <a:cs typeface="Cambria Math"/>
              </a:rPr>
              <a:t>𝑀(𝑥, </a:t>
            </a:r>
            <a:r>
              <a:rPr dirty="0" sz="1400" spc="5">
                <a:latin typeface="Cambria Math"/>
                <a:cs typeface="Cambria Math"/>
              </a:rPr>
              <a:t>𝑦)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3𝑥(𝑥𝑦 </a:t>
            </a:r>
            <a:r>
              <a:rPr dirty="0" sz="1400">
                <a:latin typeface="Cambria Math"/>
                <a:cs typeface="Cambria Math"/>
              </a:rPr>
              <a:t>− 2) → </a:t>
            </a:r>
            <a:r>
              <a:rPr dirty="0" baseline="47222" sz="1500" spc="52">
                <a:latin typeface="Cambria Math"/>
                <a:cs typeface="Cambria Math"/>
              </a:rPr>
              <a:t>𝑑𝑀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3𝑥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82010" y="4412107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85567" y="4411090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 h="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29080" y="4270374"/>
            <a:ext cx="52997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Cambria Math"/>
                <a:cs typeface="Cambria Math"/>
              </a:rPr>
              <a:t>𝑁(𝑥, </a:t>
            </a:r>
            <a:r>
              <a:rPr dirty="0" sz="1400" spc="5">
                <a:latin typeface="Cambria Math"/>
                <a:cs typeface="Cambria Math"/>
              </a:rPr>
              <a:t>𝑦)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+ 2𝑦 → </a:t>
            </a:r>
            <a:r>
              <a:rPr dirty="0" baseline="47222" sz="1500" spc="52">
                <a:latin typeface="Cambria Math"/>
                <a:cs typeface="Cambria Math"/>
              </a:rPr>
              <a:t>𝑑𝑁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35">
                <a:latin typeface="Cambria Math"/>
                <a:cs typeface="Cambria Math"/>
              </a:rPr>
              <a:t>3𝑥</a:t>
            </a:r>
            <a:r>
              <a:rPr dirty="0" baseline="27777" sz="1500" spc="52">
                <a:latin typeface="Cambria Math"/>
                <a:cs typeface="Cambria Math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this mean that the D.E.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exact and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can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4631562"/>
            <a:ext cx="5304790" cy="48520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solved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3968" sz="2100" spc="30">
                <a:latin typeface="Cambria Math"/>
                <a:cs typeface="Cambria Math"/>
              </a:rPr>
              <a:t>𝐹</a:t>
            </a:r>
            <a:r>
              <a:rPr dirty="0" baseline="5952" sz="2100" spc="30">
                <a:latin typeface="Cambria Math"/>
                <a:cs typeface="Cambria Math"/>
              </a:rPr>
              <a:t>(</a:t>
            </a:r>
            <a:r>
              <a:rPr dirty="0" baseline="3968" sz="2100" spc="30">
                <a:latin typeface="Cambria Math"/>
                <a:cs typeface="Cambria Math"/>
              </a:rPr>
              <a:t>𝑥, </a:t>
            </a:r>
            <a:r>
              <a:rPr dirty="0" baseline="3968" sz="2100" spc="7">
                <a:latin typeface="Cambria Math"/>
                <a:cs typeface="Cambria Math"/>
              </a:rPr>
              <a:t>𝑦</a:t>
            </a:r>
            <a:r>
              <a:rPr dirty="0" baseline="5952" sz="2100" spc="7">
                <a:latin typeface="Cambria Math"/>
                <a:cs typeface="Cambria Math"/>
              </a:rPr>
              <a:t>) </a:t>
            </a:r>
            <a:r>
              <a:rPr dirty="0" baseline="3968" sz="2100">
                <a:latin typeface="Cambria Math"/>
                <a:cs typeface="Cambria Math"/>
              </a:rPr>
              <a:t>=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3968" sz="2100">
                <a:latin typeface="Cambria Math"/>
                <a:cs typeface="Cambria Math"/>
              </a:rPr>
              <a:t>(3 </a:t>
            </a:r>
            <a:r>
              <a:rPr dirty="0" baseline="3968" sz="2100" spc="22">
                <a:latin typeface="Cambria Math"/>
                <a:cs typeface="Cambria Math"/>
              </a:rPr>
              <a:t>𝑥</a:t>
            </a:r>
            <a:r>
              <a:rPr dirty="0" baseline="37037" sz="1350" spc="22">
                <a:latin typeface="Times New Roman"/>
                <a:cs typeface="Times New Roman"/>
              </a:rPr>
              <a:t>2</a:t>
            </a:r>
            <a:r>
              <a:rPr dirty="0" baseline="3968" sz="2100" spc="22">
                <a:latin typeface="Cambria Math"/>
                <a:cs typeface="Cambria Math"/>
              </a:rPr>
              <a:t>𝑦 </a:t>
            </a:r>
            <a:r>
              <a:rPr dirty="0" baseline="3968" sz="2100">
                <a:latin typeface="Cambria Math"/>
                <a:cs typeface="Cambria Math"/>
              </a:rPr>
              <a:t>− </a:t>
            </a:r>
            <a:r>
              <a:rPr dirty="0" baseline="3968" sz="2100" spc="7">
                <a:latin typeface="Cambria Math"/>
                <a:cs typeface="Cambria Math"/>
              </a:rPr>
              <a:t>6𝑥)𝑑𝑥 </a:t>
            </a:r>
            <a:r>
              <a:rPr dirty="0" baseline="3968" sz="2100" spc="-15">
                <a:latin typeface="Times New Roman"/>
                <a:cs typeface="Times New Roman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∫</a:t>
            </a:r>
            <a:r>
              <a:rPr dirty="0" baseline="3968" sz="2100" spc="-15">
                <a:latin typeface="Cambria Math"/>
                <a:cs typeface="Cambria Math"/>
              </a:rPr>
              <a:t>(</a:t>
            </a:r>
            <a:r>
              <a:rPr dirty="0" baseline="3968" sz="2100" spc="-75">
                <a:latin typeface="Cambria Math"/>
                <a:cs typeface="Cambria Math"/>
              </a:rPr>
              <a:t> </a:t>
            </a:r>
            <a:r>
              <a:rPr dirty="0" baseline="3968" sz="2100" spc="7">
                <a:latin typeface="Cambria Math"/>
                <a:cs typeface="Cambria Math"/>
              </a:rPr>
              <a:t>2𝑦)𝑑𝑦</a:t>
            </a:r>
            <a:endParaRPr baseline="3968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20">
                <a:latin typeface="Cambria Math"/>
                <a:cs typeface="Cambria Math"/>
              </a:rPr>
              <a:t>𝐹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𝑥,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30864" sz="1350" spc="22">
                <a:latin typeface="Times New Roman"/>
                <a:cs typeface="Times New Roman"/>
              </a:rPr>
              <a:t>3</a:t>
            </a:r>
            <a:r>
              <a:rPr dirty="0" sz="1400" spc="15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35">
                <a:latin typeface="Cambria Math"/>
                <a:cs typeface="Cambria Math"/>
              </a:rPr>
              <a:t>3𝑥</a:t>
            </a:r>
            <a:r>
              <a:rPr dirty="0" baseline="27777" sz="1500" spc="52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14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30864" sz="1350" spc="7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Cambria Math"/>
                <a:cs typeface="Cambria Math"/>
              </a:rPr>
              <a:t>+𝑐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35">
                <a:latin typeface="Cambria Math"/>
                <a:cs typeface="Cambria Math"/>
              </a:rPr>
              <a:t>𝐻𝑊</a:t>
            </a:r>
            <a:r>
              <a:rPr dirty="0" baseline="-16666" sz="1500" spc="-52">
                <a:latin typeface="Cambria Math"/>
                <a:cs typeface="Cambria Math"/>
              </a:rPr>
              <a:t>1</a:t>
            </a:r>
            <a:r>
              <a:rPr dirty="0" sz="1400" spc="-35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Obtain the same </a:t>
            </a:r>
            <a:r>
              <a:rPr dirty="0" sz="1400">
                <a:latin typeface="Times New Roman"/>
                <a:cs typeface="Times New Roman"/>
              </a:rPr>
              <a:t>result </a:t>
            </a:r>
            <a:r>
              <a:rPr dirty="0" sz="1400" spc="-5">
                <a:latin typeface="Times New Roman"/>
                <a:cs typeface="Times New Roman"/>
              </a:rPr>
              <a:t>using equation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(11).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5- </a:t>
            </a:r>
            <a:r>
              <a:rPr dirty="0" sz="1400" spc="-5" b="1">
                <a:latin typeface="Times New Roman"/>
                <a:cs typeface="Times New Roman"/>
              </a:rPr>
              <a:t>Linear Differential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144300"/>
              </a:lnSpc>
            </a:pPr>
            <a:r>
              <a:rPr dirty="0" sz="1400">
                <a:latin typeface="Times New Roman"/>
                <a:cs typeface="Times New Roman"/>
              </a:rPr>
              <a:t>A First </a:t>
            </a:r>
            <a:r>
              <a:rPr dirty="0" sz="1400" spc="-5">
                <a:latin typeface="Times New Roman"/>
                <a:cs typeface="Times New Roman"/>
              </a:rPr>
              <a:t>order linear differential equation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differential equation </a:t>
            </a:r>
            <a:r>
              <a:rPr dirty="0" sz="1400">
                <a:latin typeface="Times New Roman"/>
                <a:cs typeface="Times New Roman"/>
              </a:rPr>
              <a:t>of  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form: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310">
                <a:latin typeface="Cambria Math"/>
                <a:cs typeface="Cambria Math"/>
              </a:rPr>
              <a:t>𝑦̅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𝑃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20">
                <a:latin typeface="Cambria Math"/>
                <a:cs typeface="Cambria Math"/>
              </a:rPr>
              <a:t>𝑄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𝑙𝑖𝑛𝑒𝑎𝑟 </a:t>
            </a:r>
            <a:r>
              <a:rPr dirty="0" sz="1400" spc="-5">
                <a:latin typeface="Cambria Math"/>
                <a:cs typeface="Cambria Math"/>
              </a:rPr>
              <a:t>𝑖𝑛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(𝑦)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20">
                <a:latin typeface="Cambria Math"/>
                <a:cs typeface="Cambria Math"/>
              </a:rPr>
              <a:t>𝑥̅ </a:t>
            </a:r>
            <a:r>
              <a:rPr dirty="0" sz="1400">
                <a:latin typeface="Cambria Math"/>
                <a:cs typeface="Cambria Math"/>
              </a:rPr>
              <a:t>+ ∝ </a:t>
            </a:r>
            <a:r>
              <a:rPr dirty="0" sz="1400" spc="5">
                <a:latin typeface="Cambria Math"/>
                <a:cs typeface="Cambria Math"/>
              </a:rPr>
              <a:t>(𝑦)𝑥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𝛽(𝑦) </a:t>
            </a:r>
            <a:r>
              <a:rPr dirty="0" sz="1400">
                <a:latin typeface="Cambria Math"/>
                <a:cs typeface="Cambria Math"/>
              </a:rPr>
              <a:t>𝑙𝑖𝑛𝑒𝑎𝑟 </a:t>
            </a:r>
            <a:r>
              <a:rPr dirty="0" sz="1400" spc="-5">
                <a:latin typeface="Cambria Math"/>
                <a:cs typeface="Cambria Math"/>
              </a:rPr>
              <a:t>𝑖𝑛 </a:t>
            </a:r>
            <a:r>
              <a:rPr dirty="0" sz="1400" spc="10">
                <a:latin typeface="Cambria Math"/>
                <a:cs typeface="Cambria Math"/>
              </a:rPr>
              <a:t>(𝑥)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(12)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2250">
              <a:lnSpc>
                <a:spcPct val="144000"/>
              </a:lnSpc>
              <a:spcBef>
                <a:spcPts val="102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Q </a:t>
            </a:r>
            <a:r>
              <a:rPr dirty="0" sz="1400" spc="-5">
                <a:latin typeface="Times New Roman"/>
                <a:cs typeface="Times New Roman"/>
              </a:rPr>
              <a:t>are functions of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). </a:t>
            </a:r>
            <a:r>
              <a:rPr dirty="0" sz="1400" spc="-5">
                <a:latin typeface="Times New Roman"/>
                <a:cs typeface="Times New Roman"/>
              </a:rPr>
              <a:t>This form </a:t>
            </a:r>
            <a:r>
              <a:rPr dirty="0" sz="1400">
                <a:latin typeface="Times New Roman"/>
                <a:cs typeface="Times New Roman"/>
              </a:rPr>
              <a:t>is called </a:t>
            </a:r>
            <a:r>
              <a:rPr dirty="0" sz="1400" spc="-5">
                <a:latin typeface="Times New Roman"/>
                <a:cs typeface="Times New Roman"/>
              </a:rPr>
              <a:t>the standard  form. The equation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first order </a:t>
            </a:r>
            <a:r>
              <a:rPr dirty="0" sz="1400">
                <a:latin typeface="Times New Roman"/>
                <a:cs typeface="Times New Roman"/>
              </a:rPr>
              <a:t>because </a:t>
            </a:r>
            <a:r>
              <a:rPr dirty="0" sz="1400" spc="-5">
                <a:latin typeface="Times New Roman"/>
                <a:cs typeface="Times New Roman"/>
              </a:rPr>
              <a:t>it only involves the  function (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) and first derivatives </a:t>
            </a:r>
            <a:r>
              <a:rPr dirty="0" sz="1400">
                <a:latin typeface="Times New Roman"/>
                <a:cs typeface="Times New Roman"/>
              </a:rPr>
              <a:t>of (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). </a:t>
            </a:r>
            <a:r>
              <a:rPr dirty="0" sz="1400" spc="-10">
                <a:latin typeface="Times New Roman"/>
                <a:cs typeface="Times New Roman"/>
              </a:rPr>
              <a:t>Such </a:t>
            </a:r>
            <a:r>
              <a:rPr dirty="0" sz="1400" spc="-5">
                <a:latin typeface="Times New Roman"/>
                <a:cs typeface="Times New Roman"/>
              </a:rPr>
              <a:t>equations can be solved </a:t>
            </a:r>
            <a:r>
              <a:rPr dirty="0" sz="140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follow: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9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2410" y="1484122"/>
            <a:ext cx="10731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35">
                <a:latin typeface="Cambria Math"/>
                <a:cs typeface="Cambria Math"/>
              </a:rPr>
              <a:t>𝜌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15110" y="1477009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19" h="12700">
                <a:moveTo>
                  <a:pt x="0" y="12192"/>
                </a:moveTo>
                <a:lnTo>
                  <a:pt x="83819" y="12192"/>
                </a:lnTo>
                <a:lnTo>
                  <a:pt x="83819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1353057"/>
            <a:ext cx="3816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Cambria Math"/>
                <a:cs typeface="Cambria Math"/>
              </a:rPr>
              <a:t>𝑦 = </a:t>
            </a:r>
            <a:r>
              <a:rPr dirty="0" baseline="50000" sz="1500" spc="3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>
                <a:latin typeface="Cambria Math"/>
                <a:cs typeface="Cambria Math"/>
              </a:rPr>
              <a:t>𝜌 </a:t>
            </a:r>
            <a:r>
              <a:rPr dirty="0" baseline="3968" sz="2100" spc="22">
                <a:latin typeface="Cambria Math"/>
                <a:cs typeface="Cambria Math"/>
              </a:rPr>
              <a:t>𝑄</a:t>
            </a:r>
            <a:r>
              <a:rPr dirty="0" baseline="5952" sz="2100" spc="22">
                <a:latin typeface="Cambria Math"/>
                <a:cs typeface="Cambria Math"/>
              </a:rPr>
              <a:t>(</a:t>
            </a:r>
            <a:r>
              <a:rPr dirty="0" baseline="3968" sz="2100" spc="22">
                <a:latin typeface="Cambria Math"/>
                <a:cs typeface="Cambria Math"/>
              </a:rPr>
              <a:t>𝑥</a:t>
            </a:r>
            <a:r>
              <a:rPr dirty="0" baseline="5952" sz="2100" spc="22">
                <a:latin typeface="Cambria Math"/>
                <a:cs typeface="Cambria Math"/>
              </a:rPr>
              <a:t>)</a:t>
            </a:r>
            <a:r>
              <a:rPr dirty="0" baseline="3968" sz="2100" spc="22">
                <a:latin typeface="Cambria Math"/>
                <a:cs typeface="Cambria Math"/>
              </a:rPr>
              <a:t>𝑑𝑥 </a:t>
            </a:r>
            <a:r>
              <a:rPr dirty="0" baseline="3968" sz="2100">
                <a:latin typeface="Times New Roman"/>
                <a:cs typeface="Times New Roman"/>
              </a:rPr>
              <a:t>………. </a:t>
            </a:r>
            <a:r>
              <a:rPr dirty="0" baseline="3968" sz="2100" spc="-7">
                <a:latin typeface="Times New Roman"/>
                <a:cs typeface="Times New Roman"/>
              </a:rPr>
              <a:t>(13) Where </a:t>
            </a:r>
            <a:r>
              <a:rPr dirty="0" baseline="3968" sz="2100">
                <a:latin typeface="Times New Roman"/>
                <a:cs typeface="Times New Roman"/>
              </a:rPr>
              <a:t>ρ = </a:t>
            </a:r>
            <a:r>
              <a:rPr dirty="0" baseline="3968" sz="2100" spc="52">
                <a:latin typeface="Cambria Math"/>
                <a:cs typeface="Cambria Math"/>
              </a:rPr>
              <a:t>𝑒</a:t>
            </a:r>
            <a:r>
              <a:rPr dirty="0" baseline="30555" sz="1500" spc="52">
                <a:latin typeface="Cambria Math"/>
                <a:cs typeface="Cambria Math"/>
              </a:rPr>
              <a:t>∫</a:t>
            </a:r>
            <a:r>
              <a:rPr dirty="0" baseline="30555" sz="1500" spc="60">
                <a:latin typeface="Cambria Math"/>
                <a:cs typeface="Cambria Math"/>
              </a:rPr>
              <a:t> </a:t>
            </a:r>
            <a:r>
              <a:rPr dirty="0" baseline="33333" sz="1500" spc="52">
                <a:latin typeface="Cambria Math"/>
                <a:cs typeface="Cambria Math"/>
              </a:rPr>
              <a:t>𝑃</a:t>
            </a:r>
            <a:r>
              <a:rPr dirty="0" baseline="36111" sz="1500" spc="52">
                <a:latin typeface="Cambria Math"/>
                <a:cs typeface="Cambria Math"/>
              </a:rPr>
              <a:t>(</a:t>
            </a:r>
            <a:r>
              <a:rPr dirty="0" baseline="33333" sz="1500" spc="52">
                <a:latin typeface="Cambria Math"/>
                <a:cs typeface="Cambria Math"/>
              </a:rPr>
              <a:t>𝑥</a:t>
            </a:r>
            <a:r>
              <a:rPr dirty="0" baseline="36111" sz="1500" spc="52">
                <a:latin typeface="Cambria Math"/>
                <a:cs typeface="Cambria Math"/>
              </a:rPr>
              <a:t>)</a:t>
            </a:r>
            <a:r>
              <a:rPr dirty="0" baseline="33333" sz="1500" spc="52">
                <a:latin typeface="Cambria Math"/>
                <a:cs typeface="Cambria Math"/>
              </a:rPr>
              <a:t>𝑑𝑥</a:t>
            </a:r>
            <a:endParaRPr baseline="33333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1855977"/>
            <a:ext cx="21475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9259" sz="1350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Solve </a:t>
            </a:r>
            <a:r>
              <a:rPr dirty="0" sz="1400" spc="-5">
                <a:latin typeface="Times New Roman"/>
                <a:cs typeface="Times New Roman"/>
              </a:rPr>
              <a:t>the following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D.E.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2526537"/>
            <a:ext cx="2247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41780" y="2548381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29080" y="2407666"/>
            <a:ext cx="15855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1666" sz="2100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+ 3𝑦𝑐𝑜𝑠𝑥 =</a:t>
            </a:r>
            <a:r>
              <a:rPr dirty="0" sz="1400" spc="-1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𝑐𝑜𝑠𝑥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2925825"/>
            <a:ext cx="1546860" cy="643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baseline="-17857" sz="2100">
                <a:latin typeface="Times New Roman"/>
                <a:cs typeface="Times New Roman"/>
              </a:rPr>
              <a:t>ρ </a:t>
            </a:r>
            <a:r>
              <a:rPr dirty="0" baseline="-17857" sz="2100" spc="37">
                <a:latin typeface="Times New Roman"/>
                <a:cs typeface="Times New Roman"/>
              </a:rPr>
              <a:t>=</a:t>
            </a:r>
            <a:r>
              <a:rPr dirty="0" baseline="-17857" sz="2100" spc="37">
                <a:latin typeface="Cambria Math"/>
                <a:cs typeface="Cambria Math"/>
              </a:rPr>
              <a:t>𝑒</a:t>
            </a:r>
            <a:r>
              <a:rPr dirty="0" sz="1000" spc="25">
                <a:latin typeface="Cambria Math"/>
                <a:cs typeface="Cambria Math"/>
              </a:rPr>
              <a:t>∫ </a:t>
            </a:r>
            <a:r>
              <a:rPr dirty="0" baseline="2777" sz="1500" spc="67">
                <a:latin typeface="Cambria Math"/>
                <a:cs typeface="Cambria Math"/>
              </a:rPr>
              <a:t>3𝑐𝑜𝑠𝑥𝑑𝑥</a:t>
            </a:r>
            <a:r>
              <a:rPr dirty="0" baseline="-17857" sz="2100" spc="67">
                <a:latin typeface="Times New Roman"/>
                <a:cs typeface="Times New Roman"/>
              </a:rPr>
              <a:t>=</a:t>
            </a:r>
            <a:r>
              <a:rPr dirty="0" baseline="-17857" sz="2100" spc="-187">
                <a:latin typeface="Times New Roman"/>
                <a:cs typeface="Times New Roman"/>
              </a:rPr>
              <a:t> </a:t>
            </a:r>
            <a:r>
              <a:rPr dirty="0" baseline="-17857" sz="2100" spc="60">
                <a:latin typeface="Cambria Math"/>
                <a:cs typeface="Cambria Math"/>
              </a:rPr>
              <a:t>𝑒</a:t>
            </a:r>
            <a:r>
              <a:rPr dirty="0" baseline="2777" sz="1500" spc="60">
                <a:latin typeface="Cambria Math"/>
                <a:cs typeface="Cambria Math"/>
              </a:rPr>
              <a:t>3𝑠𝑖𝑛𝑥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73276" y="3881754"/>
            <a:ext cx="3111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92910" y="382841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59305" y="4022470"/>
            <a:ext cx="367665" cy="0"/>
          </a:xfrm>
          <a:custGeom>
            <a:avLst/>
            <a:gdLst/>
            <a:ahLst/>
            <a:cxnLst/>
            <a:rect l="l" t="t" r="r" b="b"/>
            <a:pathLst>
              <a:path w="367664" h="0">
                <a:moveTo>
                  <a:pt x="0" y="0"/>
                </a:moveTo>
                <a:lnTo>
                  <a:pt x="36728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42845" y="3892422"/>
            <a:ext cx="17399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 spc="52">
                <a:latin typeface="Cambria Math"/>
                <a:cs typeface="Cambria Math"/>
              </a:rPr>
              <a:t>𝑒</a:t>
            </a:r>
            <a:r>
              <a:rPr dirty="0" baseline="33333" sz="1500" spc="52">
                <a:latin typeface="Cambria Math"/>
                <a:cs typeface="Cambria Math"/>
              </a:rPr>
              <a:t>3𝑠𝑖𝑛𝑥</a:t>
            </a:r>
            <a:r>
              <a:rPr dirty="0" baseline="3968" sz="2100" spc="52">
                <a:latin typeface="Cambria Math"/>
                <a:cs typeface="Cambria Math"/>
              </a:rPr>
              <a:t>𝑐𝑜𝑠𝑥 </a:t>
            </a:r>
            <a:r>
              <a:rPr dirty="0" baseline="3968" sz="2100">
                <a:latin typeface="Cambria Math"/>
                <a:cs typeface="Cambria Math"/>
              </a:rPr>
              <a:t>𝑑𝑥 → 𝑦</a:t>
            </a:r>
            <a:r>
              <a:rPr dirty="0" baseline="3968" sz="2100" spc="-240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=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91153" y="382841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46605" y="3985386"/>
            <a:ext cx="25876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10435" algn="l"/>
              </a:tabLst>
            </a:pPr>
            <a:r>
              <a:rPr dirty="0" baseline="-16666" sz="1500" spc="232">
                <a:latin typeface="Cambria Math"/>
                <a:cs typeface="Cambria Math"/>
              </a:rPr>
              <a:t>𝑒</a:t>
            </a:r>
            <a:r>
              <a:rPr dirty="0" sz="800" spc="35">
                <a:latin typeface="Cambria Math"/>
                <a:cs typeface="Cambria Math"/>
              </a:rPr>
              <a:t>3</a:t>
            </a:r>
            <a:r>
              <a:rPr dirty="0" sz="800" spc="90">
                <a:latin typeface="Cambria Math"/>
                <a:cs typeface="Cambria Math"/>
              </a:rPr>
              <a:t>𝑠𝑖</a:t>
            </a:r>
            <a:r>
              <a:rPr dirty="0" sz="800" spc="185">
                <a:latin typeface="Cambria Math"/>
                <a:cs typeface="Cambria Math"/>
              </a:rPr>
              <a:t>𝑛</a:t>
            </a:r>
            <a:r>
              <a:rPr dirty="0" sz="800" spc="155">
                <a:latin typeface="Cambria Math"/>
                <a:cs typeface="Cambria Math"/>
              </a:rPr>
              <a:t>𝑥</a:t>
            </a:r>
            <a:r>
              <a:rPr dirty="0" sz="800">
                <a:latin typeface="Cambria Math"/>
                <a:cs typeface="Cambria Math"/>
              </a:rPr>
              <a:t>	</a:t>
            </a:r>
            <a:r>
              <a:rPr dirty="0" baseline="-16666" sz="1500" spc="232">
                <a:latin typeface="Cambria Math"/>
                <a:cs typeface="Cambria Math"/>
              </a:rPr>
              <a:t>𝑒</a:t>
            </a:r>
            <a:r>
              <a:rPr dirty="0" sz="800" spc="35">
                <a:latin typeface="Cambria Math"/>
                <a:cs typeface="Cambria Math"/>
              </a:rPr>
              <a:t>3</a:t>
            </a:r>
            <a:r>
              <a:rPr dirty="0" sz="800" spc="90">
                <a:latin typeface="Cambria Math"/>
                <a:cs typeface="Cambria Math"/>
              </a:rPr>
              <a:t>𝑠𝑖</a:t>
            </a:r>
            <a:r>
              <a:rPr dirty="0" sz="800" spc="185">
                <a:latin typeface="Cambria Math"/>
                <a:cs typeface="Cambria Math"/>
              </a:rPr>
              <a:t>𝑛</a:t>
            </a:r>
            <a:r>
              <a:rPr dirty="0" sz="800" spc="155">
                <a:latin typeface="Cambria Math"/>
                <a:cs typeface="Cambria Math"/>
              </a:rPr>
              <a:t>𝑥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57548" y="4022470"/>
            <a:ext cx="367665" cy="0"/>
          </a:xfrm>
          <a:custGeom>
            <a:avLst/>
            <a:gdLst/>
            <a:ahLst/>
            <a:cxnLst/>
            <a:rect l="l" t="t" r="r" b="b"/>
            <a:pathLst>
              <a:path w="367664" h="0">
                <a:moveTo>
                  <a:pt x="0" y="0"/>
                </a:moveTo>
                <a:lnTo>
                  <a:pt x="3672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220845" y="401637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277358" y="401637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142613" y="3816222"/>
            <a:ext cx="2046605" cy="38481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78105" marR="5080" indent="-66040">
              <a:lnSpc>
                <a:spcPct val="95600"/>
              </a:lnSpc>
              <a:spcBef>
                <a:spcPts val="175"/>
              </a:spcBef>
              <a:tabLst>
                <a:tab pos="1134110" algn="l"/>
              </a:tabLst>
            </a:pPr>
            <a:r>
              <a:rPr dirty="0" baseline="-19841" sz="2100" spc="30">
                <a:latin typeface="Cambria Math"/>
                <a:cs typeface="Cambria Math"/>
              </a:rPr>
              <a:t>[</a:t>
            </a:r>
            <a:r>
              <a:rPr dirty="0" baseline="16666" sz="1500" spc="30">
                <a:latin typeface="Cambria Math"/>
                <a:cs typeface="Cambria Math"/>
              </a:rPr>
              <a:t>1 </a:t>
            </a:r>
            <a:r>
              <a:rPr dirty="0" baseline="-19841" sz="2100" spc="67">
                <a:latin typeface="Cambria Math"/>
                <a:cs typeface="Cambria Math"/>
              </a:rPr>
              <a:t>𝑒</a:t>
            </a:r>
            <a:r>
              <a:rPr dirty="0" sz="1000" spc="45">
                <a:latin typeface="Cambria Math"/>
                <a:cs typeface="Cambria Math"/>
              </a:rPr>
              <a:t>3𝑠𝑖𝑛𝑥 </a:t>
            </a:r>
            <a:r>
              <a:rPr dirty="0" baseline="-19841" sz="2100">
                <a:latin typeface="Cambria Math"/>
                <a:cs typeface="Cambria Math"/>
              </a:rPr>
              <a:t>+ </a:t>
            </a:r>
            <a:r>
              <a:rPr dirty="0" baseline="-19841" sz="2100" spc="30">
                <a:latin typeface="Cambria Math"/>
                <a:cs typeface="Cambria Math"/>
              </a:rPr>
              <a:t>𝑐]</a:t>
            </a:r>
            <a:r>
              <a:rPr dirty="0" baseline="-19841" sz="2100" spc="30">
                <a:latin typeface="Times New Roman"/>
                <a:cs typeface="Times New Roman"/>
              </a:rPr>
              <a:t>= </a:t>
            </a:r>
            <a:r>
              <a:rPr dirty="0" baseline="16666" sz="1500" spc="30">
                <a:latin typeface="Cambria Math"/>
                <a:cs typeface="Cambria Math"/>
              </a:rPr>
              <a:t>1 </a:t>
            </a:r>
            <a:r>
              <a:rPr dirty="0" baseline="-19841" sz="2100">
                <a:latin typeface="Cambria Math"/>
                <a:cs typeface="Cambria Math"/>
              </a:rPr>
              <a:t>+ </a:t>
            </a:r>
            <a:r>
              <a:rPr dirty="0" baseline="-19841" sz="2100" spc="44">
                <a:latin typeface="Cambria Math"/>
                <a:cs typeface="Cambria Math"/>
              </a:rPr>
              <a:t>𝑐𝑒</a:t>
            </a:r>
            <a:r>
              <a:rPr dirty="0" sz="1000" spc="30">
                <a:latin typeface="Cambria Math"/>
                <a:cs typeface="Cambria Math"/>
              </a:rPr>
              <a:t>−3𝑠𝑖𝑛𝑥  </a:t>
            </a:r>
            <a:r>
              <a:rPr dirty="0" sz="1000" spc="20">
                <a:latin typeface="Cambria Math"/>
                <a:cs typeface="Cambria Math"/>
              </a:rPr>
              <a:t>3	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05813" y="4375530"/>
            <a:ext cx="2622550" cy="635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2735" indent="-2286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29337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Bernoulli's Equation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general </a:t>
            </a:r>
            <a:r>
              <a:rPr dirty="0" sz="1400" spc="-5">
                <a:latin typeface="Times New Roman"/>
                <a:cs typeface="Times New Roman"/>
              </a:rPr>
              <a:t>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equation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0604" y="5395086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41780" y="5394070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29080" y="5253354"/>
            <a:ext cx="26028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𝑢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20">
                <a:latin typeface="Cambria Math"/>
                <a:cs typeface="Cambria Math"/>
              </a:rPr>
              <a:t>𝑣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baseline="30864" sz="1350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977004" y="5930519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 h="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92597" y="5930519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5789802"/>
            <a:ext cx="4337050" cy="7308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To solve this equation, let </a:t>
            </a:r>
            <a:r>
              <a:rPr dirty="0" sz="1400">
                <a:latin typeface="Cambria Math"/>
                <a:cs typeface="Cambria Math"/>
              </a:rPr>
              <a:t>𝑧  = </a:t>
            </a:r>
            <a:r>
              <a:rPr dirty="0" sz="1400" spc="25">
                <a:latin typeface="Cambria Math"/>
                <a:cs typeface="Cambria Math"/>
              </a:rPr>
              <a:t>𝑦</a:t>
            </a:r>
            <a:r>
              <a:rPr dirty="0" baseline="27777" sz="1500" spc="37">
                <a:latin typeface="Cambria Math"/>
                <a:cs typeface="Cambria Math"/>
              </a:rPr>
              <a:t>1−𝑛 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baseline="47222" sz="1500" spc="67">
                <a:latin typeface="Cambria Math"/>
                <a:cs typeface="Cambria Math"/>
              </a:rPr>
              <a:t>𝑑𝑧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1 − </a:t>
            </a:r>
            <a:r>
              <a:rPr dirty="0" sz="1400" spc="25">
                <a:latin typeface="Cambria Math"/>
                <a:cs typeface="Cambria Math"/>
              </a:rPr>
              <a:t>𝑛</a:t>
            </a:r>
            <a:r>
              <a:rPr dirty="0" baseline="1984" sz="2100" spc="37">
                <a:latin typeface="Cambria Math"/>
                <a:cs typeface="Cambria Math"/>
              </a:rPr>
              <a:t>)</a:t>
            </a:r>
            <a:r>
              <a:rPr dirty="0" sz="1400" spc="25">
                <a:latin typeface="Cambria Math"/>
                <a:cs typeface="Cambria Math"/>
              </a:rPr>
              <a:t>𝑦</a:t>
            </a:r>
            <a:r>
              <a:rPr dirty="0" baseline="27777" sz="1500" spc="37">
                <a:latin typeface="Cambria Math"/>
                <a:cs typeface="Cambria Math"/>
              </a:rPr>
              <a:t>−𝑛</a:t>
            </a:r>
            <a:r>
              <a:rPr dirty="0" baseline="27777" sz="1500" spc="322">
                <a:latin typeface="Cambria Math"/>
                <a:cs typeface="Cambria Math"/>
              </a:rPr>
              <a:t> </a:t>
            </a:r>
            <a:r>
              <a:rPr dirty="0" baseline="47222" sz="1500" spc="82">
                <a:latin typeface="Cambria Math"/>
                <a:cs typeface="Cambria Math"/>
              </a:rPr>
              <a:t>𝑑𝑦</a:t>
            </a:r>
            <a:endParaRPr baseline="47222" sz="1500">
              <a:latin typeface="Cambria Math"/>
              <a:cs typeface="Cambria Math"/>
            </a:endParaRPr>
          </a:p>
          <a:p>
            <a:pPr marL="2847340">
              <a:lnSpc>
                <a:spcPts val="915"/>
              </a:lnSpc>
              <a:tabLst>
                <a:tab pos="4164965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Multiply </a:t>
            </a:r>
            <a:r>
              <a:rPr dirty="0" sz="1400">
                <a:latin typeface="Times New Roman"/>
                <a:cs typeface="Times New Roman"/>
              </a:rPr>
              <a:t>eq. (14) by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1 − </a:t>
            </a:r>
            <a:r>
              <a:rPr dirty="0" sz="1400" spc="25">
                <a:latin typeface="Cambria Math"/>
                <a:cs typeface="Cambria Math"/>
              </a:rPr>
              <a:t>𝑛</a:t>
            </a:r>
            <a:r>
              <a:rPr dirty="0" baseline="1984" sz="2100" spc="37">
                <a:latin typeface="Cambria Math"/>
                <a:cs typeface="Cambria Math"/>
              </a:rPr>
              <a:t>)</a:t>
            </a:r>
            <a:r>
              <a:rPr dirty="0" sz="1400" spc="25">
                <a:latin typeface="Cambria Math"/>
                <a:cs typeface="Cambria Math"/>
              </a:rPr>
              <a:t>𝑦</a:t>
            </a:r>
            <a:r>
              <a:rPr dirty="0" baseline="27777" sz="1500" spc="37">
                <a:latin typeface="Cambria Math"/>
                <a:cs typeface="Cambria Math"/>
              </a:rPr>
              <a:t>−𝑛</a:t>
            </a:r>
            <a:r>
              <a:rPr dirty="0" baseline="27777" sz="1500" spc="322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→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55622" y="6908672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6798" y="690765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8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29080" y="6766941"/>
            <a:ext cx="42367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1 − </a:t>
            </a:r>
            <a:r>
              <a:rPr dirty="0" sz="1400" spc="25">
                <a:latin typeface="Cambria Math"/>
                <a:cs typeface="Cambria Math"/>
              </a:rPr>
              <a:t>𝑛</a:t>
            </a:r>
            <a:r>
              <a:rPr dirty="0" baseline="1984" sz="2100" spc="37">
                <a:latin typeface="Cambria Math"/>
                <a:cs typeface="Cambria Math"/>
              </a:rPr>
              <a:t>)</a:t>
            </a:r>
            <a:r>
              <a:rPr dirty="0" sz="1400" spc="25">
                <a:latin typeface="Cambria Math"/>
                <a:cs typeface="Cambria Math"/>
              </a:rPr>
              <a:t>𝑦</a:t>
            </a:r>
            <a:r>
              <a:rPr dirty="0" baseline="27777" sz="1500" spc="37">
                <a:latin typeface="Cambria Math"/>
                <a:cs typeface="Cambria Math"/>
              </a:rPr>
              <a:t>−𝑛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1 − </a:t>
            </a:r>
            <a:r>
              <a:rPr dirty="0" sz="1400" spc="20">
                <a:latin typeface="Cambria Math"/>
                <a:cs typeface="Cambria Math"/>
              </a:rPr>
              <a:t>𝑛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sz="1400" spc="20">
                <a:latin typeface="Cambria Math"/>
                <a:cs typeface="Cambria Math"/>
              </a:rPr>
              <a:t>𝑢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sz="1400" spc="20">
                <a:latin typeface="Cambria Math"/>
                <a:cs typeface="Cambria Math"/>
              </a:rPr>
              <a:t>𝑦𝑦</a:t>
            </a:r>
            <a:r>
              <a:rPr dirty="0" baseline="27777" sz="1500" spc="30">
                <a:latin typeface="Cambria Math"/>
                <a:cs typeface="Cambria Math"/>
              </a:rPr>
              <a:t>−𝑛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1 −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𝑛</a:t>
            </a:r>
            <a:r>
              <a:rPr dirty="0" baseline="1984" sz="2100" spc="37">
                <a:latin typeface="Cambria Math"/>
                <a:cs typeface="Cambria Math"/>
              </a:rPr>
              <a:t>)</a:t>
            </a:r>
            <a:r>
              <a:rPr dirty="0" sz="1400" spc="25">
                <a:latin typeface="Cambria Math"/>
                <a:cs typeface="Cambria Math"/>
              </a:rPr>
              <a:t>𝑣</a:t>
            </a:r>
            <a:r>
              <a:rPr dirty="0" baseline="1984" sz="2100" spc="37">
                <a:latin typeface="Cambria Math"/>
                <a:cs typeface="Cambria Math"/>
              </a:rPr>
              <a:t>(</a:t>
            </a:r>
            <a:r>
              <a:rPr dirty="0" sz="1400" spc="25">
                <a:latin typeface="Cambria Math"/>
                <a:cs typeface="Cambria Math"/>
              </a:rPr>
              <a:t>𝑥</a:t>
            </a:r>
            <a:r>
              <a:rPr dirty="0" baseline="1984" sz="2100" spc="37">
                <a:latin typeface="Cambria Math"/>
                <a:cs typeface="Cambria Math"/>
              </a:rPr>
              <a:t>)</a:t>
            </a:r>
            <a:r>
              <a:rPr dirty="0" sz="1400" spc="25">
                <a:latin typeface="Cambria Math"/>
                <a:cs typeface="Cambria Math"/>
              </a:rPr>
              <a:t>𝑦</a:t>
            </a:r>
            <a:r>
              <a:rPr dirty="0" baseline="27777" sz="1500" spc="37">
                <a:latin typeface="Cambria Math"/>
                <a:cs typeface="Cambria Math"/>
              </a:rPr>
              <a:t>−𝑛</a:t>
            </a:r>
            <a:r>
              <a:rPr dirty="0" sz="1400" spc="25">
                <a:latin typeface="Cambria Math"/>
                <a:cs typeface="Cambria Math"/>
              </a:rPr>
              <a:t>𝑦</a:t>
            </a:r>
            <a:r>
              <a:rPr dirty="0" baseline="30864" sz="1350" spc="37">
                <a:latin typeface="Times New Roman"/>
                <a:cs typeface="Times New Roman"/>
              </a:rPr>
              <a:t>n</a:t>
            </a:r>
            <a:endParaRPr baseline="30864" sz="13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7445120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41780" y="744410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133652" y="7303389"/>
            <a:ext cx="3738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47222" sz="1500" spc="67">
                <a:latin typeface="Cambria Math"/>
                <a:cs typeface="Cambria Math"/>
              </a:rPr>
              <a:t>𝑑𝑧 </a:t>
            </a:r>
            <a:r>
              <a:rPr dirty="0" sz="1400">
                <a:latin typeface="Cambria Math"/>
                <a:cs typeface="Cambria Math"/>
              </a:rPr>
              <a:t>+ (1 − </a:t>
            </a:r>
            <a:r>
              <a:rPr dirty="0" sz="1400" spc="15">
                <a:latin typeface="Cambria Math"/>
                <a:cs typeface="Cambria Math"/>
              </a:rPr>
              <a:t>𝑛)𝑢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𝑦</a:t>
            </a:r>
            <a:r>
              <a:rPr dirty="0" baseline="27777" sz="1500" spc="22">
                <a:latin typeface="Cambria Math"/>
                <a:cs typeface="Cambria Math"/>
              </a:rPr>
              <a:t>1−𝑛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(1 − </a:t>
            </a:r>
            <a:r>
              <a:rPr dirty="0" sz="1400" spc="15">
                <a:latin typeface="Cambria Math"/>
                <a:cs typeface="Cambria Math"/>
              </a:rPr>
              <a:t>𝑛)𝑣(𝑥)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61128" y="7981568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472304" y="7980552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73276" y="7839836"/>
            <a:ext cx="43726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9259" sz="135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Solve the following differential </a:t>
            </a:r>
            <a:r>
              <a:rPr dirty="0" sz="1400" spc="-10">
                <a:latin typeface="Times New Roman"/>
                <a:cs typeface="Times New Roman"/>
              </a:rPr>
              <a:t>equation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Cambria Math"/>
                <a:cs typeface="Cambria Math"/>
              </a:rPr>
              <a:t>𝑥𝑦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𝑥𝑦</a:t>
            </a:r>
            <a:r>
              <a:rPr dirty="0" baseline="30864" sz="1350" spc="7">
                <a:latin typeface="Times New Roman"/>
                <a:cs typeface="Times New Roman"/>
              </a:rPr>
              <a:t>4</a:t>
            </a:r>
            <a:endParaRPr baseline="30864" sz="13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29080" y="8329421"/>
            <a:ext cx="139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Sol: From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9080" y="8951214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141780" y="8950197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133652" y="8809481"/>
            <a:ext cx="2774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7222" sz="1500" spc="67">
                <a:latin typeface="Cambria Math"/>
                <a:cs typeface="Cambria Math"/>
              </a:rPr>
              <a:t>𝑑𝑧 </a:t>
            </a:r>
            <a:r>
              <a:rPr dirty="0" sz="1400">
                <a:latin typeface="Cambria Math"/>
                <a:cs typeface="Cambria Math"/>
              </a:rPr>
              <a:t>+ (1 − </a:t>
            </a:r>
            <a:r>
              <a:rPr dirty="0" sz="1400" spc="15">
                <a:latin typeface="Cambria Math"/>
                <a:cs typeface="Cambria Math"/>
              </a:rPr>
              <a:t>𝑛)𝑢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𝑦</a:t>
            </a:r>
            <a:r>
              <a:rPr dirty="0" baseline="27777" sz="1500" spc="22">
                <a:latin typeface="Cambria Math"/>
                <a:cs typeface="Cambria Math"/>
              </a:rPr>
              <a:t>1−𝑛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(1 −</a:t>
            </a:r>
            <a:r>
              <a:rPr dirty="0" sz="1400" spc="15">
                <a:latin typeface="Cambria Math"/>
                <a:cs typeface="Cambria Math"/>
              </a:rPr>
              <a:t> 𝑛)𝑣(𝑥)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141780" y="9488119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81351" y="9488119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129080" y="9347403"/>
            <a:ext cx="2690495" cy="319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ts val="1395"/>
              </a:lnSpc>
              <a:spcBef>
                <a:spcPts val="100"/>
              </a:spcBef>
            </a:pPr>
            <a:r>
              <a:rPr dirty="0" baseline="47222" sz="1500" spc="67">
                <a:latin typeface="Cambria Math"/>
                <a:cs typeface="Cambria Math"/>
              </a:rPr>
              <a:t>𝑑𝑧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20">
                <a:latin typeface="Cambria Math"/>
                <a:cs typeface="Cambria Math"/>
              </a:rPr>
              <a:t>3𝑥𝑦</a:t>
            </a:r>
            <a:r>
              <a:rPr dirty="0" baseline="27777" sz="1500" spc="30">
                <a:latin typeface="Cambria Math"/>
                <a:cs typeface="Cambria Math"/>
              </a:rPr>
              <a:t>−3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−3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baseline="47222" sz="1500" spc="67">
                <a:latin typeface="Cambria Math"/>
                <a:cs typeface="Cambria Math"/>
              </a:rPr>
              <a:t>𝑑𝑧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3𝑥𝑧</a:t>
            </a:r>
            <a:r>
              <a:rPr dirty="0" sz="1400" spc="5">
                <a:latin typeface="Times New Roman"/>
                <a:cs typeface="Times New Roman"/>
              </a:rPr>
              <a:t>=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−3𝑥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915"/>
              </a:lnSpc>
              <a:tabLst>
                <a:tab pos="1551940" algn="l"/>
              </a:tabLst>
            </a:pPr>
            <a:r>
              <a:rPr dirty="0" sz="1000" spc="50">
                <a:latin typeface="Cambria Math"/>
                <a:cs typeface="Cambria Math"/>
              </a:rPr>
              <a:t>𝑑𝑥	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9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9174" y="1382013"/>
            <a:ext cx="521334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latin typeface="Cambria Math"/>
                <a:cs typeface="Cambria Math"/>
              </a:rPr>
              <a:t>∫ </a:t>
            </a:r>
            <a:r>
              <a:rPr dirty="0" baseline="2415" sz="1725" spc="75">
                <a:latin typeface="Cambria Math"/>
                <a:cs typeface="Cambria Math"/>
              </a:rPr>
              <a:t>3𝑥</a:t>
            </a:r>
            <a:r>
              <a:rPr dirty="0" baseline="2415" sz="1725" spc="-172">
                <a:latin typeface="Cambria Math"/>
                <a:cs typeface="Cambria Math"/>
              </a:rPr>
              <a:t> </a:t>
            </a:r>
            <a:r>
              <a:rPr dirty="0" baseline="2415" sz="1725" spc="89">
                <a:latin typeface="Cambria Math"/>
                <a:cs typeface="Cambria Math"/>
              </a:rPr>
              <a:t>𝑑𝑥</a:t>
            </a:r>
            <a:endParaRPr baseline="2415" sz="1725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392681"/>
            <a:ext cx="13735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67740" algn="l"/>
              </a:tabLst>
            </a:pPr>
            <a:r>
              <a:rPr dirty="0" sz="1400">
                <a:latin typeface="Times New Roman"/>
                <a:cs typeface="Times New Roman"/>
              </a:rPr>
              <a:t>ρ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𝑒	=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65">
                <a:latin typeface="Cambria Math"/>
                <a:cs typeface="Cambria Math"/>
              </a:rPr>
              <a:t>𝑒</a:t>
            </a:r>
            <a:r>
              <a:rPr dirty="0" baseline="11695" sz="1425" spc="97">
                <a:latin typeface="Cambria Math"/>
                <a:cs typeface="Cambria Math"/>
              </a:rPr>
              <a:t>2</a:t>
            </a:r>
            <a:endParaRPr baseline="11695" sz="1425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04998" y="1266189"/>
            <a:ext cx="26352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950" spc="-2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3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r>
              <a:rPr dirty="0" baseline="-31400" sz="1725" spc="277">
                <a:latin typeface="Cambria Math"/>
                <a:cs typeface="Cambria Math"/>
              </a:rPr>
              <a:t>𝑥</a:t>
            </a:r>
            <a:r>
              <a:rPr dirty="0" baseline="-14619" sz="1425" spc="52">
                <a:latin typeface="Cambria Math"/>
                <a:cs typeface="Cambria Math"/>
              </a:rPr>
              <a:t>2</a:t>
            </a:r>
            <a:endParaRPr baseline="-14619" sz="1425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7566" y="1866645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88694" y="2128773"/>
            <a:ext cx="2851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26041" sz="2400" spc="-7">
                <a:latin typeface="Cambria Math"/>
                <a:cs typeface="Cambria Math"/>
              </a:rPr>
              <a:t>𝑒</a:t>
            </a:r>
            <a:r>
              <a:rPr dirty="0" baseline="-28985" sz="1725" spc="-7">
                <a:latin typeface="Cambria Math"/>
                <a:cs typeface="Cambria Math"/>
              </a:rPr>
              <a:t>2</a:t>
            </a:r>
            <a:r>
              <a:rPr dirty="0" sz="1150">
                <a:latin typeface="Cambria Math"/>
                <a:cs typeface="Cambria Math"/>
              </a:rPr>
              <a:t>𝑥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01394" y="2142997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 h="0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131822" y="1863598"/>
            <a:ext cx="25146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150" spc="-2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r>
              <a:rPr dirty="0" baseline="-28985" sz="1725" spc="-7">
                <a:latin typeface="Cambria Math"/>
                <a:cs typeface="Cambria Math"/>
              </a:rPr>
              <a:t>𝑥</a:t>
            </a:r>
            <a:r>
              <a:rPr dirty="0" baseline="-11695" sz="1425" spc="-7">
                <a:latin typeface="Cambria Math"/>
                <a:cs typeface="Cambria Math"/>
              </a:rPr>
              <a:t>2</a:t>
            </a:r>
            <a:endParaRPr baseline="-11695" sz="1425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1977898"/>
            <a:ext cx="1955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2440" algn="l"/>
                <a:tab pos="1292860" algn="l"/>
              </a:tabLst>
            </a:pPr>
            <a:r>
              <a:rPr dirty="0" sz="1400">
                <a:latin typeface="Cambria Math"/>
                <a:cs typeface="Cambria Math"/>
              </a:rPr>
              <a:t>𝑧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	</a:t>
            </a:r>
            <a:r>
              <a:rPr dirty="0" u="sng" baseline="-23809" sz="21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-28985" sz="17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r>
              <a:rPr dirty="0" baseline="-28985" sz="1725">
                <a:latin typeface="Cambria Math"/>
                <a:cs typeface="Cambria Math"/>
              </a:rPr>
              <a:t>   </a:t>
            </a:r>
            <a:r>
              <a:rPr dirty="0" baseline="-49707" sz="1425" spc="-7">
                <a:latin typeface="Cambria Math"/>
                <a:cs typeface="Cambria Math"/>
              </a:rPr>
              <a:t>2</a:t>
            </a:r>
            <a:r>
              <a:rPr dirty="0" baseline="-49707" sz="1425" spc="-22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𝑒</a:t>
            </a:r>
            <a:r>
              <a:rPr dirty="0" baseline="7246" sz="1725">
                <a:latin typeface="Cambria Math"/>
                <a:cs typeface="Cambria Math"/>
              </a:rPr>
              <a:t>2	</a:t>
            </a:r>
            <a:r>
              <a:rPr dirty="0" sz="1400">
                <a:latin typeface="Cambria Math"/>
                <a:cs typeface="Cambria Math"/>
              </a:rPr>
              <a:t>∗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−3𝑥𝑑𝑥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2767330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8297" y="2713989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Cambria Math"/>
                <a:cs typeface="Cambria Math"/>
              </a:rPr>
              <a:t>−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85061" y="2874009"/>
            <a:ext cx="92710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950" spc="-2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-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1910" y="2968498"/>
            <a:ext cx="16573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7246" sz="1725">
                <a:latin typeface="Cambria Math"/>
                <a:cs typeface="Cambria Math"/>
              </a:rPr>
              <a:t>𝑒</a:t>
            </a:r>
            <a:r>
              <a:rPr dirty="0" sz="950" spc="-5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52117" y="2933445"/>
            <a:ext cx="89535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-5">
                <a:latin typeface="Cambria Math"/>
                <a:cs typeface="Cambria Math"/>
              </a:rPr>
              <a:t>𝑥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16125" y="2898394"/>
            <a:ext cx="92075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-5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24610" y="2908045"/>
            <a:ext cx="280670" cy="0"/>
          </a:xfrm>
          <a:custGeom>
            <a:avLst/>
            <a:gdLst/>
            <a:ahLst/>
            <a:cxnLst/>
            <a:rect l="l" t="t" r="r" b="b"/>
            <a:pathLst>
              <a:path w="280669" h="0">
                <a:moveTo>
                  <a:pt x="0" y="0"/>
                </a:moveTo>
                <a:lnTo>
                  <a:pt x="2804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788922" y="2803906"/>
            <a:ext cx="92075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-5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88922" y="2639313"/>
            <a:ext cx="236854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950" spc="-2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-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r>
              <a:rPr dirty="0" baseline="-28985" sz="1725" spc="-7">
                <a:latin typeface="Cambria Math"/>
                <a:cs typeface="Cambria Math"/>
              </a:rPr>
              <a:t>𝑥</a:t>
            </a:r>
            <a:r>
              <a:rPr dirty="0" baseline="-11695" sz="1425" spc="-7">
                <a:latin typeface="Cambria Math"/>
                <a:cs typeface="Cambria Math"/>
              </a:rPr>
              <a:t>2</a:t>
            </a:r>
            <a:endParaRPr baseline="-11695" sz="1425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22446" y="2616453"/>
            <a:ext cx="35306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950" spc="-2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-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−</a:t>
            </a:r>
            <a:r>
              <a:rPr dirty="0" u="sng" sz="950" spc="3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r>
              <a:rPr dirty="0" baseline="-31400" sz="1725" spc="277">
                <a:latin typeface="Cambria Math"/>
                <a:cs typeface="Cambria Math"/>
              </a:rPr>
              <a:t>𝑥</a:t>
            </a:r>
            <a:r>
              <a:rPr dirty="0" baseline="-14619" sz="1425" spc="52">
                <a:latin typeface="Cambria Math"/>
                <a:cs typeface="Cambria Math"/>
              </a:rPr>
              <a:t>2</a:t>
            </a:r>
            <a:endParaRPr baseline="-14619" sz="1425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21282" y="2744469"/>
            <a:ext cx="23895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3865" algn="l"/>
                <a:tab pos="2099310" algn="l"/>
              </a:tabLst>
            </a:pPr>
            <a:r>
              <a:rPr dirty="0" sz="1400" spc="15">
                <a:latin typeface="Cambria Math"/>
                <a:cs typeface="Cambria Math"/>
              </a:rPr>
              <a:t>[</a:t>
            </a:r>
            <a:r>
              <a:rPr dirty="0" sz="1600" spc="15">
                <a:latin typeface="Cambria Math"/>
                <a:cs typeface="Cambria Math"/>
              </a:rPr>
              <a:t>𝑒	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45">
                <a:latin typeface="Cambria Math"/>
                <a:cs typeface="Cambria Math"/>
              </a:rPr>
              <a:t>𝑐] </a:t>
            </a:r>
            <a:r>
              <a:rPr dirty="0" sz="1400">
                <a:latin typeface="Times New Roman"/>
                <a:cs typeface="Times New Roman"/>
              </a:rPr>
              <a:t>→ z =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𝑒</a:t>
            </a:r>
            <a:r>
              <a:rPr dirty="0" sz="1600" spc="90">
                <a:latin typeface="Cambria Math"/>
                <a:cs typeface="Cambria Math"/>
              </a:rPr>
              <a:t> </a:t>
            </a:r>
            <a:r>
              <a:rPr dirty="0" baseline="11695" sz="1425" spc="52">
                <a:latin typeface="Cambria Math"/>
                <a:cs typeface="Cambria Math"/>
              </a:rPr>
              <a:t>2	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35353" y="3532759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Cambria Math"/>
                <a:cs typeface="Cambria Math"/>
              </a:rPr>
              <a:t>−</a:t>
            </a:r>
            <a:r>
              <a:rPr dirty="0" sz="1000" spc="2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46502" y="3407410"/>
            <a:ext cx="36068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150" spc="-2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−</a:t>
            </a:r>
            <a:r>
              <a:rPr dirty="0" u="sng" sz="1150" spc="-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r>
              <a:rPr dirty="0" baseline="-28985" sz="1725" spc="-7">
                <a:latin typeface="Cambria Math"/>
                <a:cs typeface="Cambria Math"/>
              </a:rPr>
              <a:t>𝑥</a:t>
            </a:r>
            <a:r>
              <a:rPr dirty="0" baseline="-11695" sz="1425" spc="-7">
                <a:latin typeface="Cambria Math"/>
                <a:cs typeface="Cambria Math"/>
              </a:rPr>
              <a:t>2</a:t>
            </a:r>
            <a:endParaRPr baseline="-11695" sz="1425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3522090"/>
            <a:ext cx="25279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1020" algn="l"/>
                <a:tab pos="1515110" algn="l"/>
              </a:tabLst>
            </a:pPr>
            <a:r>
              <a:rPr dirty="0" sz="1400">
                <a:latin typeface="Cambria Math"/>
                <a:cs typeface="Cambria Math"/>
              </a:rPr>
              <a:t>→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𝑦	=  −𝑐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𝑒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baseline="7246" sz="1725">
                <a:latin typeface="Cambria Math"/>
                <a:cs typeface="Cambria Math"/>
              </a:rPr>
              <a:t>2	</a:t>
            </a:r>
            <a:r>
              <a:rPr dirty="0" sz="1400">
                <a:latin typeface="Cambria Math"/>
                <a:cs typeface="Cambria Math"/>
              </a:rPr>
              <a:t>− 1 ∴ 𝑦 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-13888" sz="2100" spc="225">
                <a:latin typeface="Cambria Math"/>
                <a:cs typeface="Cambria Math"/>
              </a:rPr>
              <a:t>√</a:t>
            </a:r>
            <a:endParaRPr baseline="-13888" sz="21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79545" y="3410457"/>
            <a:ext cx="2571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 Math"/>
                <a:cs typeface="Cambria Math"/>
              </a:rPr>
              <a:t>−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62196" y="3654678"/>
            <a:ext cx="36068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150" spc="-2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−3</a:t>
            </a:r>
            <a:r>
              <a:rPr dirty="0" sz="1150" spc="25">
                <a:latin typeface="Cambria Math"/>
                <a:cs typeface="Cambria Math"/>
              </a:rPr>
              <a:t> </a:t>
            </a:r>
            <a:r>
              <a:rPr dirty="0" baseline="-14619" sz="1425" spc="-7">
                <a:latin typeface="Cambria Math"/>
                <a:cs typeface="Cambria Math"/>
              </a:rPr>
              <a:t>2</a:t>
            </a:r>
            <a:endParaRPr baseline="-14619" sz="1425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42995" y="3687190"/>
            <a:ext cx="930275" cy="0"/>
          </a:xfrm>
          <a:custGeom>
            <a:avLst/>
            <a:gdLst/>
            <a:ahLst/>
            <a:cxnLst/>
            <a:rect l="l" t="t" r="r" b="b"/>
            <a:pathLst>
              <a:path w="930275" h="0">
                <a:moveTo>
                  <a:pt x="0" y="0"/>
                </a:moveTo>
                <a:lnTo>
                  <a:pt x="9299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642995" y="3432301"/>
            <a:ext cx="930275" cy="0"/>
          </a:xfrm>
          <a:custGeom>
            <a:avLst/>
            <a:gdLst/>
            <a:ahLst/>
            <a:cxnLst/>
            <a:rect l="l" t="t" r="r" b="b"/>
            <a:pathLst>
              <a:path w="930275" h="0">
                <a:moveTo>
                  <a:pt x="0" y="0"/>
                </a:moveTo>
                <a:lnTo>
                  <a:pt x="9299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490086" y="3519042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5">
                <a:latin typeface="Cambria Math"/>
                <a:cs typeface="Cambria Math"/>
              </a:rPr>
              <a:t>3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57630" y="3768978"/>
            <a:ext cx="3712210" cy="726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85365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Cambria Math"/>
                <a:cs typeface="Cambria Math"/>
              </a:rPr>
              <a:t>𝑐 </a:t>
            </a:r>
            <a:r>
              <a:rPr dirty="0" sz="1600" spc="-5">
                <a:latin typeface="Cambria Math"/>
                <a:cs typeface="Cambria Math"/>
              </a:rPr>
              <a:t>𝑒 </a:t>
            </a:r>
            <a:r>
              <a:rPr dirty="0" baseline="7246" sz="1725">
                <a:latin typeface="Cambria Math"/>
                <a:cs typeface="Cambria Math"/>
              </a:rPr>
              <a:t>2 </a:t>
            </a:r>
            <a:r>
              <a:rPr dirty="0" baseline="36231" sz="1725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241300" indent="-228600">
              <a:lnSpc>
                <a:spcPct val="100000"/>
              </a:lnSpc>
              <a:spcBef>
                <a:spcPts val="1680"/>
              </a:spcBef>
              <a:buFont typeface="Wingdings"/>
              <a:buChar char=""/>
              <a:tabLst>
                <a:tab pos="2413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Special Case of First-Order Linear</a:t>
            </a:r>
            <a:r>
              <a:rPr dirty="0" u="heavy" sz="1600" spc="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D.E.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60319" y="4812919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071495" y="4811902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305813" y="4671186"/>
            <a:ext cx="51269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following </a:t>
            </a:r>
            <a:r>
              <a:rPr dirty="0" sz="1400" spc="15">
                <a:latin typeface="Cambria Math"/>
                <a:cs typeface="Cambria Math"/>
              </a:rPr>
              <a:t>𝑓(𝑦) </a:t>
            </a: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𝑝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∗ </a:t>
            </a:r>
            <a:r>
              <a:rPr dirty="0" sz="1400" spc="10">
                <a:latin typeface="Cambria Math"/>
                <a:cs typeface="Cambria Math"/>
              </a:rPr>
              <a:t>𝑔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𝑦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0">
                <a:latin typeface="Cambria Math"/>
                <a:cs typeface="Cambria Math"/>
              </a:rPr>
              <a:t>𝑄(𝑥)</a:t>
            </a:r>
            <a:r>
              <a:rPr dirty="0" sz="1400" spc="1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 solution can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100326" y="5520563"/>
            <a:ext cx="160655" cy="0"/>
          </a:xfrm>
          <a:custGeom>
            <a:avLst/>
            <a:gdLst/>
            <a:ahLst/>
            <a:cxnLst/>
            <a:rect l="l" t="t" r="r" b="b"/>
            <a:pathLst>
              <a:path w="160655" h="0">
                <a:moveTo>
                  <a:pt x="0" y="0"/>
                </a:moveTo>
                <a:lnTo>
                  <a:pt x="1603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448179" y="5520563"/>
            <a:ext cx="449580" cy="0"/>
          </a:xfrm>
          <a:custGeom>
            <a:avLst/>
            <a:gdLst/>
            <a:ahLst/>
            <a:cxnLst/>
            <a:rect l="l" t="t" r="r" b="b"/>
            <a:pathLst>
              <a:path w="449580" h="0">
                <a:moveTo>
                  <a:pt x="0" y="0"/>
                </a:moveTo>
                <a:lnTo>
                  <a:pt x="4495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986151" y="5520563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129080" y="4960746"/>
            <a:ext cx="2999105" cy="738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performed</a:t>
            </a:r>
            <a:r>
              <a:rPr dirty="0" sz="1400">
                <a:latin typeface="Times New Roman"/>
                <a:cs typeface="Times New Roman"/>
              </a:rPr>
              <a:t> as: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  <a:spcBef>
                <a:spcPts val="5"/>
              </a:spcBef>
            </a:pPr>
            <a:r>
              <a:rPr dirty="0" sz="1400">
                <a:latin typeface="Cambria Math"/>
                <a:cs typeface="Cambria Math"/>
              </a:rPr>
              <a:t>𝑉 = </a:t>
            </a:r>
            <a:r>
              <a:rPr dirty="0" sz="1400" spc="10">
                <a:latin typeface="Cambria Math"/>
                <a:cs typeface="Cambria Math"/>
              </a:rPr>
              <a:t>𝑔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𝑦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→ </a:t>
            </a:r>
            <a:r>
              <a:rPr dirty="0" baseline="47222" sz="1500" spc="52">
                <a:latin typeface="Cambria Math"/>
                <a:cs typeface="Cambria Math"/>
              </a:rPr>
              <a:t>𝑑𝑣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baseline="47222" sz="1500" spc="44">
                <a:latin typeface="Cambria Math"/>
                <a:cs typeface="Cambria Math"/>
              </a:rPr>
              <a:t>𝑑[𝑔(𝑦)] </a:t>
            </a:r>
            <a:r>
              <a:rPr dirty="0" sz="1400" spc="35">
                <a:latin typeface="Times New Roman"/>
                <a:cs typeface="Times New Roman"/>
              </a:rPr>
              <a:t>.</a:t>
            </a:r>
            <a:r>
              <a:rPr dirty="0" baseline="47222" sz="1500" spc="52">
                <a:latin typeface="Cambria Math"/>
                <a:cs typeface="Cambria Math"/>
              </a:rPr>
              <a:t>𝑑𝑦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(16)</a:t>
            </a:r>
            <a:endParaRPr sz="1400">
              <a:latin typeface="Times New Roman"/>
              <a:cs typeface="Times New Roman"/>
            </a:endParaRPr>
          </a:p>
          <a:p>
            <a:pPr algn="ctr" marR="5715">
              <a:lnSpc>
                <a:spcPts val="915"/>
              </a:lnSpc>
              <a:tabLst>
                <a:tab pos="492125" algn="l"/>
                <a:tab pos="887094" algn="l"/>
              </a:tabLst>
            </a:pPr>
            <a:r>
              <a:rPr dirty="0" sz="1000" spc="50">
                <a:latin typeface="Cambria Math"/>
                <a:cs typeface="Cambria Math"/>
              </a:rPr>
              <a:t>𝑑𝑥	𝑑𝑥	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9080" y="5843396"/>
            <a:ext cx="2146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9259" sz="1350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Solve </a:t>
            </a:r>
            <a:r>
              <a:rPr dirty="0" sz="1400" spc="-5">
                <a:latin typeface="Times New Roman"/>
                <a:cs typeface="Times New Roman"/>
              </a:rPr>
              <a:t>the following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D.E.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16934" y="578980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07715" y="5983858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 h="0">
                <a:moveTo>
                  <a:pt x="0" y="0"/>
                </a:moveTo>
                <a:lnTo>
                  <a:pt x="3169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693540" y="5983858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295015" y="5985128"/>
            <a:ext cx="8629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74700" algn="l"/>
              </a:tabLst>
            </a:pPr>
            <a:r>
              <a:rPr dirty="0" sz="1000" spc="15">
                <a:latin typeface="Cambria Math"/>
                <a:cs typeface="Cambria Math"/>
              </a:rPr>
              <a:t>1</a:t>
            </a:r>
            <a:r>
              <a:rPr dirty="0" sz="1000" spc="-20">
                <a:latin typeface="Cambria Math"/>
                <a:cs typeface="Cambria Math"/>
              </a:rPr>
              <a:t>+</a:t>
            </a:r>
            <a:r>
              <a:rPr dirty="0" sz="1000" spc="165">
                <a:latin typeface="Cambria Math"/>
                <a:cs typeface="Cambria Math"/>
              </a:rPr>
              <a:t>𝑦</a:t>
            </a:r>
            <a:r>
              <a:rPr dirty="0" baseline="20833" sz="1200" spc="52">
                <a:latin typeface="Cambria Math"/>
                <a:cs typeface="Cambria Math"/>
              </a:rPr>
              <a:t>2</a:t>
            </a:r>
            <a:r>
              <a:rPr dirty="0" baseline="20833" sz="1200">
                <a:latin typeface="Cambria Math"/>
                <a:cs typeface="Cambria Math"/>
              </a:rPr>
              <a:t>  </a:t>
            </a:r>
            <a:r>
              <a:rPr dirty="0" baseline="20833" sz="1200" spc="89">
                <a:latin typeface="Cambria Math"/>
                <a:cs typeface="Cambria Math"/>
              </a:rPr>
              <a:t> </a:t>
            </a: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069969" y="5977763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4" h="12700">
                <a:moveTo>
                  <a:pt x="0" y="12191"/>
                </a:moveTo>
                <a:lnTo>
                  <a:pt x="77724" y="12191"/>
                </a:lnTo>
                <a:lnTo>
                  <a:pt x="7772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680840" y="5843396"/>
            <a:ext cx="13093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𝑡𝑎𝑛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Cambria Math"/>
                <a:cs typeface="Cambria Math"/>
              </a:rPr>
              <a:t>𝑦 =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29080" y="6283832"/>
            <a:ext cx="313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141780" y="6906132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130604" y="6907148"/>
            <a:ext cx="475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7350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518158" y="6900036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2"/>
                </a:moveTo>
                <a:lnTo>
                  <a:pt x="77724" y="12192"/>
                </a:lnTo>
                <a:lnTo>
                  <a:pt x="777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129080" y="6765416"/>
            <a:ext cx="25342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(1 + 𝑦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Cambria Math"/>
                <a:cs typeface="Cambria Math"/>
              </a:rPr>
              <a:t>)𝑡𝑎𝑛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Cambria Math"/>
                <a:cs typeface="Cambria Math"/>
              </a:rPr>
              <a:t>𝑦 = </a:t>
            </a:r>
            <a:r>
              <a:rPr dirty="0" sz="1400" spc="15">
                <a:latin typeface="Cambria Math"/>
                <a:cs typeface="Cambria Math"/>
              </a:rPr>
              <a:t>𝑥(1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30864" sz="1350" spc="7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29080" y="7297292"/>
            <a:ext cx="5613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Cambria Math"/>
                <a:cs typeface="Cambria Math"/>
              </a:rPr>
              <a:t>𝑓(𝑦)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19985" y="724395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98066" y="7439025"/>
            <a:ext cx="3378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1</a:t>
            </a:r>
            <a:r>
              <a:rPr dirty="0" sz="1000" spc="-20">
                <a:latin typeface="Cambria Math"/>
                <a:cs typeface="Cambria Math"/>
              </a:rPr>
              <a:t>+</a:t>
            </a:r>
            <a:r>
              <a:rPr dirty="0" sz="1000" spc="165">
                <a:latin typeface="Cambria Math"/>
                <a:cs typeface="Cambria Math"/>
              </a:rPr>
              <a:t>𝑦</a:t>
            </a:r>
            <a:r>
              <a:rPr dirty="0" baseline="20833" sz="1200" spc="52">
                <a:latin typeface="Cambria Math"/>
                <a:cs typeface="Cambria Math"/>
              </a:rPr>
              <a:t>2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810766" y="7438008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 h="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203830" y="7297292"/>
            <a:ext cx="19678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 spc="5">
                <a:latin typeface="Cambria Math"/>
                <a:cs typeface="Cambria Math"/>
              </a:rPr>
              <a:t>𝑔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Cambria Math"/>
                <a:cs typeface="Cambria Math"/>
              </a:rPr>
              <a:t>𝑡𝑎𝑛</a:t>
            </a:r>
            <a:r>
              <a:rPr dirty="0" baseline="30864" sz="1350" spc="-7">
                <a:latin typeface="Times New Roman"/>
                <a:cs typeface="Times New Roman"/>
              </a:rPr>
              <a:t>-1</a:t>
            </a:r>
            <a:r>
              <a:rPr dirty="0" sz="1400" spc="-5">
                <a:latin typeface="Cambria Math"/>
                <a:cs typeface="Cambria Math"/>
              </a:rPr>
              <a:t>𝑦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20">
                <a:latin typeface="Cambria Math"/>
                <a:cs typeface="Cambria Math"/>
              </a:rPr>
              <a:t>𝑄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184145" y="7997316"/>
            <a:ext cx="160655" cy="0"/>
          </a:xfrm>
          <a:custGeom>
            <a:avLst/>
            <a:gdLst/>
            <a:ahLst/>
            <a:cxnLst/>
            <a:rect l="l" t="t" r="r" b="b"/>
            <a:pathLst>
              <a:path w="160655" h="0">
                <a:moveTo>
                  <a:pt x="0" y="0"/>
                </a:moveTo>
                <a:lnTo>
                  <a:pt x="1603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129080" y="7856601"/>
            <a:ext cx="1410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𝑉 = 𝑡𝑎𝑛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baseline="47222" sz="1500" spc="52">
                <a:latin typeface="Cambria Math"/>
                <a:cs typeface="Cambria Math"/>
              </a:rPr>
              <a:t>𝑑𝑣</a:t>
            </a:r>
            <a:r>
              <a:rPr dirty="0" baseline="47222" sz="1500" spc="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653919" y="7997316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 h="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2763139" y="7803260"/>
            <a:ext cx="4718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7180" algn="l"/>
              </a:tabLst>
            </a:pP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105">
                <a:latin typeface="Cambria Math"/>
                <a:cs typeface="Cambria Math"/>
              </a:rPr>
              <a:t>𝑑𝑦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171445" y="7998332"/>
            <a:ext cx="10591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1965" algn="l"/>
              </a:tabLst>
            </a:pPr>
            <a:r>
              <a:rPr dirty="0" sz="1000" spc="50">
                <a:latin typeface="Cambria Math"/>
                <a:cs typeface="Cambria Math"/>
              </a:rPr>
              <a:t>𝑑𝑥	</a:t>
            </a:r>
            <a:r>
              <a:rPr dirty="0" sz="1000" spc="35">
                <a:latin typeface="Cambria Math"/>
                <a:cs typeface="Cambria Math"/>
              </a:rPr>
              <a:t>1+𝑦</a:t>
            </a:r>
            <a:r>
              <a:rPr dirty="0" baseline="20833" sz="1200" spc="52">
                <a:latin typeface="Cambria Math"/>
                <a:cs typeface="Cambria Math"/>
              </a:rPr>
              <a:t>2</a:t>
            </a:r>
            <a:r>
              <a:rPr dirty="0" baseline="20833" sz="1200" spc="120">
                <a:latin typeface="Cambria Math"/>
                <a:cs typeface="Cambria Math"/>
              </a:rPr>
              <a:t> </a:t>
            </a:r>
            <a:r>
              <a:rPr dirty="0" sz="1000" spc="50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60826" y="799731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1129080" y="8474202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→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407922" y="8302904"/>
            <a:ext cx="433070" cy="52260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495"/>
              </a:spcBef>
            </a:pPr>
            <a:r>
              <a:rPr dirty="0" sz="1300" spc="3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dirty="0" sz="1300" spc="35">
                <a:latin typeface="Cambria Math"/>
                <a:cs typeface="Cambria Math"/>
              </a:rPr>
              <a:t>1</a:t>
            </a:r>
            <a:r>
              <a:rPr dirty="0" sz="1300" spc="-25">
                <a:latin typeface="Cambria Math"/>
                <a:cs typeface="Cambria Math"/>
              </a:rPr>
              <a:t>+</a:t>
            </a:r>
            <a:r>
              <a:rPr dirty="0" sz="1300" spc="220">
                <a:latin typeface="Cambria Math"/>
                <a:cs typeface="Cambria Math"/>
              </a:rPr>
              <a:t>𝑦</a:t>
            </a:r>
            <a:r>
              <a:rPr dirty="0" baseline="21164" sz="1575" spc="67">
                <a:latin typeface="Cambria Math"/>
                <a:cs typeface="Cambria Math"/>
              </a:rPr>
              <a:t>2</a:t>
            </a:r>
            <a:endParaRPr baseline="21164" sz="1575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420622" y="8599677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003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512186" y="8614918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502535" y="8615933"/>
            <a:ext cx="47688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8620" algn="l"/>
              </a:tabLst>
            </a:pPr>
            <a:r>
              <a:rPr dirty="0" sz="1000" spc="95">
                <a:latin typeface="Cambria Math"/>
                <a:cs typeface="Cambria Math"/>
              </a:rPr>
              <a:t>𝑑</a:t>
            </a:r>
            <a:r>
              <a:rPr dirty="0" sz="1000" spc="100">
                <a:latin typeface="Cambria Math"/>
                <a:cs typeface="Cambria Math"/>
              </a:rPr>
              <a:t>𝑥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891663" y="8608822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1"/>
                </a:moveTo>
                <a:lnTo>
                  <a:pt x="77724" y="12191"/>
                </a:lnTo>
                <a:lnTo>
                  <a:pt x="7772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1865122" y="8474202"/>
            <a:ext cx="1943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>
                <a:latin typeface="Cambria Math"/>
                <a:cs typeface="Cambria Math"/>
              </a:rPr>
              <a:t>1 + </a:t>
            </a:r>
            <a:r>
              <a:rPr dirty="0" sz="1400" spc="5">
                <a:latin typeface="Cambria Math"/>
                <a:cs typeface="Cambria Math"/>
              </a:rPr>
              <a:t>𝑦</a:t>
            </a:r>
            <a:r>
              <a:rPr dirty="0" baseline="30864" sz="1350" spc="7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baseline="47222" sz="1500" spc="52">
                <a:latin typeface="Cambria Math"/>
                <a:cs typeface="Cambria Math"/>
              </a:rPr>
              <a:t>𝑑𝑉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𝑡𝑎𝑛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Cambria Math"/>
                <a:cs typeface="Cambria Math"/>
              </a:rPr>
              <a:t>𝑦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141780" y="9306813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 h="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612646" y="930681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1129080" y="8989974"/>
            <a:ext cx="94043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>
                <a:latin typeface="Cambria Math"/>
                <a:cs typeface="Cambria Math"/>
              </a:rPr>
              <a:t>𝑑𝑉 </a:t>
            </a:r>
            <a:r>
              <a:rPr dirty="0" baseline="-41666" sz="2100">
                <a:latin typeface="Cambria Math"/>
                <a:cs typeface="Cambria Math"/>
              </a:rPr>
              <a:t>+ </a:t>
            </a:r>
            <a:r>
              <a:rPr dirty="0" sz="1400">
                <a:latin typeface="Cambria Math"/>
                <a:cs typeface="Cambria Math"/>
              </a:rPr>
              <a:t>𝑉 </a:t>
            </a:r>
            <a:r>
              <a:rPr dirty="0" baseline="-41666" sz="2100">
                <a:latin typeface="Cambria Math"/>
                <a:cs typeface="Cambria Math"/>
              </a:rPr>
              <a:t>=</a:t>
            </a:r>
            <a:r>
              <a:rPr dirty="0" baseline="-41666" sz="2100" spc="-232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𝑥</a:t>
            </a:r>
            <a:endParaRPr baseline="-41666" sz="2100">
              <a:latin typeface="Cambria Math"/>
              <a:cs typeface="Cambria Math"/>
            </a:endParaRPr>
          </a:p>
          <a:p>
            <a:pPr marL="20320">
              <a:lnSpc>
                <a:spcPct val="100000"/>
              </a:lnSpc>
              <a:spcBef>
                <a:spcPts val="325"/>
              </a:spcBef>
              <a:tabLst>
                <a:tab pos="490855" algn="l"/>
              </a:tabLst>
            </a:pPr>
            <a:r>
              <a:rPr dirty="0" sz="1400">
                <a:latin typeface="Cambria Math"/>
                <a:cs typeface="Cambria Math"/>
              </a:rPr>
              <a:t>𝑑𝑥	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9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217" y="487780"/>
            <a:ext cx="1842770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5325" marR="5080" indent="-683260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Asst. </a:t>
            </a:r>
            <a:r>
              <a:rPr dirty="0" sz="1100" spc="-5" i="1">
                <a:latin typeface="Lucida Calligraphy"/>
                <a:cs typeface="Lucida Calligraphy"/>
              </a:rPr>
              <a:t>Lec. Hussien Yossif  Radhi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467969"/>
            <a:ext cx="1892935" cy="464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5310" marR="5080" indent="-563245">
              <a:lnSpc>
                <a:spcPct val="130900"/>
              </a:lnSpc>
              <a:spcBef>
                <a:spcPts val="100"/>
              </a:spcBef>
            </a:pPr>
            <a:r>
              <a:rPr dirty="0" sz="1100" i="1">
                <a:latin typeface="Lucida Calligraphy"/>
                <a:cs typeface="Lucida Calligraphy"/>
              </a:rPr>
              <a:t>Lecture </a:t>
            </a:r>
            <a:r>
              <a:rPr dirty="0" sz="1100" spc="-5" i="1">
                <a:latin typeface="Lucida Calligraphy"/>
                <a:cs typeface="Lucida Calligraphy"/>
              </a:rPr>
              <a:t>One: Differential  Equations</a:t>
            </a:r>
            <a:endParaRPr sz="11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9758" y="1293621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5">
                <a:latin typeface="Cambria Math"/>
                <a:cs typeface="Cambria Math"/>
              </a:rPr>
              <a:t>1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18233" y="1432306"/>
            <a:ext cx="901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155">
                <a:latin typeface="Cambria Math"/>
                <a:cs typeface="Cambria Math"/>
              </a:rPr>
              <a:t>𝑥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30933" y="1443481"/>
            <a:ext cx="64135" cy="7620"/>
          </a:xfrm>
          <a:custGeom>
            <a:avLst/>
            <a:gdLst/>
            <a:ahLst/>
            <a:cxnLst/>
            <a:rect l="l" t="t" r="r" b="b"/>
            <a:pathLst>
              <a:path w="64135" h="7619">
                <a:moveTo>
                  <a:pt x="0" y="7620"/>
                </a:moveTo>
                <a:lnTo>
                  <a:pt x="64007" y="7620"/>
                </a:lnTo>
                <a:lnTo>
                  <a:pt x="64007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545082" y="1350010"/>
            <a:ext cx="3473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mbria Math"/>
                <a:cs typeface="Cambria Math"/>
              </a:rPr>
              <a:t>∫</a:t>
            </a:r>
            <a:r>
              <a:rPr dirty="0" sz="1000" spc="200">
                <a:latin typeface="Cambria Math"/>
                <a:cs typeface="Cambria Math"/>
              </a:rPr>
              <a:t> </a:t>
            </a:r>
            <a:r>
              <a:rPr dirty="0" baseline="2777" sz="1500" spc="75">
                <a:latin typeface="Cambria Math"/>
                <a:cs typeface="Cambria Math"/>
              </a:rPr>
              <a:t>𝑑𝑥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3276" y="1378965"/>
            <a:ext cx="1998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6445" algn="l"/>
              </a:tabLst>
            </a:pPr>
            <a:r>
              <a:rPr dirty="0" sz="1400">
                <a:latin typeface="Times New Roman"/>
                <a:cs typeface="Times New Roman"/>
              </a:rPr>
              <a:t>ρ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𝑒	→ 𝜌 = 𝑥 → 𝑉</a:t>
            </a:r>
            <a:r>
              <a:rPr dirty="0" sz="1400" spc="1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95954" y="1282343"/>
            <a:ext cx="100330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434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08654" y="1513585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4" h="12700">
                <a:moveTo>
                  <a:pt x="0" y="12192"/>
                </a:moveTo>
                <a:lnTo>
                  <a:pt x="77723" y="12192"/>
                </a:lnTo>
                <a:lnTo>
                  <a:pt x="77723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648580" y="132562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48580" y="152069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61280" y="151358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644265" y="1365249"/>
            <a:ext cx="13106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23645" algn="l"/>
              </a:tabLst>
            </a:pP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53405" y="1325625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0">
                <a:latin typeface="Cambria Math"/>
                <a:cs typeface="Cambria Math"/>
              </a:rPr>
              <a:t>𝑐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48834" y="1520698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61534" y="1513585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4" h="12700">
                <a:moveTo>
                  <a:pt x="0" y="12192"/>
                </a:moveTo>
                <a:lnTo>
                  <a:pt x="77724" y="12192"/>
                </a:lnTo>
                <a:lnTo>
                  <a:pt x="777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342259" y="1389633"/>
            <a:ext cx="1972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6555" algn="l"/>
              </a:tabLst>
            </a:pPr>
            <a:r>
              <a:rPr dirty="0" baseline="3968" sz="2100">
                <a:latin typeface="Cambria Math"/>
                <a:cs typeface="Cambria Math"/>
              </a:rPr>
              <a:t>[</a:t>
            </a: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>
                <a:latin typeface="Cambria Math"/>
                <a:cs typeface="Cambria Math"/>
              </a:rPr>
              <a:t>𝑥  </a:t>
            </a:r>
            <a:r>
              <a:rPr dirty="0" baseline="3968" sz="2100" spc="15">
                <a:latin typeface="Cambria Math"/>
                <a:cs typeface="Cambria Math"/>
              </a:rPr>
              <a:t>𝑑𝑥] </a:t>
            </a:r>
            <a:r>
              <a:rPr dirty="0" baseline="3968" sz="2100">
                <a:latin typeface="Cambria Math"/>
                <a:cs typeface="Cambria Math"/>
              </a:rPr>
              <a:t>→ 𝑉  =</a:t>
            </a:r>
            <a:r>
              <a:rPr dirty="0" baseline="3968" sz="2100" spc="9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[ </a:t>
            </a:r>
            <a:r>
              <a:rPr dirty="0" baseline="3968" sz="2100" spc="27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𝑥	+</a:t>
            </a:r>
            <a:r>
              <a:rPr dirty="0" baseline="3968" sz="2100" spc="330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]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979929" y="204546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57907" y="2045461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2"/>
                </a:moveTo>
                <a:lnTo>
                  <a:pt x="77724" y="12192"/>
                </a:lnTo>
                <a:lnTo>
                  <a:pt x="777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63746" y="204546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0072" y="2045461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4" h="12700">
                <a:moveTo>
                  <a:pt x="0" y="12192"/>
                </a:moveTo>
                <a:lnTo>
                  <a:pt x="77724" y="12192"/>
                </a:lnTo>
                <a:lnTo>
                  <a:pt x="777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29080" y="1910842"/>
            <a:ext cx="5298440" cy="2084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>
                <a:latin typeface="Cambria Math"/>
                <a:cs typeface="Cambria Math"/>
              </a:rPr>
              <a:t>𝑡𝑎𝑛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baseline="47222" sz="1500" spc="30">
                <a:latin typeface="Cambria Math"/>
                <a:cs typeface="Cambria Math"/>
              </a:rPr>
              <a:t>1 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 </a:t>
            </a:r>
            <a:r>
              <a:rPr dirty="0" baseline="47222" sz="1500" spc="60">
                <a:latin typeface="Cambria Math"/>
                <a:cs typeface="Cambria Math"/>
              </a:rPr>
              <a:t>𝑐  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>
                <a:latin typeface="Cambria Math"/>
                <a:cs typeface="Cambria Math"/>
              </a:rPr>
              <a:t>𝑦 = tan[</a:t>
            </a:r>
            <a:r>
              <a:rPr dirty="0" baseline="47222" sz="1500">
                <a:latin typeface="Cambria Math"/>
                <a:cs typeface="Cambria Math"/>
              </a:rPr>
              <a:t>1  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baseline="47222" sz="1500" spc="89">
                <a:latin typeface="Cambria Math"/>
                <a:cs typeface="Cambria Math"/>
              </a:rPr>
              <a:t>𝑐</a:t>
            </a:r>
            <a:r>
              <a:rPr dirty="0" sz="1400" spc="6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  <a:p>
            <a:pPr marL="850265">
              <a:lnSpc>
                <a:spcPts val="915"/>
              </a:lnSpc>
              <a:tabLst>
                <a:tab pos="1428750" algn="l"/>
                <a:tab pos="2434590" algn="l"/>
                <a:tab pos="3010535" algn="l"/>
              </a:tabLst>
            </a:pPr>
            <a:r>
              <a:rPr dirty="0" sz="1000" spc="20">
                <a:latin typeface="Cambria Math"/>
                <a:cs typeface="Cambria Math"/>
              </a:rPr>
              <a:t>3	</a:t>
            </a:r>
            <a:r>
              <a:rPr dirty="0" sz="1000" spc="55">
                <a:latin typeface="Cambria Math"/>
                <a:cs typeface="Cambria Math"/>
              </a:rPr>
              <a:t>𝑥	</a:t>
            </a:r>
            <a:r>
              <a:rPr dirty="0" sz="1000" spc="20">
                <a:latin typeface="Cambria Math"/>
                <a:cs typeface="Cambria Math"/>
              </a:rPr>
              <a:t>3	</a:t>
            </a:r>
            <a:r>
              <a:rPr dirty="0" sz="1000" spc="5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Second – Order</a:t>
            </a:r>
            <a:r>
              <a:rPr dirty="0" u="heavy" sz="1600" spc="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D.E.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10700"/>
              </a:lnSpc>
              <a:spcBef>
                <a:spcPts val="1030"/>
              </a:spcBef>
            </a:pPr>
            <a:r>
              <a:rPr dirty="0" sz="1400" spc="-5">
                <a:latin typeface="Times New Roman"/>
                <a:cs typeface="Times New Roman"/>
              </a:rPr>
              <a:t>There are many forms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second order differential equations </a:t>
            </a:r>
            <a:r>
              <a:rPr dirty="0" sz="1400" spc="-10">
                <a:latin typeface="Times New Roman"/>
                <a:cs typeface="Times New Roman"/>
              </a:rPr>
              <a:t>which  </a:t>
            </a:r>
            <a:r>
              <a:rPr dirty="0" sz="140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1165"/>
              </a:spcBef>
            </a:pPr>
            <a:r>
              <a:rPr dirty="0" sz="1400" b="1">
                <a:latin typeface="Times New Roman"/>
                <a:cs typeface="Times New Roman"/>
              </a:rPr>
              <a:t>1- </a:t>
            </a:r>
            <a:r>
              <a:rPr dirty="0" sz="1400" spc="-5" b="1">
                <a:latin typeface="Times New Roman"/>
                <a:cs typeface="Times New Roman"/>
              </a:rPr>
              <a:t>Equation immediately</a:t>
            </a:r>
            <a:r>
              <a:rPr dirty="0" sz="1400" spc="-9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integrable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1400" spc="-5">
                <a:latin typeface="Times New Roman"/>
                <a:cs typeface="Times New Roman"/>
              </a:rPr>
              <a:t>The general 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type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41780" y="433031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29080" y="4189602"/>
            <a:ext cx="1807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7222" sz="1500" spc="112">
                <a:latin typeface="Cambria Math"/>
                <a:cs typeface="Cambria Math"/>
              </a:rPr>
              <a:t>𝑑</a:t>
            </a:r>
            <a:r>
              <a:rPr dirty="0" baseline="83333" sz="1200" spc="112">
                <a:latin typeface="Cambria Math"/>
                <a:cs typeface="Cambria Math"/>
              </a:rPr>
              <a:t>2</a:t>
            </a:r>
            <a:r>
              <a:rPr dirty="0" baseline="47222" sz="1500" spc="112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𝑓(𝑥)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9080" y="4245493"/>
            <a:ext cx="4733290" cy="59817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770"/>
              </a:spcBef>
            </a:pPr>
            <a:r>
              <a:rPr dirty="0" sz="1000" spc="75">
                <a:latin typeface="Cambria Math"/>
                <a:cs typeface="Cambria Math"/>
              </a:rPr>
              <a:t>𝑑𝑥</a:t>
            </a:r>
            <a:r>
              <a:rPr dirty="0" baseline="20833" sz="1200" spc="112">
                <a:latin typeface="Cambria Math"/>
                <a:cs typeface="Cambria Math"/>
              </a:rPr>
              <a:t>2</a:t>
            </a:r>
            <a:endParaRPr baseline="20833" sz="1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dirty="0" sz="1400" spc="-5">
                <a:latin typeface="Times New Roman"/>
                <a:cs typeface="Times New Roman"/>
              </a:rPr>
              <a:t>Which can be solved </a:t>
            </a:r>
            <a:r>
              <a:rPr dirty="0" sz="1400">
                <a:latin typeface="Times New Roman"/>
                <a:cs typeface="Times New Roman"/>
              </a:rPr>
              <a:t>by two </a:t>
            </a:r>
            <a:r>
              <a:rPr dirty="0" sz="1400" spc="-5">
                <a:latin typeface="Times New Roman"/>
                <a:cs typeface="Times New Roman"/>
              </a:rPr>
              <a:t>integration, the first integration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0604" y="5155819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𝑑𝑥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41780" y="5154802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29080" y="5014086"/>
            <a:ext cx="25146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-3968" sz="2100">
                <a:latin typeface="Cambria Math"/>
                <a:cs typeface="Cambria Math"/>
              </a:rPr>
              <a:t>∫ </a:t>
            </a:r>
            <a:r>
              <a:rPr dirty="0" sz="1400" spc="10">
                <a:latin typeface="Cambria Math"/>
                <a:cs typeface="Cambria Math"/>
              </a:rPr>
              <a:t>𝑓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𝑥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𝑑𝑥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𝑐</a:t>
            </a:r>
            <a:r>
              <a:rPr dirty="0" baseline="-9259" sz="1350" spc="22">
                <a:latin typeface="Times New Roman"/>
                <a:cs typeface="Times New Roman"/>
              </a:rPr>
              <a:t>1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9080" y="5430138"/>
            <a:ext cx="4186554" cy="171068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 second </a:t>
            </a:r>
            <a:r>
              <a:rPr dirty="0" sz="1400" spc="-5">
                <a:latin typeface="Times New Roman"/>
                <a:cs typeface="Times New Roman"/>
              </a:rPr>
              <a:t>integration gives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general solution for this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case:</a:t>
            </a:r>
            <a:endParaRPr sz="1400">
              <a:latin typeface="Times New Roman"/>
              <a:cs typeface="Times New Roman"/>
            </a:endParaRPr>
          </a:p>
          <a:p>
            <a:pPr marL="12700" marR="1061085" indent="88265">
              <a:lnSpc>
                <a:spcPts val="2920"/>
              </a:lnSpc>
              <a:spcBef>
                <a:spcPts val="285"/>
              </a:spcBef>
            </a:pPr>
            <a:r>
              <a:rPr dirty="0" sz="1400">
                <a:latin typeface="Cambria Math"/>
                <a:cs typeface="Cambria Math"/>
              </a:rPr>
              <a:t>𝑦 = </a:t>
            </a:r>
            <a:r>
              <a:rPr dirty="0" baseline="-3968" sz="2100">
                <a:latin typeface="Cambria Math"/>
                <a:cs typeface="Cambria Math"/>
              </a:rPr>
              <a:t>∫</a:t>
            </a:r>
            <a:r>
              <a:rPr dirty="0" sz="1400">
                <a:latin typeface="Cambria Math"/>
                <a:cs typeface="Cambria Math"/>
              </a:rPr>
              <a:t>(</a:t>
            </a:r>
            <a:r>
              <a:rPr dirty="0" baseline="-3968" sz="2100">
                <a:latin typeface="Cambria Math"/>
                <a:cs typeface="Cambria Math"/>
              </a:rPr>
              <a:t>∫ </a:t>
            </a:r>
            <a:r>
              <a:rPr dirty="0" sz="1400" spc="15">
                <a:latin typeface="Cambria Math"/>
                <a:cs typeface="Cambria Math"/>
              </a:rPr>
              <a:t>𝑓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𝑑𝑥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0">
                <a:latin typeface="Cambria Math"/>
                <a:cs typeface="Cambria Math"/>
              </a:rPr>
              <a:t>𝑐</a:t>
            </a:r>
            <a:r>
              <a:rPr dirty="0" baseline="-9259" sz="1350" spc="15">
                <a:latin typeface="Times New Roman"/>
                <a:cs typeface="Times New Roman"/>
              </a:rPr>
              <a:t>1</a:t>
            </a:r>
            <a:r>
              <a:rPr dirty="0" sz="1400" spc="10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𝑐</a:t>
            </a:r>
            <a:r>
              <a:rPr dirty="0" baseline="-9259" sz="1350" spc="22">
                <a:latin typeface="Times New Roman"/>
                <a:cs typeface="Times New Roman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………. </a:t>
            </a:r>
            <a:r>
              <a:rPr dirty="0" sz="1400" spc="-5">
                <a:latin typeface="Times New Roman"/>
                <a:cs typeface="Times New Roman"/>
              </a:rPr>
              <a:t>(19)  </a:t>
            </a: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9259" sz="1350">
                <a:latin typeface="Times New Roman"/>
                <a:cs typeface="Times New Roman"/>
              </a:rPr>
              <a:t>10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Solve the following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D.E.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dirty="0" sz="1400" spc="40">
                <a:latin typeface="Cambria Math"/>
                <a:cs typeface="Cambria Math"/>
              </a:rPr>
              <a:t>𝑑</a:t>
            </a:r>
            <a:r>
              <a:rPr dirty="0" baseline="27777" sz="1500" spc="60">
                <a:latin typeface="Cambria Math"/>
                <a:cs typeface="Cambria Math"/>
              </a:rPr>
              <a:t>2</a:t>
            </a:r>
            <a:r>
              <a:rPr dirty="0" sz="1400" spc="40">
                <a:latin typeface="Cambria Math"/>
                <a:cs typeface="Cambria Math"/>
              </a:rPr>
              <a:t>𝑦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3𝑥 −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2</a:t>
            </a:r>
            <a:r>
              <a:rPr dirty="0" baseline="1984" sz="2100" spc="44">
                <a:latin typeface="Cambria Math"/>
                <a:cs typeface="Cambria Math"/>
              </a:rPr>
              <a:t>)</a:t>
            </a:r>
            <a:r>
              <a:rPr dirty="0" sz="1400" spc="30">
                <a:latin typeface="Cambria Math"/>
                <a:cs typeface="Cambria Math"/>
              </a:rPr>
              <a:t>𝑑𝑥</a:t>
            </a:r>
            <a:r>
              <a:rPr dirty="0" baseline="27777" sz="1500" spc="44">
                <a:latin typeface="Cambria Math"/>
                <a:cs typeface="Cambria Math"/>
              </a:rPr>
              <a:t>2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30604" y="7265289"/>
            <a:ext cx="3162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0">
                <a:latin typeface="Cambria Math"/>
                <a:cs typeface="Cambria Math"/>
              </a:rPr>
              <a:t>𝑑</a:t>
            </a:r>
            <a:r>
              <a:rPr dirty="0" baseline="27777" sz="1500" spc="112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𝑦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141780" y="7541640"/>
            <a:ext cx="294640" cy="0"/>
          </a:xfrm>
          <a:custGeom>
            <a:avLst/>
            <a:gdLst/>
            <a:ahLst/>
            <a:cxnLst/>
            <a:rect l="l" t="t" r="r" b="b"/>
            <a:pathLst>
              <a:path w="294640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29080" y="7400925"/>
            <a:ext cx="10598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37698" sz="2100" spc="67">
                <a:latin typeface="Cambria Math"/>
                <a:cs typeface="Cambria Math"/>
              </a:rPr>
              <a:t>𝑑𝑥</a:t>
            </a:r>
            <a:r>
              <a:rPr dirty="0" baseline="-27777" sz="1500" spc="6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 3𝑥 −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141780" y="803541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37969" y="802932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205607" y="802932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55901" y="961461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230247" y="9614610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 h="0">
                <a:moveTo>
                  <a:pt x="0" y="0"/>
                </a:moveTo>
                <a:lnTo>
                  <a:pt x="1630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129080" y="7894701"/>
            <a:ext cx="3626485" cy="1898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baseline="47222" sz="1500" spc="89">
                <a:latin typeface="Cambria Math"/>
                <a:cs typeface="Cambria Math"/>
              </a:rPr>
              <a:t>𝑑𝑦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47222" sz="1500" spc="30">
                <a:latin typeface="Cambria Math"/>
                <a:cs typeface="Cambria Math"/>
              </a:rPr>
              <a:t>3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− 2𝑥 + </a:t>
            </a:r>
            <a:r>
              <a:rPr dirty="0" sz="1400" spc="25">
                <a:latin typeface="Cambria Math"/>
                <a:cs typeface="Cambria Math"/>
              </a:rPr>
              <a:t>𝑐</a:t>
            </a:r>
            <a:r>
              <a:rPr dirty="0" baseline="-9259" sz="1350" spc="37">
                <a:latin typeface="Times New Roman"/>
                <a:cs typeface="Times New Roman"/>
              </a:rPr>
              <a:t>1 </a:t>
            </a:r>
            <a:r>
              <a:rPr dirty="0" sz="1400">
                <a:latin typeface="Cambria Math"/>
                <a:cs typeface="Cambria Math"/>
              </a:rPr>
              <a:t>→ 𝑦 =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𝑥</a:t>
            </a:r>
            <a:r>
              <a:rPr dirty="0" baseline="27777" sz="1500" spc="75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𝑐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𝑐</a:t>
            </a:r>
            <a:r>
              <a:rPr dirty="0" baseline="-9259" sz="1350" spc="22">
                <a:latin typeface="Times New Roman"/>
                <a:cs typeface="Times New Roman"/>
              </a:rPr>
              <a:t>2</a:t>
            </a:r>
            <a:endParaRPr baseline="-9259" sz="1350">
              <a:latin typeface="Times New Roman"/>
              <a:cs typeface="Times New Roman"/>
            </a:endParaRPr>
          </a:p>
          <a:p>
            <a:pPr marL="13970">
              <a:lnSpc>
                <a:spcPts val="915"/>
              </a:lnSpc>
              <a:tabLst>
                <a:tab pos="408305" algn="l"/>
                <a:tab pos="2076450" algn="l"/>
              </a:tabLst>
            </a:pPr>
            <a:r>
              <a:rPr dirty="0" sz="1000" spc="50">
                <a:latin typeface="Cambria Math"/>
                <a:cs typeface="Cambria Math"/>
              </a:rPr>
              <a:t>𝑑𝑥	</a:t>
            </a:r>
            <a:r>
              <a:rPr dirty="0" sz="1000" spc="20">
                <a:latin typeface="Cambria Math"/>
                <a:cs typeface="Cambria Math"/>
              </a:rPr>
              <a:t>2	2</a:t>
            </a:r>
            <a:endParaRPr sz="1000">
              <a:latin typeface="Cambria Math"/>
              <a:cs typeface="Cambria Math"/>
            </a:endParaRPr>
          </a:p>
          <a:p>
            <a:pPr algn="ctr" marL="49530">
              <a:lnSpc>
                <a:spcPct val="100000"/>
              </a:lnSpc>
              <a:spcBef>
                <a:spcPts val="975"/>
              </a:spcBef>
            </a:pPr>
            <a:r>
              <a:rPr dirty="0" sz="1400" b="1">
                <a:latin typeface="Times New Roman"/>
                <a:cs typeface="Times New Roman"/>
              </a:rPr>
              <a:t>2- Second – </a:t>
            </a:r>
            <a:r>
              <a:rPr dirty="0" sz="1400" spc="-5" b="1">
                <a:latin typeface="Times New Roman"/>
                <a:cs typeface="Times New Roman"/>
              </a:rPr>
              <a:t>Order D.E. </a:t>
            </a:r>
            <a:r>
              <a:rPr dirty="0" sz="1400" b="1">
                <a:latin typeface="Times New Roman"/>
                <a:cs typeface="Times New Roman"/>
              </a:rPr>
              <a:t>not </a:t>
            </a:r>
            <a:r>
              <a:rPr dirty="0" sz="1400" spc="-5" b="1">
                <a:latin typeface="Times New Roman"/>
                <a:cs typeface="Times New Roman"/>
              </a:rPr>
              <a:t>containing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(y)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The equation </a:t>
            </a:r>
            <a:r>
              <a:rPr dirty="0" sz="1400">
                <a:latin typeface="Times New Roman"/>
                <a:cs typeface="Times New Roman"/>
              </a:rPr>
              <a:t>form of this </a:t>
            </a:r>
            <a:r>
              <a:rPr dirty="0" sz="1400" spc="-5">
                <a:latin typeface="Times New Roman"/>
                <a:cs typeface="Times New Roman"/>
              </a:rPr>
              <a:t>type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 sz="1400" spc="20">
                <a:latin typeface="Cambria Math"/>
                <a:cs typeface="Cambria Math"/>
              </a:rPr>
              <a:t>𝐹(𝑥, </a:t>
            </a:r>
            <a:r>
              <a:rPr dirty="0" sz="1400" spc="-210">
                <a:latin typeface="Cambria Math"/>
                <a:cs typeface="Cambria Math"/>
              </a:rPr>
              <a:t>𝑦̅, </a:t>
            </a:r>
            <a:r>
              <a:rPr dirty="0" sz="1400" spc="-310">
                <a:latin typeface="Cambria Math"/>
                <a:cs typeface="Cambria Math"/>
              </a:rPr>
              <a:t>𝑦̿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Cambria Math"/>
                <a:cs typeface="Cambria Math"/>
              </a:rPr>
              <a:t>= 0 </a:t>
            </a:r>
            <a:r>
              <a:rPr dirty="0" sz="1400">
                <a:latin typeface="Times New Roman"/>
                <a:cs typeface="Times New Roman"/>
              </a:rPr>
              <a:t>……….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(20)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Cambria Math"/>
                <a:cs typeface="Cambria Math"/>
              </a:rPr>
              <a:t>𝑝 =  </a:t>
            </a:r>
            <a:r>
              <a:rPr dirty="0" baseline="47222" sz="1500" spc="89">
                <a:latin typeface="Cambria Math"/>
                <a:cs typeface="Cambria Math"/>
              </a:rPr>
              <a:t>𝑑𝑦  </a:t>
            </a:r>
            <a:r>
              <a:rPr dirty="0" sz="1400">
                <a:latin typeface="Cambria Math"/>
                <a:cs typeface="Cambria Math"/>
              </a:rPr>
              <a:t>→  </a:t>
            </a:r>
            <a:r>
              <a:rPr dirty="0" baseline="47222" sz="1500" spc="89">
                <a:latin typeface="Cambria Math"/>
                <a:cs typeface="Cambria Math"/>
              </a:rPr>
              <a:t>𝑑𝑝 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47222" sz="1500" spc="112">
                <a:latin typeface="Cambria Math"/>
                <a:cs typeface="Cambria Math"/>
              </a:rPr>
              <a:t>𝑑</a:t>
            </a:r>
            <a:r>
              <a:rPr dirty="0" baseline="83333" sz="1200" spc="112">
                <a:latin typeface="Cambria Math"/>
                <a:cs typeface="Cambria Math"/>
              </a:rPr>
              <a:t>2</a:t>
            </a:r>
            <a:r>
              <a:rPr dirty="0" baseline="47222" sz="1500" spc="112">
                <a:latin typeface="Cambria Math"/>
                <a:cs typeface="Cambria Math"/>
              </a:rPr>
              <a:t>𝑦</a:t>
            </a:r>
            <a:endParaRPr baseline="47222" sz="1500">
              <a:latin typeface="Cambria Math"/>
              <a:cs typeface="Cambria Math"/>
            </a:endParaRPr>
          </a:p>
          <a:p>
            <a:pPr algn="ctr" marR="1228090">
              <a:lnSpc>
                <a:spcPts val="915"/>
              </a:lnSpc>
              <a:tabLst>
                <a:tab pos="475615" algn="l"/>
                <a:tab pos="909955" algn="l"/>
              </a:tabLst>
            </a:pPr>
            <a:r>
              <a:rPr dirty="0" sz="1000" spc="50">
                <a:latin typeface="Cambria Math"/>
                <a:cs typeface="Cambria Math"/>
              </a:rPr>
              <a:t>𝑑𝑥	𝑑𝑥	</a:t>
            </a:r>
            <a:r>
              <a:rPr dirty="0" sz="1000" spc="75">
                <a:latin typeface="Cambria Math"/>
                <a:cs typeface="Cambria Math"/>
              </a:rPr>
              <a:t>𝑑𝑥</a:t>
            </a:r>
            <a:r>
              <a:rPr dirty="0" baseline="20833" sz="1200" spc="112">
                <a:latin typeface="Cambria Math"/>
                <a:cs typeface="Cambria Math"/>
              </a:rPr>
              <a:t>2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664586" y="961461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9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Hussien</dc:creator>
  <dcterms:created xsi:type="dcterms:W3CDTF">2018-11-10T07:01:42Z</dcterms:created>
  <dcterms:modified xsi:type="dcterms:W3CDTF">2018-11-10T07:01:42Z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2018-11-10T00:00:00Z</vt:filetime>
  </property>
</Properties>
</file>